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9" r:id="rId3"/>
    <p:sldId id="265" r:id="rId5"/>
    <p:sldId id="264" r:id="rId6"/>
    <p:sldId id="308" r:id="rId7"/>
    <p:sldId id="311" r:id="rId8"/>
    <p:sldId id="262" r:id="rId9"/>
    <p:sldId id="312" r:id="rId10"/>
    <p:sldId id="314" r:id="rId11"/>
    <p:sldId id="313" r:id="rId12"/>
    <p:sldId id="315" r:id="rId13"/>
    <p:sldId id="285" r:id="rId14"/>
    <p:sldId id="317" r:id="rId15"/>
    <p:sldId id="318" r:id="rId16"/>
    <p:sldId id="319" r:id="rId17"/>
    <p:sldId id="316" r:id="rId18"/>
    <p:sldId id="320" r:id="rId19"/>
    <p:sldId id="322" r:id="rId20"/>
    <p:sldId id="323" r:id="rId21"/>
    <p:sldId id="324" r:id="rId22"/>
    <p:sldId id="321" r:id="rId23"/>
    <p:sldId id="266" r:id="rId24"/>
    <p:sldId id="267" r:id="rId25"/>
    <p:sldId id="325" r:id="rId26"/>
    <p:sldId id="326" r:id="rId27"/>
    <p:sldId id="328" r:id="rId28"/>
    <p:sldId id="329" r:id="rId29"/>
    <p:sldId id="330" r:id="rId30"/>
  </p:sldIdLst>
  <p:sldSz cx="9144000" cy="5143500" type="screen16x9"/>
  <p:notesSz cx="6858000" cy="9144000"/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2A2A"/>
    <a:srgbClr val="CD2232"/>
    <a:srgbClr val="C00000"/>
    <a:srgbClr val="CD2237"/>
    <a:srgbClr val="2C3637"/>
    <a:srgbClr val="000000"/>
    <a:srgbClr val="31859C"/>
    <a:srgbClr val="1C666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59" autoAdjust="0"/>
  </p:normalViewPr>
  <p:slideViewPr>
    <p:cSldViewPr showGuides="1">
      <p:cViewPr varScale="1">
        <p:scale>
          <a:sx n="89" d="100"/>
          <a:sy n="89" d="100"/>
        </p:scale>
        <p:origin x="864" y="90"/>
      </p:cViewPr>
      <p:guideLst>
        <p:guide orient="horz" pos="2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2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108D-23A9-466F-9360-CF31B0D4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4117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1"/>
            <a:ext cx="5411787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hdphoto1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18EE-751A-493E-82A1-3D6BEF00C2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77AA-A7BA-483D-9ED8-AE8A7305EA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ll/>
  </p:transition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46" y="1985"/>
            <a:ext cx="9155846" cy="51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1846" y="1985"/>
            <a:ext cx="9155846" cy="515016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pic>
        <p:nvPicPr>
          <p:cNvPr id="73" name="欧美快节奏Chairlift - Bruis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2460" y="-938396"/>
            <a:ext cx="457081" cy="4570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2943128"/>
            <a:ext cx="9161314" cy="504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/>
          </a:p>
        </p:txBody>
      </p:sp>
      <p:sp>
        <p:nvSpPr>
          <p:cNvPr id="30" name="矩形 29"/>
          <p:cNvSpPr/>
          <p:nvPr/>
        </p:nvSpPr>
        <p:spPr>
          <a:xfrm>
            <a:off x="2759485" y="300379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双手改变命运        智慧成就人生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879475" y="3856064"/>
            <a:ext cx="1382670" cy="304605"/>
            <a:chOff x="4927598" y="4908034"/>
            <a:chExt cx="2372439" cy="522653"/>
          </a:xfrm>
        </p:grpSpPr>
        <p:sp>
          <p:nvSpPr>
            <p:cNvPr id="33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4" name="文本框 29"/>
            <p:cNvSpPr txBox="1"/>
            <p:nvPr/>
          </p:nvSpPr>
          <p:spPr>
            <a:xfrm>
              <a:off x="4927598" y="4955401"/>
              <a:ext cx="2372439" cy="475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立即开始</a:t>
              </a:r>
              <a:endParaRPr lang="zh-CN" altLang="en-US" sz="12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93079" y="784324"/>
            <a:ext cx="172354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Impact MT Std" pitchFamily="34" charset="0"/>
                <a:ea typeface="造字工房俊雅锐宋体验版常规体" pitchFamily="50" charset="-122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Impact MT Std" pitchFamily="34" charset="0"/>
              <a:ea typeface="造字工房俊雅锐宋体验版常规体" pitchFamily="50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2443" y="1772111"/>
            <a:ext cx="592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 园 宣 讲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4"/>
          <p:cNvSpPr txBox="1"/>
          <p:nvPr/>
        </p:nvSpPr>
        <p:spPr>
          <a:xfrm>
            <a:off x="5724128" y="4659982"/>
            <a:ext cx="4125468" cy="38623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四川海底捞餐饮股份有限公司</a:t>
            </a:r>
            <a:endParaRPr lang="zh-CN" altLang="en-US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素材汇总\微信公众号\白色透明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79" y="96559"/>
            <a:ext cx="725861" cy="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</p:childTnLst>
        </p:cTn>
      </p:par>
    </p:tnLst>
    <p:bldLst>
      <p:bldP spid="2" grpId="0" animBg="1"/>
      <p:bldP spid="28" grpId="0" animBg="1"/>
      <p:bldP spid="30" grpId="0"/>
      <p:bldP spid="38" grpId="0"/>
      <p:bldP spid="38" grpId="1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文化理念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Cultural Concept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6"/>
          <p:cNvSpPr/>
          <p:nvPr/>
        </p:nvSpPr>
        <p:spPr bwMode="auto">
          <a:xfrm flipH="1">
            <a:off x="6153383" y="415988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5"/>
          </a:p>
        </p:txBody>
      </p:sp>
      <p:sp>
        <p:nvSpPr>
          <p:cNvPr id="31" name="Freeform 24"/>
          <p:cNvSpPr/>
          <p:nvPr/>
        </p:nvSpPr>
        <p:spPr>
          <a:xfrm flipH="1">
            <a:off x="5977713" y="386208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0"/>
          </a:p>
        </p:txBody>
      </p:sp>
      <p:sp>
        <p:nvSpPr>
          <p:cNvPr id="32" name="Freeform 25"/>
          <p:cNvSpPr/>
          <p:nvPr/>
        </p:nvSpPr>
        <p:spPr>
          <a:xfrm flipH="1">
            <a:off x="6260643" y="4364187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0"/>
          </a:p>
        </p:txBody>
      </p:sp>
      <p:sp>
        <p:nvSpPr>
          <p:cNvPr id="33" name="Freeform 5"/>
          <p:cNvSpPr/>
          <p:nvPr/>
        </p:nvSpPr>
        <p:spPr bwMode="auto">
          <a:xfrm>
            <a:off x="6406517" y="3286673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4" name="Freeform 6"/>
          <p:cNvSpPr/>
          <p:nvPr/>
        </p:nvSpPr>
        <p:spPr bwMode="auto">
          <a:xfrm>
            <a:off x="6444606" y="321644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5" name="Freeform 7"/>
          <p:cNvSpPr/>
          <p:nvPr/>
        </p:nvSpPr>
        <p:spPr bwMode="auto">
          <a:xfrm>
            <a:off x="6432704" y="3260485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6" name="Freeform 8"/>
          <p:cNvSpPr/>
          <p:nvPr/>
        </p:nvSpPr>
        <p:spPr bwMode="auto">
          <a:xfrm>
            <a:off x="6424371" y="366638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7" name="Freeform 9"/>
          <p:cNvSpPr/>
          <p:nvPr/>
        </p:nvSpPr>
        <p:spPr bwMode="auto">
          <a:xfrm>
            <a:off x="6544594" y="3285482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8" name="Freeform 10"/>
          <p:cNvSpPr/>
          <p:nvPr/>
        </p:nvSpPr>
        <p:spPr bwMode="auto">
          <a:xfrm>
            <a:off x="6581493" y="3212873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9" name="Freeform 11"/>
          <p:cNvSpPr/>
          <p:nvPr/>
        </p:nvSpPr>
        <p:spPr bwMode="auto">
          <a:xfrm>
            <a:off x="6570780" y="325929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40" name="Freeform 12"/>
          <p:cNvSpPr/>
          <p:nvPr/>
        </p:nvSpPr>
        <p:spPr bwMode="auto">
          <a:xfrm>
            <a:off x="6562448" y="3662812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41" name="Freeform 13"/>
          <p:cNvSpPr/>
          <p:nvPr/>
        </p:nvSpPr>
        <p:spPr bwMode="auto">
          <a:xfrm>
            <a:off x="6664816" y="3287862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grpSp>
        <p:nvGrpSpPr>
          <p:cNvPr id="44" name="Group 123"/>
          <p:cNvGrpSpPr/>
          <p:nvPr/>
        </p:nvGrpSpPr>
        <p:grpSpPr>
          <a:xfrm>
            <a:off x="5738750" y="3195912"/>
            <a:ext cx="613013" cy="465414"/>
            <a:chOff x="7170738" y="4168775"/>
            <a:chExt cx="817563" cy="620713"/>
          </a:xfrm>
          <a:solidFill>
            <a:srgbClr val="C00000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sp>
        <p:nvSpPr>
          <p:cNvPr id="51" name="Freeform 20"/>
          <p:cNvSpPr>
            <a:spLocks noEditPoints="1"/>
          </p:cNvSpPr>
          <p:nvPr/>
        </p:nvSpPr>
        <p:spPr bwMode="auto">
          <a:xfrm>
            <a:off x="5240008" y="1607138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7526604" y="151905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3" name="Freeform 22"/>
          <p:cNvSpPr/>
          <p:nvPr/>
        </p:nvSpPr>
        <p:spPr bwMode="auto">
          <a:xfrm>
            <a:off x="7564693" y="1597615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4" name="Freeform 23"/>
          <p:cNvSpPr/>
          <p:nvPr/>
        </p:nvSpPr>
        <p:spPr bwMode="auto">
          <a:xfrm>
            <a:off x="7418285" y="1597615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5" name="Freeform 24"/>
          <p:cNvSpPr/>
          <p:nvPr/>
        </p:nvSpPr>
        <p:spPr bwMode="auto">
          <a:xfrm>
            <a:off x="7574216" y="1480964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6" name="Freeform 25"/>
          <p:cNvSpPr>
            <a:spLocks noEditPoints="1"/>
          </p:cNvSpPr>
          <p:nvPr/>
        </p:nvSpPr>
        <p:spPr bwMode="auto">
          <a:xfrm>
            <a:off x="6721951" y="1225047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6576732" y="1369074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8" name="Freeform 27"/>
          <p:cNvSpPr>
            <a:spLocks noEditPoints="1"/>
          </p:cNvSpPr>
          <p:nvPr/>
        </p:nvSpPr>
        <p:spPr bwMode="auto">
          <a:xfrm>
            <a:off x="6611251" y="1265518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59" name="Freeform 28"/>
          <p:cNvSpPr>
            <a:spLocks noEditPoints="1"/>
          </p:cNvSpPr>
          <p:nvPr/>
        </p:nvSpPr>
        <p:spPr bwMode="auto">
          <a:xfrm>
            <a:off x="6611251" y="1265518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6771944" y="1417878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7311156" y="109530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7214741" y="1094112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63" name="Freeform 32"/>
          <p:cNvSpPr>
            <a:spLocks noEditPoints="1"/>
          </p:cNvSpPr>
          <p:nvPr/>
        </p:nvSpPr>
        <p:spPr bwMode="auto">
          <a:xfrm>
            <a:off x="5634003" y="288672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grpSp>
        <p:nvGrpSpPr>
          <p:cNvPr id="64" name="Group 127"/>
          <p:cNvGrpSpPr/>
          <p:nvPr/>
        </p:nvGrpSpPr>
        <p:grpSpPr>
          <a:xfrm>
            <a:off x="6818366" y="3195018"/>
            <a:ext cx="380902" cy="490410"/>
            <a:chOff x="8610600" y="4127500"/>
            <a:chExt cx="508001" cy="654050"/>
          </a:xfrm>
          <a:solidFill>
            <a:srgbClr val="C00000"/>
          </a:solidFill>
        </p:grpSpPr>
        <p:sp>
          <p:nvSpPr>
            <p:cNvPr id="65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sp>
        <p:nvSpPr>
          <p:cNvPr id="73" name="Freeform 41"/>
          <p:cNvSpPr>
            <a:spLocks noEditPoints="1"/>
          </p:cNvSpPr>
          <p:nvPr/>
        </p:nvSpPr>
        <p:spPr bwMode="auto">
          <a:xfrm>
            <a:off x="7133800" y="2699847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4" name="Freeform 42"/>
          <p:cNvSpPr/>
          <p:nvPr/>
        </p:nvSpPr>
        <p:spPr bwMode="auto">
          <a:xfrm>
            <a:off x="7217122" y="2970048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5" name="Freeform 43"/>
          <p:cNvSpPr/>
          <p:nvPr/>
        </p:nvSpPr>
        <p:spPr bwMode="auto">
          <a:xfrm>
            <a:off x="7188554" y="3015280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6" name="Freeform 44"/>
          <p:cNvSpPr/>
          <p:nvPr/>
        </p:nvSpPr>
        <p:spPr bwMode="auto">
          <a:xfrm>
            <a:off x="6297008" y="76201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7" name="Freeform 45"/>
          <p:cNvSpPr>
            <a:spLocks noEditPoints="1"/>
          </p:cNvSpPr>
          <p:nvPr/>
        </p:nvSpPr>
        <p:spPr bwMode="auto">
          <a:xfrm>
            <a:off x="6180357" y="2756982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8" name="Freeform 46"/>
          <p:cNvSpPr>
            <a:spLocks noEditPoints="1"/>
          </p:cNvSpPr>
          <p:nvPr/>
        </p:nvSpPr>
        <p:spPr bwMode="auto">
          <a:xfrm>
            <a:off x="7026671" y="196780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7492084" y="217729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66019" y="2243957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85" name="Freeform 49"/>
          <p:cNvSpPr/>
          <p:nvPr/>
        </p:nvSpPr>
        <p:spPr bwMode="auto">
          <a:xfrm>
            <a:off x="6645771" y="238203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grpSp>
        <p:nvGrpSpPr>
          <p:cNvPr id="86" name="Group 126"/>
          <p:cNvGrpSpPr/>
          <p:nvPr/>
        </p:nvGrpSpPr>
        <p:grpSpPr>
          <a:xfrm>
            <a:off x="6739805" y="2803404"/>
            <a:ext cx="340430" cy="323766"/>
            <a:chOff x="8505825" y="3605213"/>
            <a:chExt cx="454025" cy="431800"/>
          </a:xfrm>
        </p:grpSpPr>
        <p:sp>
          <p:nvSpPr>
            <p:cNvPr id="8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sp>
        <p:nvSpPr>
          <p:cNvPr id="89" name="Freeform 52"/>
          <p:cNvSpPr/>
          <p:nvPr/>
        </p:nvSpPr>
        <p:spPr bwMode="auto">
          <a:xfrm>
            <a:off x="5689947" y="876284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0" name="Freeform 53"/>
          <p:cNvSpPr/>
          <p:nvPr/>
        </p:nvSpPr>
        <p:spPr bwMode="auto">
          <a:xfrm>
            <a:off x="6076800" y="853669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1" name="Freeform 54"/>
          <p:cNvSpPr/>
          <p:nvPr/>
        </p:nvSpPr>
        <p:spPr bwMode="auto">
          <a:xfrm>
            <a:off x="5756605" y="985793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2" name="Freeform 55"/>
          <p:cNvSpPr>
            <a:spLocks noEditPoints="1"/>
          </p:cNvSpPr>
          <p:nvPr/>
        </p:nvSpPr>
        <p:spPr bwMode="auto">
          <a:xfrm>
            <a:off x="5442362" y="1207192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3" name="Freeform 56"/>
          <p:cNvSpPr>
            <a:spLocks noEditPoints="1"/>
          </p:cNvSpPr>
          <p:nvPr/>
        </p:nvSpPr>
        <p:spPr bwMode="auto">
          <a:xfrm>
            <a:off x="5240008" y="202493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4" name="Freeform 57"/>
          <p:cNvSpPr>
            <a:spLocks noEditPoints="1"/>
          </p:cNvSpPr>
          <p:nvPr/>
        </p:nvSpPr>
        <p:spPr bwMode="auto">
          <a:xfrm>
            <a:off x="6776705" y="852478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5" name="Freeform 58"/>
          <p:cNvSpPr>
            <a:spLocks noEditPoints="1"/>
          </p:cNvSpPr>
          <p:nvPr/>
        </p:nvSpPr>
        <p:spPr bwMode="auto">
          <a:xfrm>
            <a:off x="5376514" y="2476273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873120" y="210588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892165" y="205826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7062380" y="200946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7079045" y="183448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7062380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7201647" y="2009464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7217121" y="183448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7201647" y="182496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925494" y="200946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940969" y="183448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925494" y="182496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892165" y="177259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8" name="Freeform 71"/>
          <p:cNvSpPr/>
          <p:nvPr/>
        </p:nvSpPr>
        <p:spPr bwMode="auto">
          <a:xfrm>
            <a:off x="6892165" y="1634515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704231" y="175949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7027861" y="2189202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801836" y="1348840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6344621" y="1711885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918487" y="226419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4" name="Freeform 77"/>
          <p:cNvSpPr/>
          <p:nvPr/>
        </p:nvSpPr>
        <p:spPr bwMode="auto">
          <a:xfrm>
            <a:off x="6129174" y="172855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5" name="Freeform 78"/>
          <p:cNvSpPr/>
          <p:nvPr/>
        </p:nvSpPr>
        <p:spPr bwMode="auto">
          <a:xfrm>
            <a:off x="6200592" y="1697602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950626" y="269984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7249260" y="1497629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6189879" y="118576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6075609" y="112029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0" name="Freeform 83"/>
          <p:cNvSpPr/>
          <p:nvPr/>
        </p:nvSpPr>
        <p:spPr bwMode="auto">
          <a:xfrm>
            <a:off x="6023235" y="1217905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1" name="Freeform 84"/>
          <p:cNvSpPr/>
          <p:nvPr/>
        </p:nvSpPr>
        <p:spPr bwMode="auto">
          <a:xfrm>
            <a:off x="5972052" y="122504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908965" y="2093976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3" name="Freeform 86"/>
          <p:cNvSpPr/>
          <p:nvPr/>
        </p:nvSpPr>
        <p:spPr bwMode="auto">
          <a:xfrm>
            <a:off x="7294492" y="2401078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4" name="Freeform 87"/>
          <p:cNvSpPr/>
          <p:nvPr/>
        </p:nvSpPr>
        <p:spPr bwMode="auto">
          <a:xfrm>
            <a:off x="7399240" y="239274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5" name="Freeform 88"/>
          <p:cNvSpPr/>
          <p:nvPr/>
        </p:nvSpPr>
        <p:spPr bwMode="auto">
          <a:xfrm>
            <a:off x="7330201" y="2441549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7044525" y="1472633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7" name="Freeform 90"/>
          <p:cNvSpPr/>
          <p:nvPr/>
        </p:nvSpPr>
        <p:spPr bwMode="auto">
          <a:xfrm>
            <a:off x="5655428" y="2267763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8" name="Freeform 91"/>
          <p:cNvSpPr/>
          <p:nvPr/>
        </p:nvSpPr>
        <p:spPr bwMode="auto">
          <a:xfrm>
            <a:off x="5645906" y="226062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29" name="Freeform 92"/>
          <p:cNvSpPr/>
          <p:nvPr/>
        </p:nvSpPr>
        <p:spPr bwMode="auto">
          <a:xfrm>
            <a:off x="5676854" y="230347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675528" y="3505691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1" name="Freeform 94"/>
          <p:cNvSpPr/>
          <p:nvPr/>
        </p:nvSpPr>
        <p:spPr bwMode="auto">
          <a:xfrm>
            <a:off x="6476745" y="2321327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2" name="Freeform 95"/>
          <p:cNvSpPr/>
          <p:nvPr/>
        </p:nvSpPr>
        <p:spPr bwMode="auto">
          <a:xfrm>
            <a:off x="6466032" y="2184441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3" name="Freeform 96"/>
          <p:cNvSpPr/>
          <p:nvPr/>
        </p:nvSpPr>
        <p:spPr bwMode="auto">
          <a:xfrm>
            <a:off x="6496981" y="220824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4" name="Freeform 97"/>
          <p:cNvSpPr/>
          <p:nvPr/>
        </p:nvSpPr>
        <p:spPr bwMode="auto">
          <a:xfrm>
            <a:off x="6488649" y="235584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6450559" y="1150057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136" name="燕尾形 135"/>
          <p:cNvSpPr/>
          <p:nvPr/>
        </p:nvSpPr>
        <p:spPr>
          <a:xfrm rot="5400000">
            <a:off x="1899399" y="1517901"/>
            <a:ext cx="269960" cy="4319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034379" y="19498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2287062" y="1168489"/>
            <a:ext cx="77323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目标一</a:t>
            </a:r>
            <a:endParaRPr lang="en-US" altLang="zh-CN" sz="16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2267744" y="1563638"/>
            <a:ext cx="2483629" cy="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333333"/>
                </a:solidFill>
                <a:sym typeface="微软雅黑" panose="020B0503020204020204" pitchFamily="34" charset="-122"/>
              </a:rPr>
              <a:t>创造一个公平公正的工作环境</a:t>
            </a:r>
            <a:endParaRPr lang="zh-CN" altLang="en-US" sz="1200" b="1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40" name="燕尾形 139"/>
          <p:cNvSpPr/>
          <p:nvPr/>
        </p:nvSpPr>
        <p:spPr>
          <a:xfrm rot="5400000">
            <a:off x="1899399" y="2543748"/>
            <a:ext cx="269960" cy="431936"/>
          </a:xfrm>
          <a:prstGeom prst="chevron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34379" y="2975683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2287062" y="2153796"/>
            <a:ext cx="77323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目标二</a:t>
            </a:r>
            <a:endParaRPr lang="en-US" altLang="zh-CN" sz="16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2277343" y="2464768"/>
            <a:ext cx="2483629" cy="51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333333"/>
                </a:solidFill>
                <a:sym typeface="微软雅黑" panose="020B0503020204020204" pitchFamily="34" charset="-122"/>
              </a:rPr>
              <a:t>致力于用双手改变命运的价值观得以实现</a:t>
            </a:r>
            <a:endParaRPr lang="zh-CN" altLang="en-US" sz="1200" b="1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44" name="燕尾形 143"/>
          <p:cNvSpPr/>
          <p:nvPr/>
        </p:nvSpPr>
        <p:spPr>
          <a:xfrm rot="5400000">
            <a:off x="1899399" y="3623586"/>
            <a:ext cx="269960" cy="43193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034379" y="405552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2287062" y="3233635"/>
            <a:ext cx="77323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目标三</a:t>
            </a:r>
            <a:endParaRPr lang="en-US" altLang="zh-CN" sz="16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2304395" y="3651870"/>
            <a:ext cx="2483629" cy="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b="1" dirty="0">
                <a:solidFill>
                  <a:srgbClr val="333333"/>
                </a:solidFill>
                <a:sym typeface="微软雅黑" panose="020B0503020204020204" pitchFamily="34" charset="-122"/>
              </a:rPr>
              <a:t>将海底捞开向全球</a:t>
            </a:r>
            <a:endParaRPr lang="zh-CN" altLang="en-US" sz="1200" b="1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68" name="圆角矩形 167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9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圆角矩形 156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0" name="标题 4"/>
          <p:cNvSpPr txBox="1"/>
          <p:nvPr/>
        </p:nvSpPr>
        <p:spPr>
          <a:xfrm>
            <a:off x="36678" y="959889"/>
            <a:ext cx="1241814" cy="26811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-287273" y="127560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2" name="标题 4"/>
          <p:cNvSpPr txBox="1"/>
          <p:nvPr/>
        </p:nvSpPr>
        <p:spPr>
          <a:xfrm>
            <a:off x="36678" y="127560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圆角矩形 172"/>
          <p:cNvSpPr/>
          <p:nvPr/>
        </p:nvSpPr>
        <p:spPr>
          <a:xfrm>
            <a:off x="-287274" y="156363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4" name="标题 4"/>
          <p:cNvSpPr txBox="1"/>
          <p:nvPr/>
        </p:nvSpPr>
        <p:spPr>
          <a:xfrm>
            <a:off x="36678" y="156363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圆角矩形 174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6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-18765" y="4698998"/>
            <a:ext cx="9252519" cy="444502"/>
            <a:chOff x="-36512" y="2"/>
            <a:chExt cx="9252519" cy="444502"/>
          </a:xfrm>
        </p:grpSpPr>
        <p:pic>
          <p:nvPicPr>
            <p:cNvPr id="180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00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000"/>
                            </p:stCondLst>
                            <p:childTnLst>
                              <p:par>
                                <p:cTn id="3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0"/>
                            </p:stCondLst>
                            <p:childTnLst>
                              <p:par>
                                <p:cTn id="3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5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6000"/>
                            </p:stCondLst>
                            <p:childTnLst>
                              <p:par>
                                <p:cTn id="3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000"/>
                            </p:stCondLst>
                            <p:childTnLst>
                              <p:par>
                                <p:cTn id="3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5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/>
      <p:bldP spid="139" grpId="0"/>
      <p:bldP spid="140" grpId="0" animBg="1"/>
      <p:bldP spid="142" grpId="0"/>
      <p:bldP spid="143" grpId="0"/>
      <p:bldP spid="144" grpId="0" animBg="1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686817" y="1161477"/>
            <a:ext cx="1835726" cy="1835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21" name="组合 20"/>
          <p:cNvGrpSpPr/>
          <p:nvPr/>
        </p:nvGrpSpPr>
        <p:grpSpPr>
          <a:xfrm>
            <a:off x="3623724" y="3736256"/>
            <a:ext cx="1077226" cy="161583"/>
            <a:chOff x="4369395" y="3284984"/>
            <a:chExt cx="1436675" cy="215500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岗位工资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862926" y="3736256"/>
            <a:ext cx="1077226" cy="161583"/>
            <a:chOff x="4369395" y="3284984"/>
            <a:chExt cx="1436675" cy="215500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基本工资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sp>
        <p:nvSpPr>
          <p:cNvPr id="53" name="标题 4"/>
          <p:cNvSpPr txBox="1"/>
          <p:nvPr/>
        </p:nvSpPr>
        <p:spPr>
          <a:xfrm>
            <a:off x="3726482" y="3296175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18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4590359" y="1059582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标题 4"/>
          <p:cNvSpPr txBox="1"/>
          <p:nvPr/>
        </p:nvSpPr>
        <p:spPr>
          <a:xfrm>
            <a:off x="3726482" y="2517364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764614" y="1239274"/>
            <a:ext cx="1680133" cy="1680133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66" name="直接连接符 65"/>
          <p:cNvCxnSpPr/>
          <p:nvPr/>
        </p:nvCxnSpPr>
        <p:spPr>
          <a:xfrm>
            <a:off x="3623724" y="3651195"/>
            <a:ext cx="1857496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/>
          <p:nvPr/>
        </p:nvSpPr>
        <p:spPr bwMode="auto">
          <a:xfrm>
            <a:off x="4139401" y="1545510"/>
            <a:ext cx="1009888" cy="85840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1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" name="组合 1"/>
          <p:cNvGrpSpPr/>
          <p:nvPr/>
        </p:nvGrpSpPr>
        <p:grpSpPr>
          <a:xfrm>
            <a:off x="-36512" y="2"/>
            <a:ext cx="9252519" cy="444502"/>
            <a:chOff x="-36512" y="2"/>
            <a:chExt cx="9252519" cy="444502"/>
          </a:xfrm>
        </p:grpSpPr>
        <p:pic>
          <p:nvPicPr>
            <p:cNvPr id="78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圆角矩形 79"/>
          <p:cNvSpPr/>
          <p:nvPr/>
        </p:nvSpPr>
        <p:spPr>
          <a:xfrm>
            <a:off x="-287273" y="120359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1" name="标题 4"/>
          <p:cNvSpPr txBox="1"/>
          <p:nvPr/>
        </p:nvSpPr>
        <p:spPr>
          <a:xfrm>
            <a:off x="36678" y="120359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-287274" y="149163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3" name="标题 4"/>
          <p:cNvSpPr txBox="1"/>
          <p:nvPr/>
        </p:nvSpPr>
        <p:spPr>
          <a:xfrm>
            <a:off x="36678" y="149163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7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-287274" y="91556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9" name="标题 4"/>
          <p:cNvSpPr txBox="1"/>
          <p:nvPr/>
        </p:nvSpPr>
        <p:spPr>
          <a:xfrm>
            <a:off x="36678" y="91556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613215" y="4012344"/>
            <a:ext cx="1077226" cy="161583"/>
            <a:chOff x="4369395" y="3284984"/>
            <a:chExt cx="1436675" cy="215500"/>
          </a:xfrm>
        </p:grpSpPr>
        <p:sp>
          <p:nvSpPr>
            <p:cNvPr id="9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管理层工资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97" name="等腰三角形 9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4862926" y="4011910"/>
            <a:ext cx="1077226" cy="161583"/>
            <a:chOff x="4369395" y="3284984"/>
            <a:chExt cx="1436675" cy="215500"/>
          </a:xfrm>
        </p:grpSpPr>
        <p:sp>
          <p:nvSpPr>
            <p:cNvPr id="9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假期福利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102" name="等腰三角形 10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5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669"/>
            <a:ext cx="5993106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岗位工资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 Salary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625092" y="1726088"/>
            <a:ext cx="1347174" cy="1482048"/>
            <a:chOff x="5987173" y="3044094"/>
            <a:chExt cx="1796700" cy="1976578"/>
          </a:xfrm>
        </p:grpSpPr>
        <p:sp>
          <p:nvSpPr>
            <p:cNvPr id="31" name="任意多边形 3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275355" y="3691758"/>
              <a:ext cx="1454149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高级岗位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190679" y="3305848"/>
            <a:ext cx="6628425" cy="0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115616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764218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125316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676902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254964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035657" y="3250963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72821" y="2088403"/>
            <a:ext cx="1010286" cy="1128329"/>
            <a:chOff x="2999066" y="3272285"/>
            <a:chExt cx="1575740" cy="1759852"/>
          </a:xfrm>
        </p:grpSpPr>
        <p:sp>
          <p:nvSpPr>
            <p:cNvPr id="44" name="任意多边形 43"/>
            <p:cNvSpPr/>
            <p:nvPr/>
          </p:nvSpPr>
          <p:spPr>
            <a:xfrm>
              <a:off x="299906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59"/>
            <p:cNvSpPr txBox="1"/>
            <p:nvPr/>
          </p:nvSpPr>
          <p:spPr>
            <a:xfrm>
              <a:off x="2999066" y="3772659"/>
              <a:ext cx="1573992" cy="50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初级岗位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099606" y="1886145"/>
            <a:ext cx="1237510" cy="1333677"/>
            <a:chOff x="4630715" y="2484573"/>
            <a:chExt cx="2369358" cy="2553482"/>
          </a:xfrm>
        </p:grpSpPr>
        <p:sp>
          <p:nvSpPr>
            <p:cNvPr id="48" name="任意多边形 47"/>
            <p:cNvSpPr/>
            <p:nvPr/>
          </p:nvSpPr>
          <p:spPr>
            <a:xfrm>
              <a:off x="4630715" y="2484573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60"/>
            <p:cNvSpPr txBox="1"/>
            <p:nvPr/>
          </p:nvSpPr>
          <p:spPr>
            <a:xfrm>
              <a:off x="4891189" y="3389559"/>
              <a:ext cx="1833788" cy="618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中级岗位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236098" y="1419622"/>
            <a:ext cx="1629410" cy="1743172"/>
            <a:chOff x="7972723" y="3027509"/>
            <a:chExt cx="1834926" cy="1997677"/>
          </a:xfrm>
        </p:grpSpPr>
        <p:sp>
          <p:nvSpPr>
            <p:cNvPr id="53" name="任意多边形 52"/>
            <p:cNvSpPr/>
            <p:nvPr/>
          </p:nvSpPr>
          <p:spPr>
            <a:xfrm>
              <a:off x="797272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63"/>
            <p:cNvSpPr txBox="1"/>
            <p:nvPr/>
          </p:nvSpPr>
          <p:spPr>
            <a:xfrm>
              <a:off x="8258608" y="3691758"/>
              <a:ext cx="1549041" cy="37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小客户经理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384788" y="3435846"/>
            <a:ext cx="151005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3000—3500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03472" y="3435846"/>
            <a:ext cx="147766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3500—4300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00473" y="3435846"/>
            <a:ext cx="156483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4300—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不封顶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61586" y="3435846"/>
            <a:ext cx="1603922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6000—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不封顶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7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03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圆角矩形 114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6" name="圆角矩形 115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7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0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2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4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669"/>
            <a:ext cx="5993106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基本工资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Salary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9"/>
          <p:cNvSpPr/>
          <p:nvPr/>
        </p:nvSpPr>
        <p:spPr bwMode="auto">
          <a:xfrm rot="13500000">
            <a:off x="1320734" y="2186284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1" name="Freeform 9"/>
          <p:cNvSpPr/>
          <p:nvPr/>
        </p:nvSpPr>
        <p:spPr bwMode="auto">
          <a:xfrm rot="13500000">
            <a:off x="3072679" y="2182257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32" name="Freeform 9"/>
          <p:cNvSpPr/>
          <p:nvPr/>
        </p:nvSpPr>
        <p:spPr bwMode="auto">
          <a:xfrm rot="2700000">
            <a:off x="2194253" y="1319885"/>
            <a:ext cx="1604538" cy="1604538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grpSp>
        <p:nvGrpSpPr>
          <p:cNvPr id="33" name="Group 10"/>
          <p:cNvGrpSpPr/>
          <p:nvPr/>
        </p:nvGrpSpPr>
        <p:grpSpPr>
          <a:xfrm>
            <a:off x="1486853" y="2322536"/>
            <a:ext cx="449289" cy="369195"/>
            <a:chOff x="7836195" y="3464708"/>
            <a:chExt cx="599208" cy="492388"/>
          </a:xfrm>
        </p:grpSpPr>
        <p:sp>
          <p:nvSpPr>
            <p:cNvPr id="3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E62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36195" y="3536805"/>
              <a:ext cx="599208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id-ID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2768580" y="1190999"/>
            <a:ext cx="449289" cy="369195"/>
            <a:chOff x="9545610" y="1955599"/>
            <a:chExt cx="599208" cy="492388"/>
          </a:xfrm>
        </p:grpSpPr>
        <p:sp>
          <p:nvSpPr>
            <p:cNvPr id="3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45610" y="2019602"/>
              <a:ext cx="599208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id-ID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16"/>
          <p:cNvGrpSpPr/>
          <p:nvPr/>
        </p:nvGrpSpPr>
        <p:grpSpPr>
          <a:xfrm>
            <a:off x="4082838" y="2330461"/>
            <a:ext cx="449289" cy="369195"/>
            <a:chOff x="10716797" y="5108091"/>
            <a:chExt cx="599208" cy="492388"/>
          </a:xfrm>
        </p:grpSpPr>
        <p:sp>
          <p:nvSpPr>
            <p:cNvPr id="4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E62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6797" y="5178591"/>
              <a:ext cx="599208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1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id-ID" sz="101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2821280" y="1931221"/>
            <a:ext cx="343890" cy="33206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5573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1952578" y="2912852"/>
            <a:ext cx="332070" cy="25147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E62A2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grpSp>
        <p:nvGrpSpPr>
          <p:cNvPr id="46" name="Group 24"/>
          <p:cNvGrpSpPr/>
          <p:nvPr/>
        </p:nvGrpSpPr>
        <p:grpSpPr>
          <a:xfrm>
            <a:off x="3702128" y="2871415"/>
            <a:ext cx="338517" cy="332070"/>
            <a:chOff x="6786562" y="796925"/>
            <a:chExt cx="500063" cy="490538"/>
          </a:xfrm>
          <a:solidFill>
            <a:srgbClr val="E62A2A"/>
          </a:solidFill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sp>
        <p:nvSpPr>
          <p:cNvPr id="51" name="椭圆 50"/>
          <p:cNvSpPr/>
          <p:nvPr/>
        </p:nvSpPr>
        <p:spPr>
          <a:xfrm>
            <a:off x="5074379" y="1419622"/>
            <a:ext cx="432354" cy="432476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074380" y="2332501"/>
            <a:ext cx="432354" cy="4324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074380" y="3219822"/>
            <a:ext cx="432354" cy="432476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/>
          <p:nvPr/>
        </p:nvSpPr>
        <p:spPr>
          <a:xfrm>
            <a:off x="5506735" y="2267560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北京、上海、广州、深圳、珠海保底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月，月工资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3500-8000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5506733" y="3172031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其他城市（焦作、简阳、邯郸除外）保底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2700/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月，月工资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2700-8000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5506735" y="1398353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基本工资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计件工资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工龄工资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8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70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圆角矩形 97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9" name="圆角矩形 98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0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3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5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7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669"/>
            <a:ext cx="5993106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管理层工资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Salary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505924" y="2345065"/>
            <a:ext cx="2170479" cy="235591"/>
            <a:chOff x="3244272" y="3971332"/>
            <a:chExt cx="3011560" cy="314202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05928" y="2638459"/>
            <a:ext cx="2168304" cy="235619"/>
            <a:chOff x="3244272" y="4362615"/>
            <a:chExt cx="3008542" cy="314238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43608" y="2112911"/>
            <a:ext cx="1618420" cy="1646571"/>
            <a:chOff x="478903" y="4355475"/>
            <a:chExt cx="2158455" cy="2196000"/>
          </a:xfrm>
          <a:solidFill>
            <a:srgbClr val="C00000"/>
          </a:solidFill>
        </p:grpSpPr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8" name="矩形 67"/>
          <p:cNvSpPr/>
          <p:nvPr/>
        </p:nvSpPr>
        <p:spPr>
          <a:xfrm>
            <a:off x="2948213" y="1889180"/>
            <a:ext cx="1420851" cy="377002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门店管理层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2567457" y="2907700"/>
            <a:ext cx="2108948" cy="67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  小客户经理以上便是门店管理层，可以享受更多的福利待遇与更高的薪资水平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20338" y="1512161"/>
            <a:ext cx="161976" cy="1619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702253" y="1443150"/>
            <a:ext cx="1292611" cy="300058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领班岗位工资</a:t>
            </a:r>
            <a:endParaRPr lang="en-US" altLang="zh-CN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702252" y="1716789"/>
            <a:ext cx="2591613" cy="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</a:rPr>
              <a:t>6500-9000</a:t>
            </a:r>
            <a:r>
              <a:rPr lang="zh-CN" altLang="en-US" sz="1200" b="1" dirty="0">
                <a:solidFill>
                  <a:srgbClr val="C00000"/>
                </a:solidFill>
              </a:rPr>
              <a:t>元</a:t>
            </a:r>
            <a:r>
              <a:rPr lang="en-US" altLang="zh-CN" sz="1200" b="1" dirty="0">
                <a:solidFill>
                  <a:srgbClr val="C00000"/>
                </a:solidFill>
              </a:rPr>
              <a:t>/</a:t>
            </a:r>
            <a:r>
              <a:rPr lang="zh-CN" altLang="en-US" sz="1200" b="1" dirty="0">
                <a:solidFill>
                  <a:srgbClr val="C00000"/>
                </a:solidFill>
              </a:rPr>
              <a:t>月</a:t>
            </a:r>
            <a:endParaRPr lang="zh-CN" altLang="en-US" sz="1200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501326" y="1674136"/>
            <a:ext cx="0" cy="7408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420338" y="2415005"/>
            <a:ext cx="161976" cy="1619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702253" y="2332347"/>
            <a:ext cx="1677332" cy="300058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大堂级别岗位工资</a:t>
            </a:r>
            <a:endParaRPr lang="en-US" altLang="zh-CN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5702252" y="2605985"/>
            <a:ext cx="2591613" cy="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</a:rPr>
              <a:t>8000-12000</a:t>
            </a:r>
            <a:r>
              <a:rPr lang="zh-CN" altLang="en-US" sz="1200" b="1" dirty="0">
                <a:solidFill>
                  <a:srgbClr val="C00000"/>
                </a:solidFill>
              </a:rPr>
              <a:t>元</a:t>
            </a:r>
            <a:r>
              <a:rPr lang="en-US" altLang="zh-CN" sz="1200" b="1" dirty="0">
                <a:solidFill>
                  <a:srgbClr val="C00000"/>
                </a:solidFill>
              </a:rPr>
              <a:t>/</a:t>
            </a:r>
            <a:r>
              <a:rPr lang="zh-CN" altLang="en-US" sz="1200" b="1" dirty="0">
                <a:solidFill>
                  <a:srgbClr val="C00000"/>
                </a:solidFill>
              </a:rPr>
              <a:t>月</a:t>
            </a:r>
            <a:endParaRPr lang="zh-CN" altLang="en-US" sz="1200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5501326" y="2576981"/>
            <a:ext cx="0" cy="7408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420338" y="3317849"/>
            <a:ext cx="161976" cy="1619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702253" y="3250210"/>
            <a:ext cx="1484971" cy="300058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店经理岗位工资</a:t>
            </a:r>
            <a:endParaRPr lang="en-US" altLang="zh-CN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702252" y="3523848"/>
            <a:ext cx="2591613" cy="2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b="1" dirty="0">
                <a:solidFill>
                  <a:srgbClr val="C00000"/>
                </a:solidFill>
              </a:rPr>
              <a:t>10000-100000</a:t>
            </a:r>
            <a:r>
              <a:rPr lang="zh-CN" altLang="en-US" sz="1200" b="1" dirty="0">
                <a:solidFill>
                  <a:srgbClr val="C00000"/>
                </a:solidFill>
              </a:rPr>
              <a:t>元</a:t>
            </a:r>
            <a:r>
              <a:rPr lang="en-US" altLang="zh-CN" sz="1200" b="1" dirty="0">
                <a:solidFill>
                  <a:srgbClr val="C00000"/>
                </a:solidFill>
              </a:rPr>
              <a:t>/</a:t>
            </a:r>
            <a:r>
              <a:rPr lang="zh-CN" altLang="en-US" sz="1200" b="1" dirty="0">
                <a:solidFill>
                  <a:srgbClr val="C00000"/>
                </a:solidFill>
              </a:rPr>
              <a:t>月</a:t>
            </a:r>
            <a:endParaRPr lang="zh-CN" altLang="en-US" sz="1200" b="1" dirty="0">
              <a:solidFill>
                <a:srgbClr val="C0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0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90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" name="圆角矩形 91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3" name="圆角矩形 92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4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7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1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3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 animBg="1"/>
      <p:bldP spid="71" grpId="0"/>
      <p:bldP spid="72" grpId="0"/>
      <p:bldP spid="74" grpId="0" animBg="1"/>
      <p:bldP spid="75" grpId="0"/>
      <p:bldP spid="76" grpId="0"/>
      <p:bldP spid="78" grpId="0" animBg="1"/>
      <p:bldP spid="79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假期福利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Vacation And Benefits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圆角矩形 127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9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076966" y="699542"/>
            <a:ext cx="842064" cy="976795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527161" y="1503957"/>
            <a:ext cx="842064" cy="97679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4076966" y="2309121"/>
            <a:ext cx="842064" cy="976795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1411617" y="1187564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5025794" y="802775"/>
            <a:ext cx="3057481" cy="1526975"/>
            <a:chOff x="6567113" y="1715032"/>
            <a:chExt cx="4077702" cy="2036493"/>
          </a:xfrm>
        </p:grpSpPr>
        <p:sp>
          <p:nvSpPr>
            <p:cNvPr id="141" name="文本框 69"/>
            <p:cNvSpPr txBox="1"/>
            <p:nvPr/>
          </p:nvSpPr>
          <p:spPr>
            <a:xfrm>
              <a:off x="6567113" y="1810921"/>
              <a:ext cx="916058" cy="86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7372226" y="1715032"/>
              <a:ext cx="3272589" cy="2036493"/>
              <a:chOff x="6945461" y="1610760"/>
              <a:chExt cx="3272589" cy="2036493"/>
            </a:xfrm>
          </p:grpSpPr>
          <p:sp>
            <p:nvSpPr>
              <p:cNvPr id="143" name="文本框 9"/>
              <p:cNvSpPr txBox="1"/>
              <p:nvPr/>
            </p:nvSpPr>
            <p:spPr>
              <a:xfrm>
                <a:off x="6968290" y="1610760"/>
                <a:ext cx="2329313" cy="43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免费食宿</a:t>
                </a:r>
                <a:endPara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文本框 11"/>
              <p:cNvSpPr txBox="1"/>
              <p:nvPr/>
            </p:nvSpPr>
            <p:spPr>
              <a:xfrm>
                <a:off x="6945461" y="2169543"/>
                <a:ext cx="3272589" cy="147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住宿地点和上班地点紧邻，免费食宿，宿舍配有各种电器。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双职工安排夫妻房，或住房补贴。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900" dirty="0"/>
              </a:p>
              <a:p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45" name="直接连接符 144"/>
          <p:cNvCxnSpPr/>
          <p:nvPr/>
        </p:nvCxnSpPr>
        <p:spPr>
          <a:xfrm>
            <a:off x="5552768" y="1978926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1453008" y="1563640"/>
            <a:ext cx="2932371" cy="893713"/>
            <a:chOff x="1802158" y="2729782"/>
            <a:chExt cx="3910846" cy="1191928"/>
          </a:xfrm>
        </p:grpSpPr>
        <p:sp>
          <p:nvSpPr>
            <p:cNvPr id="147" name="文本框 75"/>
            <p:cNvSpPr txBox="1"/>
            <p:nvPr/>
          </p:nvSpPr>
          <p:spPr>
            <a:xfrm>
              <a:off x="4796945" y="2868142"/>
              <a:ext cx="916059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1802158" y="2729782"/>
              <a:ext cx="3272589" cy="1191928"/>
              <a:chOff x="7246091" y="1568289"/>
              <a:chExt cx="3272589" cy="1191928"/>
            </a:xfrm>
          </p:grpSpPr>
          <p:sp>
            <p:nvSpPr>
              <p:cNvPr id="149" name="文本框 77"/>
              <p:cNvSpPr txBox="1"/>
              <p:nvPr/>
            </p:nvSpPr>
            <p:spPr>
              <a:xfrm>
                <a:off x="7911567" y="1568289"/>
                <a:ext cx="2329312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各类假期</a:t>
                </a:r>
                <a:endPara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文本框 80"/>
              <p:cNvSpPr txBox="1"/>
              <p:nvPr/>
            </p:nvSpPr>
            <p:spPr>
              <a:xfrm>
                <a:off x="7246091" y="2144503"/>
                <a:ext cx="3272589" cy="61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每月四天月假、每年年假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，还有</a:t>
                </a: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父母陪同假、婚假、产假等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51" name="直接连接符 150"/>
          <p:cNvCxnSpPr/>
          <p:nvPr/>
        </p:nvCxnSpPr>
        <p:spPr>
          <a:xfrm>
            <a:off x="1411617" y="2793644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5025794" y="2355725"/>
            <a:ext cx="3074598" cy="1074021"/>
            <a:chOff x="6567113" y="3786175"/>
            <a:chExt cx="4100531" cy="1432402"/>
          </a:xfrm>
        </p:grpSpPr>
        <p:sp>
          <p:nvSpPr>
            <p:cNvPr id="153" name="文本框 101"/>
            <p:cNvSpPr txBox="1"/>
            <p:nvPr/>
          </p:nvSpPr>
          <p:spPr>
            <a:xfrm>
              <a:off x="6567113" y="3971939"/>
              <a:ext cx="916058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7395055" y="3786175"/>
              <a:ext cx="3272589" cy="1432402"/>
              <a:chOff x="6968290" y="1520886"/>
              <a:chExt cx="3272589" cy="1432402"/>
            </a:xfrm>
          </p:grpSpPr>
          <p:sp>
            <p:nvSpPr>
              <p:cNvPr id="155" name="文本框 103"/>
              <p:cNvSpPr txBox="1"/>
              <p:nvPr/>
            </p:nvSpPr>
            <p:spPr>
              <a:xfrm>
                <a:off x="6968290" y="1520886"/>
                <a:ext cx="2329313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各级别补贴</a:t>
                </a:r>
                <a:endPara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文本框 104"/>
              <p:cNvSpPr txBox="1"/>
              <p:nvPr/>
            </p:nvSpPr>
            <p:spPr>
              <a:xfrm>
                <a:off x="6968290" y="2152861"/>
                <a:ext cx="3272589" cy="80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大学生补贴；</a:t>
                </a: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父母补贴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教育补贴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；住房补贴；育婴补贴等。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57" name="直接连接符 156"/>
          <p:cNvCxnSpPr/>
          <p:nvPr/>
        </p:nvCxnSpPr>
        <p:spPr>
          <a:xfrm>
            <a:off x="5552768" y="3598433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459383" y="3215913"/>
            <a:ext cx="2935500" cy="1089413"/>
            <a:chOff x="1797984" y="2662687"/>
            <a:chExt cx="3915020" cy="1452929"/>
          </a:xfrm>
        </p:grpSpPr>
        <p:sp>
          <p:nvSpPr>
            <p:cNvPr id="159" name="文本框 75"/>
            <p:cNvSpPr txBox="1"/>
            <p:nvPr/>
          </p:nvSpPr>
          <p:spPr>
            <a:xfrm>
              <a:off x="4796945" y="2868142"/>
              <a:ext cx="916059" cy="86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36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797984" y="2662687"/>
              <a:ext cx="3552194" cy="1452929"/>
              <a:chOff x="7241917" y="1501194"/>
              <a:chExt cx="3552194" cy="1452929"/>
            </a:xfrm>
          </p:grpSpPr>
          <p:sp>
            <p:nvSpPr>
              <p:cNvPr id="161" name="文本框 77"/>
              <p:cNvSpPr txBox="1"/>
              <p:nvPr/>
            </p:nvSpPr>
            <p:spPr>
              <a:xfrm>
                <a:off x="7911568" y="1501194"/>
                <a:ext cx="2329312" cy="43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工龄及贡献奖励</a:t>
                </a:r>
                <a:endPara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80"/>
              <p:cNvSpPr txBox="1"/>
              <p:nvPr/>
            </p:nvSpPr>
            <p:spPr>
              <a:xfrm>
                <a:off x="7241917" y="2092124"/>
                <a:ext cx="3552194" cy="86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员工保险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优秀员工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及</a:t>
                </a:r>
                <a:r>
                  <a:rPr lang="zh-CN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父母奖励旅游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buFont typeface="Wingdings" panose="05000000000000000000" pitchFamily="2" charset="2"/>
                  <a:buChar char="l"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发放豆豆、勋章、金元宝。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515539" y="3114001"/>
            <a:ext cx="842064" cy="976795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E6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5785">
                  <a:defRPr/>
                </a:pPr>
                <a:endParaRPr lang="zh-CN" altLang="en-US" sz="1125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5785">
                  <a:defRPr/>
                </a:pPr>
                <a:endParaRPr lang="zh-CN" altLang="en-US" sz="1125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5785">
                  <a:defRPr/>
                </a:pPr>
                <a:endParaRPr lang="zh-CN" altLang="en-US" sz="1125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65785">
                  <a:defRPr/>
                </a:pPr>
                <a:endParaRPr lang="zh-CN" altLang="en-US" sz="1125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61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圆角矩形 62"/>
          <p:cNvSpPr/>
          <p:nvPr/>
        </p:nvSpPr>
        <p:spPr>
          <a:xfrm>
            <a:off x="-179291" y="1191468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圆角矩形 63"/>
          <p:cNvSpPr/>
          <p:nvPr/>
        </p:nvSpPr>
        <p:spPr>
          <a:xfrm>
            <a:off x="-287273" y="95988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5" name="标题 4"/>
          <p:cNvSpPr txBox="1"/>
          <p:nvPr/>
        </p:nvSpPr>
        <p:spPr>
          <a:xfrm>
            <a:off x="36677" y="1207387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4"/>
          <p:cNvSpPr txBox="1"/>
          <p:nvPr/>
        </p:nvSpPr>
        <p:spPr>
          <a:xfrm>
            <a:off x="36678" y="95988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-287274" y="1482667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8" name="标题 4"/>
          <p:cNvSpPr txBox="1"/>
          <p:nvPr/>
        </p:nvSpPr>
        <p:spPr>
          <a:xfrm>
            <a:off x="36678" y="1482667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0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2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3668464" y="1072311"/>
            <a:ext cx="1835726" cy="1835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3605371" y="3647090"/>
            <a:ext cx="1077226" cy="161583"/>
            <a:chOff x="4369395" y="3284984"/>
            <a:chExt cx="1436675" cy="215500"/>
          </a:xfrm>
        </p:grpSpPr>
        <p:sp>
          <p:nvSpPr>
            <p:cNvPr id="32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一线途径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844573" y="3647090"/>
            <a:ext cx="1077226" cy="161583"/>
            <a:chOff x="4369395" y="3284984"/>
            <a:chExt cx="1436675" cy="215500"/>
          </a:xfrm>
        </p:grpSpPr>
        <p:sp>
          <p:nvSpPr>
            <p:cNvPr id="37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后勤途径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3605371" y="3940408"/>
            <a:ext cx="1077226" cy="161583"/>
            <a:chOff x="4369395" y="3284984"/>
            <a:chExt cx="1436675" cy="215500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海外途径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sp>
        <p:nvSpPr>
          <p:cNvPr id="53" name="标题 4"/>
          <p:cNvSpPr txBox="1"/>
          <p:nvPr/>
        </p:nvSpPr>
        <p:spPr>
          <a:xfrm>
            <a:off x="3708129" y="3207009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18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4572006" y="97041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标题 4"/>
          <p:cNvSpPr txBox="1"/>
          <p:nvPr/>
        </p:nvSpPr>
        <p:spPr>
          <a:xfrm>
            <a:off x="3708129" y="2428198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746261" y="1150108"/>
            <a:ext cx="1680133" cy="1680133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66" name="直接连接符 65"/>
          <p:cNvCxnSpPr/>
          <p:nvPr/>
        </p:nvCxnSpPr>
        <p:spPr>
          <a:xfrm>
            <a:off x="3605371" y="3562029"/>
            <a:ext cx="1857496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/>
          <p:nvPr/>
        </p:nvSpPr>
        <p:spPr bwMode="auto">
          <a:xfrm>
            <a:off x="4104214" y="1365340"/>
            <a:ext cx="1043556" cy="103312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3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11" name="圆角矩形 110"/>
          <p:cNvSpPr/>
          <p:nvPr/>
        </p:nvSpPr>
        <p:spPr>
          <a:xfrm>
            <a:off x="-287273" y="120359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2" name="标题 4"/>
          <p:cNvSpPr txBox="1"/>
          <p:nvPr/>
        </p:nvSpPr>
        <p:spPr>
          <a:xfrm>
            <a:off x="36678" y="120359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-287274" y="149163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4" name="标题 4"/>
          <p:cNvSpPr txBox="1"/>
          <p:nvPr/>
        </p:nvSpPr>
        <p:spPr>
          <a:xfrm>
            <a:off x="36678" y="149163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6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8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-287274" y="91556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0" name="标题 4"/>
          <p:cNvSpPr txBox="1"/>
          <p:nvPr/>
        </p:nvSpPr>
        <p:spPr>
          <a:xfrm>
            <a:off x="36678" y="91556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-50922" y="0"/>
            <a:ext cx="9252519" cy="444502"/>
            <a:chOff x="-36512" y="2"/>
            <a:chExt cx="9252519" cy="444502"/>
          </a:xfrm>
        </p:grpSpPr>
        <p:pic>
          <p:nvPicPr>
            <p:cNvPr id="122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5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669"/>
            <a:ext cx="5993106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一线途径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Front-Line Ways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3673053" y="1402000"/>
            <a:ext cx="3876571" cy="8225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106201" y="1118574"/>
            <a:ext cx="566852" cy="566852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3673053" y="3041547"/>
            <a:ext cx="2026027" cy="39869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106201" y="2758121"/>
            <a:ext cx="566852" cy="566852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3673053" y="2221774"/>
            <a:ext cx="2951300" cy="7386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3106201" y="1938347"/>
            <a:ext cx="566852" cy="5668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dirty="0"/>
          </a:p>
        </p:txBody>
      </p: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3673053" y="3861320"/>
            <a:ext cx="95981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3106201" y="3577894"/>
            <a:ext cx="566852" cy="5668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任意多边形 54"/>
          <p:cNvSpPr/>
          <p:nvPr/>
        </p:nvSpPr>
        <p:spPr>
          <a:xfrm>
            <a:off x="7214798" y="1339113"/>
            <a:ext cx="885594" cy="2773434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6" name="任意多边形 55"/>
          <p:cNvSpPr/>
          <p:nvPr/>
        </p:nvSpPr>
        <p:spPr>
          <a:xfrm>
            <a:off x="6289527" y="2671530"/>
            <a:ext cx="885594" cy="1441015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任意多边形 56"/>
          <p:cNvSpPr/>
          <p:nvPr/>
        </p:nvSpPr>
        <p:spPr>
          <a:xfrm>
            <a:off x="5364254" y="3241457"/>
            <a:ext cx="885594" cy="871089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任意多边形 57"/>
          <p:cNvSpPr/>
          <p:nvPr/>
        </p:nvSpPr>
        <p:spPr>
          <a:xfrm>
            <a:off x="3872393" y="3645356"/>
            <a:ext cx="1452183" cy="4671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椭圆 58"/>
          <p:cNvSpPr/>
          <p:nvPr/>
        </p:nvSpPr>
        <p:spPr>
          <a:xfrm>
            <a:off x="7549623" y="2116541"/>
            <a:ext cx="215944" cy="215944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椭圆 59"/>
          <p:cNvSpPr/>
          <p:nvPr/>
        </p:nvSpPr>
        <p:spPr>
          <a:xfrm>
            <a:off x="6624352" y="2852414"/>
            <a:ext cx="215944" cy="2159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椭圆 60"/>
          <p:cNvSpPr/>
          <p:nvPr/>
        </p:nvSpPr>
        <p:spPr>
          <a:xfrm>
            <a:off x="5699080" y="3332269"/>
            <a:ext cx="215944" cy="215944"/>
          </a:xfrm>
          <a:prstGeom prst="ellipse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椭圆 61"/>
          <p:cNvSpPr/>
          <p:nvPr/>
        </p:nvSpPr>
        <p:spPr>
          <a:xfrm>
            <a:off x="4490513" y="3757422"/>
            <a:ext cx="215944" cy="2159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矩形 62"/>
          <p:cNvSpPr/>
          <p:nvPr/>
        </p:nvSpPr>
        <p:spPr>
          <a:xfrm>
            <a:off x="2088445" y="1240497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教练级别</a:t>
            </a:r>
            <a:endParaRPr lang="en-US" altLang="zh-CN" sz="16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876849" y="1995686"/>
            <a:ext cx="1196431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店经理级别</a:t>
            </a:r>
            <a:endParaRPr lang="en-US" altLang="zh-CN" sz="16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665253" y="2859782"/>
            <a:ext cx="1408027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大堂经理级别</a:t>
            </a:r>
            <a:endParaRPr lang="en-US" altLang="zh-CN" sz="16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074997" y="3760777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领班级别</a:t>
            </a:r>
            <a:endParaRPr lang="en-US" altLang="zh-CN" sz="16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6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72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圆角矩形 73"/>
          <p:cNvSpPr/>
          <p:nvPr/>
        </p:nvSpPr>
        <p:spPr>
          <a:xfrm>
            <a:off x="-160050" y="152221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5" name="圆角矩形 74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标题 4"/>
          <p:cNvSpPr txBox="1"/>
          <p:nvPr/>
        </p:nvSpPr>
        <p:spPr>
          <a:xfrm>
            <a:off x="55918" y="1522214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9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-287274" y="184094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7" name="标题 4"/>
          <p:cNvSpPr txBox="1"/>
          <p:nvPr/>
        </p:nvSpPr>
        <p:spPr>
          <a:xfrm>
            <a:off x="36678" y="184094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9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5979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一线门店发展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44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  <p:bldP spid="65" grpId="0"/>
      <p:bldP spid="67" grpId="0"/>
      <p:bldP spid="6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27162"/>
            <a:ext cx="5993106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后勤途径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Logistics Ways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14"/>
          <p:cNvSpPr/>
          <p:nvPr/>
        </p:nvSpPr>
        <p:spPr bwMode="auto">
          <a:xfrm>
            <a:off x="2695966" y="2153214"/>
            <a:ext cx="223779" cy="258299"/>
          </a:xfrm>
          <a:custGeom>
            <a:avLst/>
            <a:gdLst>
              <a:gd name="T0" fmla="*/ 0 w 336"/>
              <a:gd name="T1" fmla="*/ 194 h 388"/>
              <a:gd name="T2" fmla="*/ 168 w 336"/>
              <a:gd name="T3" fmla="*/ 97 h 388"/>
              <a:gd name="T4" fmla="*/ 336 w 336"/>
              <a:gd name="T5" fmla="*/ 0 h 388"/>
              <a:gd name="T6" fmla="*/ 336 w 336"/>
              <a:gd name="T7" fmla="*/ 194 h 388"/>
              <a:gd name="T8" fmla="*/ 336 w 336"/>
              <a:gd name="T9" fmla="*/ 388 h 388"/>
              <a:gd name="T10" fmla="*/ 168 w 336"/>
              <a:gd name="T11" fmla="*/ 291 h 388"/>
              <a:gd name="T12" fmla="*/ 0 w 336"/>
              <a:gd name="T13" fmla="*/ 19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0" y="194"/>
                </a:move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lnTo>
                  <a:pt x="168" y="291"/>
                </a:lnTo>
                <a:lnTo>
                  <a:pt x="0" y="1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2853087" y="2649576"/>
            <a:ext cx="258299" cy="223779"/>
          </a:xfrm>
          <a:custGeom>
            <a:avLst/>
            <a:gdLst>
              <a:gd name="T0" fmla="*/ 0 w 388"/>
              <a:gd name="T1" fmla="*/ 336 h 336"/>
              <a:gd name="T2" fmla="*/ 97 w 388"/>
              <a:gd name="T3" fmla="*/ 168 h 336"/>
              <a:gd name="T4" fmla="*/ 194 w 388"/>
              <a:gd name="T5" fmla="*/ 0 h 336"/>
              <a:gd name="T6" fmla="*/ 291 w 388"/>
              <a:gd name="T7" fmla="*/ 168 h 336"/>
              <a:gd name="T8" fmla="*/ 388 w 388"/>
              <a:gd name="T9" fmla="*/ 336 h 336"/>
              <a:gd name="T10" fmla="*/ 194 w 388"/>
              <a:gd name="T11" fmla="*/ 336 h 336"/>
              <a:gd name="T12" fmla="*/ 0 w 3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336">
                <a:moveTo>
                  <a:pt x="0" y="336"/>
                </a:moveTo>
                <a:lnTo>
                  <a:pt x="97" y="168"/>
                </a:lnTo>
                <a:lnTo>
                  <a:pt x="194" y="0"/>
                </a:lnTo>
                <a:lnTo>
                  <a:pt x="291" y="168"/>
                </a:lnTo>
                <a:lnTo>
                  <a:pt x="388" y="336"/>
                </a:lnTo>
                <a:lnTo>
                  <a:pt x="194" y="336"/>
                </a:lnTo>
                <a:lnTo>
                  <a:pt x="0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3217324" y="3010241"/>
            <a:ext cx="223779" cy="258299"/>
          </a:xfrm>
          <a:custGeom>
            <a:avLst/>
            <a:gdLst>
              <a:gd name="T0" fmla="*/ 0 w 336"/>
              <a:gd name="T1" fmla="*/ 388 h 388"/>
              <a:gd name="T2" fmla="*/ 0 w 336"/>
              <a:gd name="T3" fmla="*/ 194 h 388"/>
              <a:gd name="T4" fmla="*/ 0 w 336"/>
              <a:gd name="T5" fmla="*/ 0 h 388"/>
              <a:gd name="T6" fmla="*/ 168 w 336"/>
              <a:gd name="T7" fmla="*/ 97 h 388"/>
              <a:gd name="T8" fmla="*/ 336 w 336"/>
              <a:gd name="T9" fmla="*/ 194 h 388"/>
              <a:gd name="T10" fmla="*/ 168 w 336"/>
              <a:gd name="T11" fmla="*/ 291 h 388"/>
              <a:gd name="T12" fmla="*/ 0 w 336"/>
              <a:gd name="T13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0" y="388"/>
                </a:moveTo>
                <a:lnTo>
                  <a:pt x="0" y="194"/>
                </a:lnTo>
                <a:lnTo>
                  <a:pt x="0" y="0"/>
                </a:lnTo>
                <a:lnTo>
                  <a:pt x="168" y="97"/>
                </a:lnTo>
                <a:lnTo>
                  <a:pt x="336" y="194"/>
                </a:lnTo>
                <a:lnTo>
                  <a:pt x="168" y="291"/>
                </a:lnTo>
                <a:lnTo>
                  <a:pt x="0" y="3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17"/>
          <p:cNvSpPr/>
          <p:nvPr/>
        </p:nvSpPr>
        <p:spPr bwMode="auto">
          <a:xfrm>
            <a:off x="3666073" y="3201882"/>
            <a:ext cx="258299" cy="223779"/>
          </a:xfrm>
          <a:custGeom>
            <a:avLst/>
            <a:gdLst>
              <a:gd name="T0" fmla="*/ 194 w 388"/>
              <a:gd name="T1" fmla="*/ 336 h 336"/>
              <a:gd name="T2" fmla="*/ 97 w 388"/>
              <a:gd name="T3" fmla="*/ 168 h 336"/>
              <a:gd name="T4" fmla="*/ 0 w 388"/>
              <a:gd name="T5" fmla="*/ 0 h 336"/>
              <a:gd name="T6" fmla="*/ 194 w 388"/>
              <a:gd name="T7" fmla="*/ 0 h 336"/>
              <a:gd name="T8" fmla="*/ 388 w 388"/>
              <a:gd name="T9" fmla="*/ 0 h 336"/>
              <a:gd name="T10" fmla="*/ 291 w 388"/>
              <a:gd name="T11" fmla="*/ 168 h 336"/>
              <a:gd name="T12" fmla="*/ 194 w 3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336">
                <a:moveTo>
                  <a:pt x="194" y="336"/>
                </a:moveTo>
                <a:lnTo>
                  <a:pt x="97" y="168"/>
                </a:lnTo>
                <a:lnTo>
                  <a:pt x="0" y="0"/>
                </a:lnTo>
                <a:lnTo>
                  <a:pt x="194" y="0"/>
                </a:lnTo>
                <a:lnTo>
                  <a:pt x="388" y="0"/>
                </a:lnTo>
                <a:lnTo>
                  <a:pt x="291" y="168"/>
                </a:lnTo>
                <a:lnTo>
                  <a:pt x="19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4171957" y="3020954"/>
            <a:ext cx="223779" cy="258299"/>
          </a:xfrm>
          <a:custGeom>
            <a:avLst/>
            <a:gdLst>
              <a:gd name="T0" fmla="*/ 336 w 336"/>
              <a:gd name="T1" fmla="*/ 388 h 388"/>
              <a:gd name="T2" fmla="*/ 168 w 336"/>
              <a:gd name="T3" fmla="*/ 291 h 388"/>
              <a:gd name="T4" fmla="*/ 0 w 336"/>
              <a:gd name="T5" fmla="*/ 194 h 388"/>
              <a:gd name="T6" fmla="*/ 168 w 336"/>
              <a:gd name="T7" fmla="*/ 97 h 388"/>
              <a:gd name="T8" fmla="*/ 336 w 336"/>
              <a:gd name="T9" fmla="*/ 0 h 388"/>
              <a:gd name="T10" fmla="*/ 336 w 336"/>
              <a:gd name="T11" fmla="*/ 194 h 388"/>
              <a:gd name="T12" fmla="*/ 336 w 336"/>
              <a:gd name="T13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336" y="388"/>
                </a:moveTo>
                <a:lnTo>
                  <a:pt x="168" y="291"/>
                </a:lnTo>
                <a:lnTo>
                  <a:pt x="0" y="194"/>
                </a:ln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9"/>
          <p:cNvSpPr/>
          <p:nvPr/>
        </p:nvSpPr>
        <p:spPr bwMode="auto">
          <a:xfrm>
            <a:off x="4536193" y="2643624"/>
            <a:ext cx="258299" cy="223779"/>
          </a:xfrm>
          <a:custGeom>
            <a:avLst/>
            <a:gdLst>
              <a:gd name="T0" fmla="*/ 388 w 388"/>
              <a:gd name="T1" fmla="*/ 336 h 336"/>
              <a:gd name="T2" fmla="*/ 194 w 388"/>
              <a:gd name="T3" fmla="*/ 336 h 336"/>
              <a:gd name="T4" fmla="*/ 0 w 388"/>
              <a:gd name="T5" fmla="*/ 336 h 336"/>
              <a:gd name="T6" fmla="*/ 97 w 388"/>
              <a:gd name="T7" fmla="*/ 168 h 336"/>
              <a:gd name="T8" fmla="*/ 194 w 388"/>
              <a:gd name="T9" fmla="*/ 0 h 336"/>
              <a:gd name="T10" fmla="*/ 291 w 388"/>
              <a:gd name="T11" fmla="*/ 168 h 336"/>
              <a:gd name="T12" fmla="*/ 388 w 3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" h="336">
                <a:moveTo>
                  <a:pt x="388" y="336"/>
                </a:moveTo>
                <a:lnTo>
                  <a:pt x="194" y="336"/>
                </a:lnTo>
                <a:lnTo>
                  <a:pt x="0" y="336"/>
                </a:lnTo>
                <a:lnTo>
                  <a:pt x="97" y="168"/>
                </a:lnTo>
                <a:lnTo>
                  <a:pt x="194" y="0"/>
                </a:lnTo>
                <a:lnTo>
                  <a:pt x="291" y="168"/>
                </a:lnTo>
                <a:lnTo>
                  <a:pt x="388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0"/>
          <p:cNvSpPr/>
          <p:nvPr/>
        </p:nvSpPr>
        <p:spPr bwMode="auto">
          <a:xfrm>
            <a:off x="4723073" y="2150833"/>
            <a:ext cx="223779" cy="258299"/>
          </a:xfrm>
          <a:custGeom>
            <a:avLst/>
            <a:gdLst>
              <a:gd name="T0" fmla="*/ 336 w 336"/>
              <a:gd name="T1" fmla="*/ 194 h 388"/>
              <a:gd name="T2" fmla="*/ 168 w 336"/>
              <a:gd name="T3" fmla="*/ 291 h 388"/>
              <a:gd name="T4" fmla="*/ 0 w 336"/>
              <a:gd name="T5" fmla="*/ 388 h 388"/>
              <a:gd name="T6" fmla="*/ 0 w 336"/>
              <a:gd name="T7" fmla="*/ 194 h 388"/>
              <a:gd name="T8" fmla="*/ 0 w 336"/>
              <a:gd name="T9" fmla="*/ 0 h 388"/>
              <a:gd name="T10" fmla="*/ 168 w 336"/>
              <a:gd name="T11" fmla="*/ 97 h 388"/>
              <a:gd name="T12" fmla="*/ 336 w 336"/>
              <a:gd name="T13" fmla="*/ 19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336" y="194"/>
                </a:moveTo>
                <a:lnTo>
                  <a:pt x="168" y="291"/>
                </a:lnTo>
                <a:lnTo>
                  <a:pt x="0" y="388"/>
                </a:lnTo>
                <a:lnTo>
                  <a:pt x="0" y="194"/>
                </a:lnTo>
                <a:lnTo>
                  <a:pt x="0" y="0"/>
                </a:lnTo>
                <a:lnTo>
                  <a:pt x="168" y="97"/>
                </a:lnTo>
                <a:lnTo>
                  <a:pt x="336" y="1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031635" y="1517586"/>
            <a:ext cx="1543839" cy="1545029"/>
            <a:chOff x="1990725" y="836613"/>
            <a:chExt cx="2058988" cy="2060575"/>
          </a:xfrm>
          <a:solidFill>
            <a:srgbClr val="C00000"/>
          </a:solidFill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1990725" y="836613"/>
              <a:ext cx="2058988" cy="2060575"/>
            </a:xfrm>
            <a:prstGeom prst="ellipse">
              <a:avLst/>
            </a:prstGeom>
            <a:grpFill/>
            <a:ln w="10" cap="flat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62959" y="1625541"/>
              <a:ext cx="1492298" cy="738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后勤职能部门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88513" y="1958002"/>
            <a:ext cx="735615" cy="734425"/>
            <a:chOff x="4600575" y="1423988"/>
            <a:chExt cx="981075" cy="979488"/>
          </a:xfrm>
        </p:grpSpPr>
        <p:sp>
          <p:nvSpPr>
            <p:cNvPr id="41" name="Freeform 7"/>
            <p:cNvSpPr/>
            <p:nvPr/>
          </p:nvSpPr>
          <p:spPr bwMode="auto">
            <a:xfrm>
              <a:off x="4600575" y="1423988"/>
              <a:ext cx="981075" cy="979488"/>
            </a:xfrm>
            <a:custGeom>
              <a:avLst/>
              <a:gdLst>
                <a:gd name="T0" fmla="*/ 429 w 1106"/>
                <a:gd name="T1" fmla="*/ 68 h 1105"/>
                <a:gd name="T2" fmla="*/ 1038 w 1106"/>
                <a:gd name="T3" fmla="*/ 429 h 1105"/>
                <a:gd name="T4" fmla="*/ 677 w 1106"/>
                <a:gd name="T5" fmla="*/ 1037 h 1105"/>
                <a:gd name="T6" fmla="*/ 69 w 1106"/>
                <a:gd name="T7" fmla="*/ 677 h 1105"/>
                <a:gd name="T8" fmla="*/ 429 w 1106"/>
                <a:gd name="T9" fmla="*/ 68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1105">
                  <a:moveTo>
                    <a:pt x="429" y="68"/>
                  </a:moveTo>
                  <a:cubicBezTo>
                    <a:pt x="697" y="0"/>
                    <a:pt x="969" y="161"/>
                    <a:pt x="1038" y="429"/>
                  </a:cubicBezTo>
                  <a:cubicBezTo>
                    <a:pt x="1106" y="696"/>
                    <a:pt x="945" y="968"/>
                    <a:pt x="677" y="1037"/>
                  </a:cubicBezTo>
                  <a:cubicBezTo>
                    <a:pt x="410" y="1105"/>
                    <a:pt x="137" y="944"/>
                    <a:pt x="69" y="677"/>
                  </a:cubicBezTo>
                  <a:cubicBezTo>
                    <a:pt x="0" y="409"/>
                    <a:pt x="162" y="137"/>
                    <a:pt x="429" y="68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04541" y="1748515"/>
              <a:ext cx="773141" cy="330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稽查部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69500" y="2729327"/>
            <a:ext cx="740377" cy="740376"/>
            <a:chOff x="4308475" y="2452688"/>
            <a:chExt cx="987425" cy="987425"/>
          </a:xfrm>
        </p:grpSpPr>
        <p:sp>
          <p:nvSpPr>
            <p:cNvPr id="46" name="Freeform 8"/>
            <p:cNvSpPr/>
            <p:nvPr/>
          </p:nvSpPr>
          <p:spPr bwMode="auto">
            <a:xfrm>
              <a:off x="4308475" y="2452688"/>
              <a:ext cx="987425" cy="987425"/>
            </a:xfrm>
            <a:custGeom>
              <a:avLst/>
              <a:gdLst>
                <a:gd name="T0" fmla="*/ 691 w 1112"/>
                <a:gd name="T1" fmla="*/ 75 h 1112"/>
                <a:gd name="T2" fmla="*/ 1037 w 1112"/>
                <a:gd name="T3" fmla="*/ 691 h 1112"/>
                <a:gd name="T4" fmla="*/ 421 w 1112"/>
                <a:gd name="T5" fmla="*/ 1038 h 1112"/>
                <a:gd name="T6" fmla="*/ 74 w 1112"/>
                <a:gd name="T7" fmla="*/ 421 h 1112"/>
                <a:gd name="T8" fmla="*/ 691 w 1112"/>
                <a:gd name="T9" fmla="*/ 7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2">
                  <a:moveTo>
                    <a:pt x="691" y="75"/>
                  </a:moveTo>
                  <a:cubicBezTo>
                    <a:pt x="956" y="149"/>
                    <a:pt x="1112" y="425"/>
                    <a:pt x="1037" y="691"/>
                  </a:cubicBezTo>
                  <a:cubicBezTo>
                    <a:pt x="963" y="957"/>
                    <a:pt x="687" y="1112"/>
                    <a:pt x="421" y="1038"/>
                  </a:cubicBezTo>
                  <a:cubicBezTo>
                    <a:pt x="155" y="963"/>
                    <a:pt x="0" y="687"/>
                    <a:pt x="74" y="421"/>
                  </a:cubicBezTo>
                  <a:cubicBezTo>
                    <a:pt x="149" y="156"/>
                    <a:pt x="425" y="0"/>
                    <a:pt x="691" y="75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63177" y="2694427"/>
              <a:ext cx="828651" cy="53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资产管理部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98144" y="3294727"/>
            <a:ext cx="732044" cy="733234"/>
            <a:chOff x="3546475" y="3206751"/>
            <a:chExt cx="976313" cy="977900"/>
          </a:xfrm>
        </p:grpSpPr>
        <p:sp>
          <p:nvSpPr>
            <p:cNvPr id="49" name="Freeform 9"/>
            <p:cNvSpPr/>
            <p:nvPr/>
          </p:nvSpPr>
          <p:spPr bwMode="auto">
            <a:xfrm>
              <a:off x="3546475" y="3206751"/>
              <a:ext cx="976313" cy="977900"/>
            </a:xfrm>
            <a:custGeom>
              <a:avLst/>
              <a:gdLst>
                <a:gd name="T0" fmla="*/ 908 w 1101"/>
                <a:gd name="T1" fmla="*/ 201 h 1101"/>
                <a:gd name="T2" fmla="*/ 900 w 1101"/>
                <a:gd name="T3" fmla="*/ 908 h 1101"/>
                <a:gd name="T4" fmla="*/ 193 w 1101"/>
                <a:gd name="T5" fmla="*/ 900 h 1101"/>
                <a:gd name="T6" fmla="*/ 201 w 1101"/>
                <a:gd name="T7" fmla="*/ 193 h 1101"/>
                <a:gd name="T8" fmla="*/ 908 w 1101"/>
                <a:gd name="T9" fmla="*/ 20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1101">
                  <a:moveTo>
                    <a:pt x="908" y="201"/>
                  </a:moveTo>
                  <a:cubicBezTo>
                    <a:pt x="1101" y="398"/>
                    <a:pt x="1097" y="715"/>
                    <a:pt x="900" y="908"/>
                  </a:cubicBezTo>
                  <a:cubicBezTo>
                    <a:pt x="703" y="1101"/>
                    <a:pt x="386" y="1098"/>
                    <a:pt x="193" y="900"/>
                  </a:cubicBezTo>
                  <a:cubicBezTo>
                    <a:pt x="0" y="703"/>
                    <a:pt x="3" y="386"/>
                    <a:pt x="201" y="193"/>
                  </a:cubicBezTo>
                  <a:cubicBezTo>
                    <a:pt x="398" y="0"/>
                    <a:pt x="715" y="4"/>
                    <a:pt x="908" y="201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79146" y="3457716"/>
              <a:ext cx="910969" cy="53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海外事业部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17297" y="3492319"/>
            <a:ext cx="735615" cy="735615"/>
            <a:chOff x="2505075" y="3470276"/>
            <a:chExt cx="981075" cy="981075"/>
          </a:xfrm>
        </p:grpSpPr>
        <p:sp>
          <p:nvSpPr>
            <p:cNvPr id="52" name="Freeform 10"/>
            <p:cNvSpPr/>
            <p:nvPr/>
          </p:nvSpPr>
          <p:spPr bwMode="auto">
            <a:xfrm>
              <a:off x="2505075" y="3470276"/>
              <a:ext cx="981075" cy="981075"/>
            </a:xfrm>
            <a:custGeom>
              <a:avLst/>
              <a:gdLst>
                <a:gd name="T0" fmla="*/ 1037 w 1105"/>
                <a:gd name="T1" fmla="*/ 429 h 1106"/>
                <a:gd name="T2" fmla="*/ 676 w 1105"/>
                <a:gd name="T3" fmla="*/ 1037 h 1106"/>
                <a:gd name="T4" fmla="*/ 68 w 1105"/>
                <a:gd name="T5" fmla="*/ 677 h 1106"/>
                <a:gd name="T6" fmla="*/ 428 w 1105"/>
                <a:gd name="T7" fmla="*/ 68 h 1106"/>
                <a:gd name="T8" fmla="*/ 1037 w 1105"/>
                <a:gd name="T9" fmla="*/ 429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5" h="1106">
                  <a:moveTo>
                    <a:pt x="1037" y="429"/>
                  </a:moveTo>
                  <a:cubicBezTo>
                    <a:pt x="1105" y="696"/>
                    <a:pt x="944" y="969"/>
                    <a:pt x="676" y="1037"/>
                  </a:cubicBezTo>
                  <a:cubicBezTo>
                    <a:pt x="409" y="1106"/>
                    <a:pt x="137" y="944"/>
                    <a:pt x="68" y="677"/>
                  </a:cubicBezTo>
                  <a:cubicBezTo>
                    <a:pt x="0" y="409"/>
                    <a:pt x="161" y="137"/>
                    <a:pt x="428" y="68"/>
                  </a:cubicBezTo>
                  <a:cubicBezTo>
                    <a:pt x="696" y="0"/>
                    <a:pt x="968" y="161"/>
                    <a:pt x="1037" y="429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65683" y="3711169"/>
              <a:ext cx="886843" cy="53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市场拓展部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641212" y="3273301"/>
            <a:ext cx="740376" cy="739186"/>
            <a:chOff x="1470025" y="3178176"/>
            <a:chExt cx="987425" cy="985838"/>
          </a:xfrm>
        </p:grpSpPr>
        <p:sp>
          <p:nvSpPr>
            <p:cNvPr id="55" name="Freeform 11"/>
            <p:cNvSpPr/>
            <p:nvPr/>
          </p:nvSpPr>
          <p:spPr bwMode="auto">
            <a:xfrm>
              <a:off x="1470025" y="3178176"/>
              <a:ext cx="987425" cy="985838"/>
            </a:xfrm>
            <a:custGeom>
              <a:avLst/>
              <a:gdLst>
                <a:gd name="T0" fmla="*/ 1037 w 1112"/>
                <a:gd name="T1" fmla="*/ 691 h 1112"/>
                <a:gd name="T2" fmla="*/ 421 w 1112"/>
                <a:gd name="T3" fmla="*/ 1038 h 1112"/>
                <a:gd name="T4" fmla="*/ 74 w 1112"/>
                <a:gd name="T5" fmla="*/ 422 h 1112"/>
                <a:gd name="T6" fmla="*/ 691 w 1112"/>
                <a:gd name="T7" fmla="*/ 75 h 1112"/>
                <a:gd name="T8" fmla="*/ 1037 w 1112"/>
                <a:gd name="T9" fmla="*/ 69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1112">
                  <a:moveTo>
                    <a:pt x="1037" y="691"/>
                  </a:moveTo>
                  <a:cubicBezTo>
                    <a:pt x="963" y="957"/>
                    <a:pt x="687" y="1112"/>
                    <a:pt x="421" y="1038"/>
                  </a:cubicBezTo>
                  <a:cubicBezTo>
                    <a:pt x="155" y="964"/>
                    <a:pt x="0" y="688"/>
                    <a:pt x="74" y="422"/>
                  </a:cubicBezTo>
                  <a:cubicBezTo>
                    <a:pt x="149" y="156"/>
                    <a:pt x="425" y="0"/>
                    <a:pt x="691" y="75"/>
                  </a:cubicBezTo>
                  <a:cubicBezTo>
                    <a:pt x="956" y="149"/>
                    <a:pt x="1112" y="425"/>
                    <a:pt x="1037" y="691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31604" y="3441578"/>
              <a:ext cx="864268" cy="53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信息管理部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082954" y="2701950"/>
            <a:ext cx="733234" cy="733234"/>
            <a:chOff x="725488" y="2416176"/>
            <a:chExt cx="977900" cy="977900"/>
          </a:xfrm>
        </p:grpSpPr>
        <p:sp>
          <p:nvSpPr>
            <p:cNvPr id="58" name="Freeform 12"/>
            <p:cNvSpPr/>
            <p:nvPr/>
          </p:nvSpPr>
          <p:spPr bwMode="auto">
            <a:xfrm>
              <a:off x="725488" y="2416176"/>
              <a:ext cx="977900" cy="977900"/>
            </a:xfrm>
            <a:custGeom>
              <a:avLst/>
              <a:gdLst>
                <a:gd name="T0" fmla="*/ 900 w 1101"/>
                <a:gd name="T1" fmla="*/ 908 h 1102"/>
                <a:gd name="T2" fmla="*/ 193 w 1101"/>
                <a:gd name="T3" fmla="*/ 901 h 1102"/>
                <a:gd name="T4" fmla="*/ 201 w 1101"/>
                <a:gd name="T5" fmla="*/ 193 h 1102"/>
                <a:gd name="T6" fmla="*/ 908 w 1101"/>
                <a:gd name="T7" fmla="*/ 201 h 1102"/>
                <a:gd name="T8" fmla="*/ 900 w 1101"/>
                <a:gd name="T9" fmla="*/ 908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1102">
                  <a:moveTo>
                    <a:pt x="900" y="908"/>
                  </a:moveTo>
                  <a:cubicBezTo>
                    <a:pt x="702" y="1102"/>
                    <a:pt x="386" y="1098"/>
                    <a:pt x="193" y="901"/>
                  </a:cubicBezTo>
                  <a:cubicBezTo>
                    <a:pt x="0" y="703"/>
                    <a:pt x="3" y="387"/>
                    <a:pt x="201" y="193"/>
                  </a:cubicBezTo>
                  <a:cubicBezTo>
                    <a:pt x="398" y="0"/>
                    <a:pt x="715" y="4"/>
                    <a:pt x="908" y="201"/>
                  </a:cubicBezTo>
                  <a:cubicBezTo>
                    <a:pt x="1101" y="399"/>
                    <a:pt x="1097" y="715"/>
                    <a:pt x="900" y="908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8181" y="2623234"/>
              <a:ext cx="772511" cy="53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财务管理部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80630" y="1921103"/>
            <a:ext cx="737966" cy="735615"/>
            <a:chOff x="455652" y="1374776"/>
            <a:chExt cx="984211" cy="981075"/>
          </a:xfrm>
        </p:grpSpPr>
        <p:sp>
          <p:nvSpPr>
            <p:cNvPr id="61" name="Freeform 13"/>
            <p:cNvSpPr/>
            <p:nvPr/>
          </p:nvSpPr>
          <p:spPr bwMode="auto">
            <a:xfrm>
              <a:off x="457200" y="1374776"/>
              <a:ext cx="982663" cy="981075"/>
            </a:xfrm>
            <a:custGeom>
              <a:avLst/>
              <a:gdLst>
                <a:gd name="T0" fmla="*/ 677 w 1106"/>
                <a:gd name="T1" fmla="*/ 1037 h 1106"/>
                <a:gd name="T2" fmla="*/ 69 w 1106"/>
                <a:gd name="T3" fmla="*/ 677 h 1106"/>
                <a:gd name="T4" fmla="*/ 429 w 1106"/>
                <a:gd name="T5" fmla="*/ 69 h 1106"/>
                <a:gd name="T6" fmla="*/ 1037 w 1106"/>
                <a:gd name="T7" fmla="*/ 429 h 1106"/>
                <a:gd name="T8" fmla="*/ 677 w 1106"/>
                <a:gd name="T9" fmla="*/ 103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1106">
                  <a:moveTo>
                    <a:pt x="677" y="1037"/>
                  </a:moveTo>
                  <a:cubicBezTo>
                    <a:pt x="410" y="1106"/>
                    <a:pt x="137" y="945"/>
                    <a:pt x="69" y="677"/>
                  </a:cubicBezTo>
                  <a:cubicBezTo>
                    <a:pt x="0" y="410"/>
                    <a:pt x="162" y="137"/>
                    <a:pt x="429" y="69"/>
                  </a:cubicBezTo>
                  <a:cubicBezTo>
                    <a:pt x="697" y="0"/>
                    <a:pt x="969" y="162"/>
                    <a:pt x="1037" y="429"/>
                  </a:cubicBezTo>
                  <a:cubicBezTo>
                    <a:pt x="1106" y="696"/>
                    <a:pt x="945" y="969"/>
                    <a:pt x="677" y="1037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5652" y="1616900"/>
              <a:ext cx="924681" cy="53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圆角矩形 90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2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Freeform 14"/>
          <p:cNvSpPr/>
          <p:nvPr/>
        </p:nvSpPr>
        <p:spPr bwMode="auto">
          <a:xfrm rot="1320000">
            <a:off x="2758209" y="1602243"/>
            <a:ext cx="223779" cy="258299"/>
          </a:xfrm>
          <a:custGeom>
            <a:avLst/>
            <a:gdLst>
              <a:gd name="T0" fmla="*/ 0 w 336"/>
              <a:gd name="T1" fmla="*/ 194 h 388"/>
              <a:gd name="T2" fmla="*/ 168 w 336"/>
              <a:gd name="T3" fmla="*/ 97 h 388"/>
              <a:gd name="T4" fmla="*/ 336 w 336"/>
              <a:gd name="T5" fmla="*/ 0 h 388"/>
              <a:gd name="T6" fmla="*/ 336 w 336"/>
              <a:gd name="T7" fmla="*/ 194 h 388"/>
              <a:gd name="T8" fmla="*/ 336 w 336"/>
              <a:gd name="T9" fmla="*/ 388 h 388"/>
              <a:gd name="T10" fmla="*/ 168 w 336"/>
              <a:gd name="T11" fmla="*/ 291 h 388"/>
              <a:gd name="T12" fmla="*/ 0 w 336"/>
              <a:gd name="T13" fmla="*/ 19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0" y="194"/>
                </a:move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lnTo>
                  <a:pt x="168" y="291"/>
                </a:lnTo>
                <a:lnTo>
                  <a:pt x="0" y="1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997896" y="1137684"/>
            <a:ext cx="736805" cy="735615"/>
            <a:chOff x="457200" y="1374776"/>
            <a:chExt cx="982663" cy="981075"/>
          </a:xfrm>
        </p:grpSpPr>
        <p:sp>
          <p:nvSpPr>
            <p:cNvPr id="69" name="Freeform 13"/>
            <p:cNvSpPr/>
            <p:nvPr/>
          </p:nvSpPr>
          <p:spPr bwMode="auto">
            <a:xfrm>
              <a:off x="457200" y="1374776"/>
              <a:ext cx="982663" cy="981075"/>
            </a:xfrm>
            <a:custGeom>
              <a:avLst/>
              <a:gdLst>
                <a:gd name="T0" fmla="*/ 677 w 1106"/>
                <a:gd name="T1" fmla="*/ 1037 h 1106"/>
                <a:gd name="T2" fmla="*/ 69 w 1106"/>
                <a:gd name="T3" fmla="*/ 677 h 1106"/>
                <a:gd name="T4" fmla="*/ 429 w 1106"/>
                <a:gd name="T5" fmla="*/ 69 h 1106"/>
                <a:gd name="T6" fmla="*/ 1037 w 1106"/>
                <a:gd name="T7" fmla="*/ 429 h 1106"/>
                <a:gd name="T8" fmla="*/ 677 w 1106"/>
                <a:gd name="T9" fmla="*/ 103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1106">
                  <a:moveTo>
                    <a:pt x="677" y="1037"/>
                  </a:moveTo>
                  <a:cubicBezTo>
                    <a:pt x="410" y="1106"/>
                    <a:pt x="137" y="945"/>
                    <a:pt x="69" y="677"/>
                  </a:cubicBezTo>
                  <a:cubicBezTo>
                    <a:pt x="0" y="410"/>
                    <a:pt x="162" y="137"/>
                    <a:pt x="429" y="69"/>
                  </a:cubicBezTo>
                  <a:cubicBezTo>
                    <a:pt x="697" y="0"/>
                    <a:pt x="969" y="162"/>
                    <a:pt x="1037" y="429"/>
                  </a:cubicBezTo>
                  <a:cubicBezTo>
                    <a:pt x="1106" y="696"/>
                    <a:pt x="945" y="969"/>
                    <a:pt x="677" y="1037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5803" y="1605339"/>
              <a:ext cx="871754" cy="53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综合事务部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Freeform 14"/>
          <p:cNvSpPr/>
          <p:nvPr/>
        </p:nvSpPr>
        <p:spPr bwMode="auto">
          <a:xfrm rot="9420000">
            <a:off x="4640344" y="1624635"/>
            <a:ext cx="223779" cy="258299"/>
          </a:xfrm>
          <a:custGeom>
            <a:avLst/>
            <a:gdLst>
              <a:gd name="T0" fmla="*/ 0 w 336"/>
              <a:gd name="T1" fmla="*/ 194 h 388"/>
              <a:gd name="T2" fmla="*/ 168 w 336"/>
              <a:gd name="T3" fmla="*/ 97 h 388"/>
              <a:gd name="T4" fmla="*/ 336 w 336"/>
              <a:gd name="T5" fmla="*/ 0 h 388"/>
              <a:gd name="T6" fmla="*/ 336 w 336"/>
              <a:gd name="T7" fmla="*/ 194 h 388"/>
              <a:gd name="T8" fmla="*/ 336 w 336"/>
              <a:gd name="T9" fmla="*/ 388 h 388"/>
              <a:gd name="T10" fmla="*/ 168 w 336"/>
              <a:gd name="T11" fmla="*/ 291 h 388"/>
              <a:gd name="T12" fmla="*/ 0 w 336"/>
              <a:gd name="T13" fmla="*/ 194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388">
                <a:moveTo>
                  <a:pt x="0" y="194"/>
                </a:moveTo>
                <a:lnTo>
                  <a:pt x="168" y="97"/>
                </a:lnTo>
                <a:lnTo>
                  <a:pt x="336" y="0"/>
                </a:lnTo>
                <a:lnTo>
                  <a:pt x="336" y="194"/>
                </a:lnTo>
                <a:lnTo>
                  <a:pt x="336" y="388"/>
                </a:lnTo>
                <a:lnTo>
                  <a:pt x="168" y="291"/>
                </a:lnTo>
                <a:lnTo>
                  <a:pt x="0" y="1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861491" y="1194157"/>
            <a:ext cx="736805" cy="735615"/>
            <a:chOff x="457200" y="1374776"/>
            <a:chExt cx="982663" cy="981075"/>
          </a:xfrm>
        </p:grpSpPr>
        <p:sp>
          <p:nvSpPr>
            <p:cNvPr id="96" name="Freeform 13"/>
            <p:cNvSpPr/>
            <p:nvPr/>
          </p:nvSpPr>
          <p:spPr bwMode="auto">
            <a:xfrm>
              <a:off x="457200" y="1374776"/>
              <a:ext cx="982663" cy="981075"/>
            </a:xfrm>
            <a:custGeom>
              <a:avLst/>
              <a:gdLst>
                <a:gd name="T0" fmla="*/ 677 w 1106"/>
                <a:gd name="T1" fmla="*/ 1037 h 1106"/>
                <a:gd name="T2" fmla="*/ 69 w 1106"/>
                <a:gd name="T3" fmla="*/ 677 h 1106"/>
                <a:gd name="T4" fmla="*/ 429 w 1106"/>
                <a:gd name="T5" fmla="*/ 69 h 1106"/>
                <a:gd name="T6" fmla="*/ 1037 w 1106"/>
                <a:gd name="T7" fmla="*/ 429 h 1106"/>
                <a:gd name="T8" fmla="*/ 677 w 1106"/>
                <a:gd name="T9" fmla="*/ 103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1106">
                  <a:moveTo>
                    <a:pt x="677" y="1037"/>
                  </a:moveTo>
                  <a:cubicBezTo>
                    <a:pt x="410" y="1106"/>
                    <a:pt x="137" y="945"/>
                    <a:pt x="69" y="677"/>
                  </a:cubicBezTo>
                  <a:cubicBezTo>
                    <a:pt x="0" y="410"/>
                    <a:pt x="162" y="137"/>
                    <a:pt x="429" y="69"/>
                  </a:cubicBezTo>
                  <a:cubicBezTo>
                    <a:pt x="697" y="0"/>
                    <a:pt x="969" y="162"/>
                    <a:pt x="1037" y="429"/>
                  </a:cubicBezTo>
                  <a:cubicBezTo>
                    <a:pt x="1106" y="696"/>
                    <a:pt x="945" y="969"/>
                    <a:pt x="677" y="1037"/>
                  </a:cubicBezTo>
                  <a:close/>
                </a:path>
              </a:pathLst>
            </a:custGeom>
            <a:solidFill>
              <a:srgbClr val="E62A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8035" y="1570096"/>
              <a:ext cx="905311" cy="53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海底捞大学</a:t>
              </a:r>
              <a:endParaRPr lang="zh-CN" altLang="en-US" sz="10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7" name="文本框 61"/>
          <p:cNvSpPr txBox="1"/>
          <p:nvPr/>
        </p:nvSpPr>
        <p:spPr>
          <a:xfrm>
            <a:off x="6834932" y="149163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高级经理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64"/>
          <p:cNvSpPr txBox="1"/>
          <p:nvPr/>
        </p:nvSpPr>
        <p:spPr>
          <a:xfrm>
            <a:off x="6600228" y="1500523"/>
            <a:ext cx="269626" cy="276999"/>
          </a:xfrm>
          <a:prstGeom prst="rect">
            <a:avLst/>
          </a:prstGeom>
          <a:solidFill>
            <a:srgbClr val="2C3637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sz="120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10" name="文本框 61"/>
          <p:cNvSpPr txBox="1"/>
          <p:nvPr/>
        </p:nvSpPr>
        <p:spPr>
          <a:xfrm>
            <a:off x="6822929" y="199568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经理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64"/>
          <p:cNvSpPr txBox="1"/>
          <p:nvPr/>
        </p:nvSpPr>
        <p:spPr>
          <a:xfrm>
            <a:off x="6588224" y="2004579"/>
            <a:ext cx="269626" cy="276999"/>
          </a:xfrm>
          <a:prstGeom prst="rect">
            <a:avLst/>
          </a:prstGeom>
          <a:solidFill>
            <a:srgbClr val="2C3637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sz="120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13" name="文本框 61"/>
          <p:cNvSpPr txBox="1"/>
          <p:nvPr/>
        </p:nvSpPr>
        <p:spPr>
          <a:xfrm>
            <a:off x="6834932" y="2499742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主管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64"/>
          <p:cNvSpPr txBox="1"/>
          <p:nvPr/>
        </p:nvSpPr>
        <p:spPr>
          <a:xfrm>
            <a:off x="6600228" y="2508635"/>
            <a:ext cx="269626" cy="276999"/>
          </a:xfrm>
          <a:prstGeom prst="rect">
            <a:avLst/>
          </a:prstGeom>
          <a:solidFill>
            <a:srgbClr val="2C3637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sz="120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16" name="文本框 61"/>
          <p:cNvSpPr txBox="1"/>
          <p:nvPr/>
        </p:nvSpPr>
        <p:spPr>
          <a:xfrm>
            <a:off x="6834932" y="307580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专员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64"/>
          <p:cNvSpPr txBox="1"/>
          <p:nvPr/>
        </p:nvSpPr>
        <p:spPr>
          <a:xfrm>
            <a:off x="6600228" y="3084699"/>
            <a:ext cx="269626" cy="276999"/>
          </a:xfrm>
          <a:prstGeom prst="rect">
            <a:avLst/>
          </a:prstGeom>
          <a:solidFill>
            <a:srgbClr val="2C3637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sz="1200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20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圆角矩形 70"/>
          <p:cNvSpPr/>
          <p:nvPr/>
        </p:nvSpPr>
        <p:spPr>
          <a:xfrm>
            <a:off x="-160050" y="152221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2" name="圆角矩形 71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3" name="标题 4"/>
          <p:cNvSpPr txBox="1"/>
          <p:nvPr/>
        </p:nvSpPr>
        <p:spPr>
          <a:xfrm>
            <a:off x="55918" y="1522214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-287274" y="184094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8" y="184094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4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4434E-6 L 0.10938 0.10854 " pathEditMode="relative" rAng="0" ptsTypes="AA">
                                      <p:cBhvr>
                                        <p:cTn id="12" dur="3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5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78E-6 -1.85185E-6 L 0.10732 -1.85185E-6 " pathEditMode="relative" rAng="0" ptsTypes="AA">
                                      <p:cBhvr>
                                        <p:cTn id="17" dur="3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0853E-6 1.11111E-6 L 0.08833 -0.09329 " pathEditMode="relative" rAng="0" ptsTypes="AA">
                                      <p:cBhvr>
                                        <p:cTn id="21" dur="3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467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99805E-6 1.48148E-6 L 0.05034 -0.16667 " pathEditMode="relative" rAng="0" ptsTypes="AA">
                                      <p:cBhvr>
                                        <p:cTn id="25" dur="3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" y="-8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9.88682E-8 3.7037E-6 L -9.88682E-8 -0.2007 " pathEditMode="relative" rAng="0" ptsTypes="AA">
                                      <p:cBhvr>
                                        <p:cTn id="29" dur="3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0898E-6 -1.85185E-6 L -0.05347 -0.16875 " pathEditMode="relative" rAng="0" ptsTypes="AA">
                                      <p:cBhvr>
                                        <p:cTn id="33" dur="3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" y="-84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8516E-6 -1.48148E-6 L -0.09562 -0.09213 " pathEditMode="relative" rAng="0" ptsTypes="AA">
                                      <p:cBhvr>
                                        <p:cTn id="37" dur="3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7" y="-46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492E-6 1.11111E-6 L -0.1137 1.11111E-6 " pathEditMode="relative" rAng="0" ptsTypes="AA">
                                      <p:cBhvr>
                                        <p:cTn id="41" dur="3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461E-6 L -0.10416 0.10423 " pathEditMode="relative" rAng="0" ptsTypes="AA">
                                      <p:cBhvr>
                                        <p:cTn id="46" dur="3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5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67" grpId="0" animBg="1"/>
      <p:bldP spid="67" grpId="1" animBg="1"/>
      <p:bldP spid="94" grpId="0" animBg="1"/>
      <p:bldP spid="94" grpId="1" animBg="1"/>
      <p:bldP spid="107" grpId="0"/>
      <p:bldP spid="109" grpId="0" animBg="1"/>
      <p:bldP spid="110" grpId="0"/>
      <p:bldP spid="112" grpId="0" animBg="1"/>
      <p:bldP spid="113" grpId="0"/>
      <p:bldP spid="115" grpId="0" animBg="1"/>
      <p:bldP spid="116" grpId="0"/>
      <p:bldP spid="1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海外途径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Overseas Ways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192"/>
          <p:cNvSpPr>
            <a:spLocks noEditPoints="1"/>
          </p:cNvSpPr>
          <p:nvPr/>
        </p:nvSpPr>
        <p:spPr bwMode="auto">
          <a:xfrm>
            <a:off x="900548" y="2061793"/>
            <a:ext cx="864169" cy="204258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91416" tIns="45708" rIns="91416" bIns="45708"/>
          <a:lstStyle/>
          <a:p>
            <a:pPr>
              <a:defRPr/>
            </a:pPr>
            <a:endParaRPr lang="id-ID" sz="1800">
              <a:solidFill>
                <a:srgbClr val="F6AC19"/>
              </a:solidFill>
            </a:endParaRPr>
          </a:p>
        </p:txBody>
      </p:sp>
      <p:sp>
        <p:nvSpPr>
          <p:cNvPr id="31" name="Oval 12"/>
          <p:cNvSpPr/>
          <p:nvPr/>
        </p:nvSpPr>
        <p:spPr>
          <a:xfrm>
            <a:off x="1682585" y="2282002"/>
            <a:ext cx="164263" cy="164263"/>
          </a:xfrm>
          <a:prstGeom prst="ellipse">
            <a:avLst/>
          </a:prstGeom>
          <a:noFill/>
          <a:ln w="38100">
            <a:solidFill>
              <a:srgbClr val="5573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2" name="Oval 13"/>
          <p:cNvSpPr/>
          <p:nvPr/>
        </p:nvSpPr>
        <p:spPr>
          <a:xfrm>
            <a:off x="2737204" y="1645183"/>
            <a:ext cx="163074" cy="164263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3" name="Oval 14"/>
          <p:cNvSpPr/>
          <p:nvPr/>
        </p:nvSpPr>
        <p:spPr>
          <a:xfrm>
            <a:off x="3726356" y="2037986"/>
            <a:ext cx="163073" cy="163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/>
        </p:nvSpPr>
        <p:spPr>
          <a:xfrm>
            <a:off x="4820255" y="1266662"/>
            <a:ext cx="163074" cy="163074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5" name="Oval 16"/>
          <p:cNvSpPr/>
          <p:nvPr/>
        </p:nvSpPr>
        <p:spPr>
          <a:xfrm>
            <a:off x="5798694" y="1311894"/>
            <a:ext cx="163074" cy="163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6" name="Oval 17"/>
          <p:cNvSpPr/>
          <p:nvPr/>
        </p:nvSpPr>
        <p:spPr>
          <a:xfrm>
            <a:off x="6737853" y="1955855"/>
            <a:ext cx="163073" cy="163073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37" name="Oval 18"/>
          <p:cNvSpPr/>
          <p:nvPr/>
        </p:nvSpPr>
        <p:spPr>
          <a:xfrm>
            <a:off x="8170993" y="1102400"/>
            <a:ext cx="163073" cy="1642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cxnSp>
        <p:nvCxnSpPr>
          <p:cNvPr id="38" name="Straight Connector 20"/>
          <p:cNvCxnSpPr>
            <a:stCxn id="31" idx="7"/>
            <a:endCxn id="32" idx="3"/>
          </p:cNvCxnSpPr>
          <p:nvPr/>
        </p:nvCxnSpPr>
        <p:spPr>
          <a:xfrm flipV="1">
            <a:off x="1823042" y="1785640"/>
            <a:ext cx="937968" cy="52016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32" idx="5"/>
            <a:endCxn id="33" idx="2"/>
          </p:cNvCxnSpPr>
          <p:nvPr/>
        </p:nvCxnSpPr>
        <p:spPr>
          <a:xfrm>
            <a:off x="2876471" y="1785640"/>
            <a:ext cx="849885" cy="33328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5"/>
          <p:cNvCxnSpPr>
            <a:stCxn id="33" idx="7"/>
            <a:endCxn id="34" idx="3"/>
          </p:cNvCxnSpPr>
          <p:nvPr/>
        </p:nvCxnSpPr>
        <p:spPr>
          <a:xfrm flipV="1">
            <a:off x="3865623" y="1405930"/>
            <a:ext cx="978439" cy="65586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/>
          <p:cNvCxnSpPr>
            <a:stCxn id="34" idx="6"/>
            <a:endCxn id="35" idx="2"/>
          </p:cNvCxnSpPr>
          <p:nvPr/>
        </p:nvCxnSpPr>
        <p:spPr>
          <a:xfrm>
            <a:off x="4983329" y="1347604"/>
            <a:ext cx="815365" cy="4523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9"/>
          <p:cNvCxnSpPr>
            <a:stCxn id="35" idx="5"/>
            <a:endCxn id="36" idx="1"/>
          </p:cNvCxnSpPr>
          <p:nvPr/>
        </p:nvCxnSpPr>
        <p:spPr>
          <a:xfrm>
            <a:off x="5937961" y="1451162"/>
            <a:ext cx="823698" cy="52850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1"/>
          <p:cNvCxnSpPr>
            <a:stCxn id="36" idx="6"/>
            <a:endCxn id="37" idx="3"/>
          </p:cNvCxnSpPr>
          <p:nvPr/>
        </p:nvCxnSpPr>
        <p:spPr>
          <a:xfrm flipV="1">
            <a:off x="6900926" y="1242856"/>
            <a:ext cx="1293873" cy="79513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83768" y="1946333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美国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2162" y="1693986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韩国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25992" y="1553529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日本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43855" y="1591619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台湾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88224" y="1602331"/>
            <a:ext cx="492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香港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66365" y="1404739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不断开拓中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5656" y="1922527"/>
            <a:ext cx="64633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新加坡</a:t>
            </a:r>
            <a:endParaRPr 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1590" y="3067991"/>
            <a:ext cx="4270850" cy="67710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港澳台及国外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入职达到高级岗位，经报名培训合格后方能在海外入职。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val 47"/>
          <p:cNvSpPr/>
          <p:nvPr/>
        </p:nvSpPr>
        <p:spPr>
          <a:xfrm>
            <a:off x="2948673" y="2956101"/>
            <a:ext cx="1055809" cy="1055809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海外</a:t>
            </a:r>
            <a:endParaRPr 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2" name="Arc 48"/>
          <p:cNvSpPr/>
          <p:nvPr/>
        </p:nvSpPr>
        <p:spPr>
          <a:xfrm>
            <a:off x="2948673" y="2956101"/>
            <a:ext cx="1055809" cy="1055809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sp>
        <p:nvSpPr>
          <p:cNvPr id="87" name="圆角矩形 86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8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64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圆角矩形 46"/>
          <p:cNvSpPr/>
          <p:nvPr/>
        </p:nvSpPr>
        <p:spPr>
          <a:xfrm>
            <a:off x="-160050" y="152221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8" name="圆角矩形 47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9" name="标题 4"/>
          <p:cNvSpPr txBox="1"/>
          <p:nvPr/>
        </p:nvSpPr>
        <p:spPr>
          <a:xfrm>
            <a:off x="55918" y="1522214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2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-287274" y="184094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4" name="标题 4"/>
          <p:cNvSpPr txBox="1"/>
          <p:nvPr/>
        </p:nvSpPr>
        <p:spPr>
          <a:xfrm>
            <a:off x="36678" y="184094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>
            <a:off x="836" y="1221952"/>
            <a:ext cx="6448786" cy="3131532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前言"/>
          <p:cNvSpPr>
            <a:spLocks noChangeArrowheads="1"/>
          </p:cNvSpPr>
          <p:nvPr/>
        </p:nvSpPr>
        <p:spPr bwMode="auto">
          <a:xfrm>
            <a:off x="100809" y="682033"/>
            <a:ext cx="4079903" cy="5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rgbClr val="C00000"/>
                </a:solidFill>
              </a:rPr>
              <a:t>前言</a:t>
            </a:r>
            <a:r>
              <a:rPr lang="zh-CN" altLang="en-US" sz="2700" b="1" dirty="0">
                <a:solidFill>
                  <a:srgbClr val="C00000"/>
                </a:solidFill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</a:rPr>
              <a:t>/</a:t>
            </a:r>
            <a:r>
              <a:rPr lang="zh-CN" altLang="en-US" sz="2700" b="1" dirty="0">
                <a:solidFill>
                  <a:srgbClr val="C00000"/>
                </a:solidFill>
              </a:rPr>
              <a:t>  </a:t>
            </a:r>
            <a:r>
              <a:rPr lang="en-US" altLang="zh-CN" sz="2700" dirty="0">
                <a:solidFill>
                  <a:srgbClr val="C00000"/>
                </a:solidFill>
                <a:latin typeface="Impact MT Std" pitchFamily="34" charset="0"/>
              </a:rPr>
              <a:t>INTRODUCTION</a:t>
            </a:r>
            <a:endParaRPr lang="zh-CN" altLang="en-US" sz="2700" dirty="0">
              <a:solidFill>
                <a:srgbClr val="C00000"/>
              </a:solidFill>
              <a:latin typeface="Impact MT Std" pitchFamily="34" charset="0"/>
              <a:sym typeface="Impact" panose="020B080603090205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6173759" y="1599895"/>
            <a:ext cx="536647" cy="539727"/>
            <a:chOff x="1721162" y="4373847"/>
            <a:chExt cx="715716" cy="719823"/>
          </a:xfrm>
        </p:grpSpPr>
        <p:sp>
          <p:nvSpPr>
            <p:cNvPr id="8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95">
                <a:solidFill>
                  <a:srgbClr val="1C666E"/>
                </a:solidFill>
              </a:endParaRPr>
            </a:p>
          </p:txBody>
        </p:sp>
        <p:sp>
          <p:nvSpPr>
            <p:cNvPr id="88" name="Freeform 7"/>
            <p:cNvSpPr/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2C3637"/>
                </a:solidFill>
              </a:endParaRPr>
            </a:p>
          </p:txBody>
        </p:sp>
        <p:sp>
          <p:nvSpPr>
            <p:cNvPr id="89" name="Freeform 8"/>
            <p:cNvSpPr/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2C3637"/>
                </a:solidFill>
              </a:endParaRPr>
            </a:p>
          </p:txBody>
        </p:sp>
      </p:grp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6550067" y="2607441"/>
            <a:ext cx="2503264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16" tIns="25709" rIns="51416" bIns="25709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r>
              <a: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年入职海底捞，现任职人事主管</a:t>
            </a:r>
            <a:endParaRPr lang="zh-CN" altLang="en-US" sz="105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" name="矩形 3"/>
          <p:cNvSpPr>
            <a:spLocks noChangeArrowheads="1"/>
          </p:cNvSpPr>
          <p:nvPr/>
        </p:nvSpPr>
        <p:spPr bwMode="auto">
          <a:xfrm>
            <a:off x="6573015" y="2193807"/>
            <a:ext cx="1435100" cy="2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16" tIns="25709" rIns="51416" bIns="25709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宣讲人：张欣欣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617346" y="2539430"/>
            <a:ext cx="449733" cy="30367"/>
          </a:xfrm>
          <a:prstGeom prst="rect">
            <a:avLst/>
          </a:prstGeom>
          <a:solidFill>
            <a:srgbClr val="2C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09" rIns="51419" bIns="25709"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078363" y="2539430"/>
            <a:ext cx="911013" cy="303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09" rIns="51419" bIns="25709"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504"/>
          <p:cNvSpPr txBox="1"/>
          <p:nvPr/>
        </p:nvSpPr>
        <p:spPr>
          <a:xfrm>
            <a:off x="360965" y="1851670"/>
            <a:ext cx="5507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zh-CN" altLang="en-US" sz="1800" b="1" dirty="0">
                <a:solidFill>
                  <a:srgbClr val="2C3637"/>
                </a:solidFill>
                <a:sym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2C3637"/>
                </a:solidFill>
                <a:sym typeface="微软雅黑" panose="020B0503020204020204" pitchFamily="34" charset="-122"/>
              </a:rPr>
              <a:t>首先</a:t>
            </a:r>
            <a:r>
              <a:rPr lang="zh-CN" altLang="en-US" dirty="0">
                <a:solidFill>
                  <a:srgbClr val="2C3637"/>
                </a:solidFill>
                <a:sym typeface="微软雅黑" panose="020B0503020204020204" pitchFamily="34" charset="-122"/>
              </a:rPr>
              <a:t>感谢您在百忙之中参加海底捞的校园宣讲，</a:t>
            </a:r>
            <a:r>
              <a:rPr lang="zh-CN" altLang="en-US" dirty="0"/>
              <a:t>海底捞从不外聘管理人员，现有的管理人员全部是从服务员、传菜员等最基层的岗位上提拔起来的，公司为每一位员工提供公平、公正的发展空间，如果你相信“用自己的双手可以改变命运”这句话，那么海底捞将成就你的未来！</a:t>
            </a:r>
            <a:endParaRPr lang="en-US" altLang="zh-CN" dirty="0">
              <a:solidFill>
                <a:srgbClr val="2C3637"/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" y="5102914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pic>
        <p:nvPicPr>
          <p:cNvPr id="2050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49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4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4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49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90" grpId="0"/>
      <p:bldP spid="91" grpId="0"/>
      <p:bldP spid="92" grpId="0" animBg="1"/>
      <p:bldP spid="93" grpId="0" animBg="1"/>
      <p:bldP spid="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668464" y="1275548"/>
            <a:ext cx="1835726" cy="1835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3" name="组合 32"/>
          <p:cNvGrpSpPr/>
          <p:nvPr/>
        </p:nvGrpSpPr>
        <p:grpSpPr>
          <a:xfrm>
            <a:off x="3605371" y="3850327"/>
            <a:ext cx="1077226" cy="161583"/>
            <a:chOff x="4369395" y="3284984"/>
            <a:chExt cx="1436675" cy="215500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人物简介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844573" y="3850327"/>
            <a:ext cx="1077226" cy="161583"/>
            <a:chOff x="4369395" y="3284984"/>
            <a:chExt cx="1436675" cy="215500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奋斗历程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sp>
        <p:nvSpPr>
          <p:cNvPr id="55" name="标题 4"/>
          <p:cNvSpPr txBox="1"/>
          <p:nvPr/>
        </p:nvSpPr>
        <p:spPr>
          <a:xfrm>
            <a:off x="3708129" y="3410246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8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4572006" y="11736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6" name="标题 4"/>
          <p:cNvSpPr txBox="1"/>
          <p:nvPr/>
        </p:nvSpPr>
        <p:spPr>
          <a:xfrm>
            <a:off x="3708129" y="2631435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746261" y="1353345"/>
            <a:ext cx="1680133" cy="1680133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68" name="直接连接符 67"/>
          <p:cNvCxnSpPr/>
          <p:nvPr/>
        </p:nvCxnSpPr>
        <p:spPr>
          <a:xfrm>
            <a:off x="3605371" y="3765266"/>
            <a:ext cx="1857496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KSO_Shape"/>
          <p:cNvSpPr/>
          <p:nvPr/>
        </p:nvSpPr>
        <p:spPr bwMode="auto">
          <a:xfrm>
            <a:off x="4016569" y="1685954"/>
            <a:ext cx="1110863" cy="94608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3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88" name="圆角矩形 87"/>
          <p:cNvSpPr/>
          <p:nvPr/>
        </p:nvSpPr>
        <p:spPr>
          <a:xfrm>
            <a:off x="-287273" y="120359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9" name="标题 4"/>
          <p:cNvSpPr txBox="1"/>
          <p:nvPr/>
        </p:nvSpPr>
        <p:spPr>
          <a:xfrm>
            <a:off x="36678" y="120359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-287274" y="149163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6" name="标题 4"/>
          <p:cNvSpPr txBox="1"/>
          <p:nvPr/>
        </p:nvSpPr>
        <p:spPr>
          <a:xfrm>
            <a:off x="36678" y="149163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8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0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-287274" y="91556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2" name="标题 4"/>
          <p:cNvSpPr txBox="1"/>
          <p:nvPr/>
        </p:nvSpPr>
        <p:spPr>
          <a:xfrm>
            <a:off x="36678" y="91556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-50922" y="0"/>
            <a:ext cx="9252519" cy="444502"/>
            <a:chOff x="-36512" y="2"/>
            <a:chExt cx="9252519" cy="444502"/>
          </a:xfrm>
        </p:grpSpPr>
        <p:pic>
          <p:nvPicPr>
            <p:cNvPr id="104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0">
        <p14:switch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7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人物简介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Profile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圆角矩形 228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0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2358411" y="636216"/>
            <a:ext cx="532511" cy="578507"/>
            <a:chOff x="3185939" y="1739094"/>
            <a:chExt cx="710200" cy="771543"/>
          </a:xfrm>
        </p:grpSpPr>
        <p:sp>
          <p:nvSpPr>
            <p:cNvPr id="240" name="任意多边形 239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FF0000"/>
                </a:solidFill>
              </a:endParaRPr>
            </a:p>
          </p:txBody>
        </p:sp>
        <p:sp>
          <p:nvSpPr>
            <p:cNvPr id="242" name="椭圆 241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FF0000"/>
                </a:solidFill>
              </a:endParaRPr>
            </a:p>
          </p:txBody>
        </p:sp>
        <p:sp>
          <p:nvSpPr>
            <p:cNvPr id="243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FF0000"/>
                </a:solidFill>
              </a:endParaRPr>
            </a:p>
          </p:txBody>
        </p:sp>
      </p:grpSp>
      <p:sp>
        <p:nvSpPr>
          <p:cNvPr id="244" name="Oval 21"/>
          <p:cNvSpPr/>
          <p:nvPr/>
        </p:nvSpPr>
        <p:spPr>
          <a:xfrm>
            <a:off x="1224500" y="977549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246" name="标题 11"/>
          <p:cNvSpPr txBox="1"/>
          <p:nvPr/>
        </p:nvSpPr>
        <p:spPr>
          <a:xfrm>
            <a:off x="2485180" y="664923"/>
            <a:ext cx="405743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7" name="直接连接符 246"/>
          <p:cNvCxnSpPr/>
          <p:nvPr/>
        </p:nvCxnSpPr>
        <p:spPr>
          <a:xfrm>
            <a:off x="1494459" y="2525934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标题 11"/>
          <p:cNvSpPr txBox="1"/>
          <p:nvPr/>
        </p:nvSpPr>
        <p:spPr>
          <a:xfrm>
            <a:off x="1563987" y="25546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标题 11"/>
          <p:cNvSpPr txBox="1"/>
          <p:nvPr/>
        </p:nvSpPr>
        <p:spPr>
          <a:xfrm>
            <a:off x="1548451" y="277060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王金平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标题 11"/>
          <p:cNvSpPr txBox="1"/>
          <p:nvPr/>
        </p:nvSpPr>
        <p:spPr>
          <a:xfrm>
            <a:off x="1563987" y="304741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标题 11"/>
          <p:cNvSpPr txBox="1"/>
          <p:nvPr/>
        </p:nvSpPr>
        <p:spPr>
          <a:xfrm>
            <a:off x="1548451" y="326338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江西财经大学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2" name="标题 11"/>
          <p:cNvSpPr txBox="1"/>
          <p:nvPr/>
        </p:nvSpPr>
        <p:spPr>
          <a:xfrm>
            <a:off x="1563987" y="3533340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入职时间：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3" name="标题 11"/>
          <p:cNvSpPr txBox="1"/>
          <p:nvPr/>
        </p:nvSpPr>
        <p:spPr>
          <a:xfrm>
            <a:off x="1548451" y="374930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标题 11"/>
          <p:cNvSpPr txBox="1"/>
          <p:nvPr/>
        </p:nvSpPr>
        <p:spPr>
          <a:xfrm>
            <a:off x="1563987" y="4015845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标题 11"/>
          <p:cNvSpPr txBox="1"/>
          <p:nvPr/>
        </p:nvSpPr>
        <p:spPr>
          <a:xfrm>
            <a:off x="1548451" y="4231813"/>
            <a:ext cx="14431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新加坡二店店经理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" name="组合 255"/>
          <p:cNvGrpSpPr/>
          <p:nvPr/>
        </p:nvGrpSpPr>
        <p:grpSpPr>
          <a:xfrm>
            <a:off x="4125489" y="636216"/>
            <a:ext cx="532511" cy="578507"/>
            <a:chOff x="3185939" y="1739094"/>
            <a:chExt cx="710200" cy="771543"/>
          </a:xfrm>
        </p:grpSpPr>
        <p:sp>
          <p:nvSpPr>
            <p:cNvPr id="257" name="任意多边形 256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E62A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0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61" name="Oval 21"/>
          <p:cNvSpPr/>
          <p:nvPr/>
        </p:nvSpPr>
        <p:spPr>
          <a:xfrm>
            <a:off x="2991578" y="977549"/>
            <a:ext cx="1449083" cy="1449083"/>
          </a:xfrm>
          <a:prstGeom prst="ellipse">
            <a:avLst/>
          </a:prstGeom>
          <a:solidFill>
            <a:srgbClr val="E62A2A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263" name="标题 11"/>
          <p:cNvSpPr txBox="1"/>
          <p:nvPr/>
        </p:nvSpPr>
        <p:spPr>
          <a:xfrm>
            <a:off x="4252258" y="664923"/>
            <a:ext cx="405743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4" name="直接连接符 263"/>
          <p:cNvCxnSpPr/>
          <p:nvPr/>
        </p:nvCxnSpPr>
        <p:spPr>
          <a:xfrm>
            <a:off x="3268866" y="2525934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标题 11"/>
          <p:cNvSpPr txBox="1"/>
          <p:nvPr/>
        </p:nvSpPr>
        <p:spPr>
          <a:xfrm>
            <a:off x="3338394" y="25546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标题 11"/>
          <p:cNvSpPr txBox="1"/>
          <p:nvPr/>
        </p:nvSpPr>
        <p:spPr>
          <a:xfrm>
            <a:off x="3322857" y="277060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何小敏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标题 11"/>
          <p:cNvSpPr txBox="1"/>
          <p:nvPr/>
        </p:nvSpPr>
        <p:spPr>
          <a:xfrm>
            <a:off x="3338393" y="304741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" name="标题 11"/>
          <p:cNvSpPr txBox="1"/>
          <p:nvPr/>
        </p:nvSpPr>
        <p:spPr>
          <a:xfrm>
            <a:off x="3322857" y="3263380"/>
            <a:ext cx="1435799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陕西广播电视大学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标题 11"/>
          <p:cNvSpPr txBox="1"/>
          <p:nvPr/>
        </p:nvSpPr>
        <p:spPr>
          <a:xfrm>
            <a:off x="3338393" y="3533340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入职时间：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0" name="标题 11"/>
          <p:cNvSpPr txBox="1"/>
          <p:nvPr/>
        </p:nvSpPr>
        <p:spPr>
          <a:xfrm>
            <a:off x="3322857" y="374930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" name="标题 11"/>
          <p:cNvSpPr txBox="1"/>
          <p:nvPr/>
        </p:nvSpPr>
        <p:spPr>
          <a:xfrm>
            <a:off x="3338393" y="4015845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2" name="标题 11"/>
          <p:cNvSpPr txBox="1"/>
          <p:nvPr/>
        </p:nvSpPr>
        <p:spPr>
          <a:xfrm>
            <a:off x="3322857" y="423181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韩国一店店经理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3" name="组合 272"/>
          <p:cNvGrpSpPr/>
          <p:nvPr/>
        </p:nvGrpSpPr>
        <p:grpSpPr>
          <a:xfrm>
            <a:off x="5892568" y="636216"/>
            <a:ext cx="532511" cy="578507"/>
            <a:chOff x="3185939" y="1739094"/>
            <a:chExt cx="710200" cy="771543"/>
          </a:xfrm>
        </p:grpSpPr>
        <p:sp>
          <p:nvSpPr>
            <p:cNvPr id="274" name="任意多边形 273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275" name="椭圆 274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6" name="椭圆 275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7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78" name="Oval 21"/>
          <p:cNvSpPr/>
          <p:nvPr/>
        </p:nvSpPr>
        <p:spPr>
          <a:xfrm>
            <a:off x="4758656" y="977549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280" name="标题 11"/>
          <p:cNvSpPr txBox="1"/>
          <p:nvPr/>
        </p:nvSpPr>
        <p:spPr>
          <a:xfrm>
            <a:off x="6019336" y="664923"/>
            <a:ext cx="405743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1" name="直接连接符 280"/>
          <p:cNvCxnSpPr/>
          <p:nvPr/>
        </p:nvCxnSpPr>
        <p:spPr>
          <a:xfrm>
            <a:off x="5035944" y="2525934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标题 11"/>
          <p:cNvSpPr txBox="1"/>
          <p:nvPr/>
        </p:nvSpPr>
        <p:spPr>
          <a:xfrm>
            <a:off x="5105472" y="25546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3" name="标题 11"/>
          <p:cNvSpPr txBox="1"/>
          <p:nvPr/>
        </p:nvSpPr>
        <p:spPr>
          <a:xfrm>
            <a:off x="5089936" y="277060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卢雪林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标题 11"/>
          <p:cNvSpPr txBox="1"/>
          <p:nvPr/>
        </p:nvSpPr>
        <p:spPr>
          <a:xfrm>
            <a:off x="5105472" y="304741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标题 11"/>
          <p:cNvSpPr txBox="1"/>
          <p:nvPr/>
        </p:nvSpPr>
        <p:spPr>
          <a:xfrm>
            <a:off x="5004048" y="3263380"/>
            <a:ext cx="1901576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北京科技经营管理学院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" name="标题 11"/>
          <p:cNvSpPr txBox="1"/>
          <p:nvPr/>
        </p:nvSpPr>
        <p:spPr>
          <a:xfrm>
            <a:off x="5105472" y="3533340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入职时间：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标题 11"/>
          <p:cNvSpPr txBox="1"/>
          <p:nvPr/>
        </p:nvSpPr>
        <p:spPr>
          <a:xfrm>
            <a:off x="5089936" y="374930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8" name="标题 11"/>
          <p:cNvSpPr txBox="1"/>
          <p:nvPr/>
        </p:nvSpPr>
        <p:spPr>
          <a:xfrm>
            <a:off x="5105472" y="4015845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9" name="标题 11"/>
          <p:cNvSpPr txBox="1"/>
          <p:nvPr/>
        </p:nvSpPr>
        <p:spPr>
          <a:xfrm>
            <a:off x="5089936" y="4231813"/>
            <a:ext cx="140379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微海高级经理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0" name="组合 289"/>
          <p:cNvGrpSpPr/>
          <p:nvPr/>
        </p:nvGrpSpPr>
        <p:grpSpPr>
          <a:xfrm>
            <a:off x="7711897" y="627534"/>
            <a:ext cx="532511" cy="578507"/>
            <a:chOff x="3185939" y="1739094"/>
            <a:chExt cx="710200" cy="771543"/>
          </a:xfrm>
        </p:grpSpPr>
        <p:sp>
          <p:nvSpPr>
            <p:cNvPr id="291" name="任意多边形 290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E62A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3" name="椭圆 292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4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5" name="Oval 21"/>
          <p:cNvSpPr/>
          <p:nvPr/>
        </p:nvSpPr>
        <p:spPr>
          <a:xfrm>
            <a:off x="6577986" y="968867"/>
            <a:ext cx="1449083" cy="1449083"/>
          </a:xfrm>
          <a:prstGeom prst="ellipse">
            <a:avLst/>
          </a:prstGeom>
          <a:solidFill>
            <a:srgbClr val="E62A2A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297" name="标题 11"/>
          <p:cNvSpPr txBox="1"/>
          <p:nvPr/>
        </p:nvSpPr>
        <p:spPr>
          <a:xfrm>
            <a:off x="7838665" y="656241"/>
            <a:ext cx="405743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1800" dirty="0">
              <a:solidFill>
                <a:srgbClr val="C0000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98" name="直接连接符 297"/>
          <p:cNvCxnSpPr/>
          <p:nvPr/>
        </p:nvCxnSpPr>
        <p:spPr>
          <a:xfrm>
            <a:off x="6855273" y="2525934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标题 11"/>
          <p:cNvSpPr txBox="1"/>
          <p:nvPr/>
        </p:nvSpPr>
        <p:spPr>
          <a:xfrm>
            <a:off x="6924801" y="2554641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0" name="标题 11"/>
          <p:cNvSpPr txBox="1"/>
          <p:nvPr/>
        </p:nvSpPr>
        <p:spPr>
          <a:xfrm>
            <a:off x="6909265" y="2770608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钟豪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1" name="标题 11"/>
          <p:cNvSpPr txBox="1"/>
          <p:nvPr/>
        </p:nvSpPr>
        <p:spPr>
          <a:xfrm>
            <a:off x="6924801" y="3047412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2" name="标题 11"/>
          <p:cNvSpPr txBox="1"/>
          <p:nvPr/>
        </p:nvSpPr>
        <p:spPr>
          <a:xfrm>
            <a:off x="6909265" y="3263380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四川农业大学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3" name="标题 11"/>
          <p:cNvSpPr txBox="1"/>
          <p:nvPr/>
        </p:nvSpPr>
        <p:spPr>
          <a:xfrm>
            <a:off x="6924801" y="3533340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入职时间：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4" name="标题 11"/>
          <p:cNvSpPr txBox="1"/>
          <p:nvPr/>
        </p:nvSpPr>
        <p:spPr>
          <a:xfrm>
            <a:off x="6909265" y="3749307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5" name="标题 11"/>
          <p:cNvSpPr txBox="1"/>
          <p:nvPr/>
        </p:nvSpPr>
        <p:spPr>
          <a:xfrm>
            <a:off x="6924801" y="4015845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6" name="标题 11"/>
          <p:cNvSpPr txBox="1"/>
          <p:nvPr/>
        </p:nvSpPr>
        <p:spPr>
          <a:xfrm>
            <a:off x="6909265" y="423181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无锡三店店经理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Administrator\Desktop\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95785"/>
            <a:ext cx="1216396" cy="12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3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02" y="1068965"/>
            <a:ext cx="1266249" cy="12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74" y="1119609"/>
            <a:ext cx="1188073" cy="11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Administrator\Desktop\893680995628470238_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78" y="1098154"/>
            <a:ext cx="1226362" cy="12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组合 94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9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圆角矩形 97"/>
          <p:cNvSpPr/>
          <p:nvPr/>
        </p:nvSpPr>
        <p:spPr>
          <a:xfrm>
            <a:off x="-179291" y="1797363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9" name="圆角矩形 98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0" name="标题 4"/>
          <p:cNvSpPr txBox="1"/>
          <p:nvPr/>
        </p:nvSpPr>
        <p:spPr>
          <a:xfrm>
            <a:off x="36677" y="1813282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3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5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-287274" y="209024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7" name="标题 4"/>
          <p:cNvSpPr txBox="1"/>
          <p:nvPr/>
        </p:nvSpPr>
        <p:spPr>
          <a:xfrm>
            <a:off x="36678" y="209024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6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61" grpId="0" animBg="1"/>
      <p:bldP spid="263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8" grpId="0" animBg="1"/>
      <p:bldP spid="280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5" grpId="0" animBg="1"/>
      <p:bldP spid="297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奋斗历程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Struggle Course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圆角矩形 69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1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83473" y="1250018"/>
            <a:ext cx="532511" cy="578507"/>
            <a:chOff x="3185939" y="1739094"/>
            <a:chExt cx="710200" cy="771543"/>
          </a:xfrm>
        </p:grpSpPr>
        <p:sp>
          <p:nvSpPr>
            <p:cNvPr id="73" name="任意多边形 72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495077" y="1855520"/>
              <a:ext cx="277225" cy="313328"/>
              <a:chOff x="5753100" y="3041650"/>
              <a:chExt cx="682626" cy="771526"/>
            </a:xfrm>
            <a:solidFill>
              <a:srgbClr val="DF53DF"/>
            </a:solidFill>
          </p:grpSpPr>
          <p:sp>
            <p:nvSpPr>
              <p:cNvPr id="76" name="Oval 202"/>
              <p:cNvSpPr>
                <a:spLocks noChangeArrowheads="1"/>
              </p:cNvSpPr>
              <p:nvPr/>
            </p:nvSpPr>
            <p:spPr bwMode="auto">
              <a:xfrm>
                <a:off x="5908674" y="3041650"/>
                <a:ext cx="119062" cy="14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7" name="Oval 21"/>
          <p:cNvSpPr/>
          <p:nvPr/>
        </p:nvSpPr>
        <p:spPr>
          <a:xfrm>
            <a:off x="2049562" y="1591350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512874" y="1491630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2008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01</a:t>
            </a:r>
            <a:r>
              <a:rPr lang="zh-CN" altLang="en-US" sz="1200" b="1" dirty="0"/>
              <a:t>月北京四店服务组后堂 新员工</a:t>
            </a:r>
            <a:endParaRPr lang="en-US" altLang="zh-CN" sz="1200" b="1" dirty="0"/>
          </a:p>
        </p:txBody>
      </p:sp>
      <p:sp>
        <p:nvSpPr>
          <p:cNvPr id="100" name="矩形 99"/>
          <p:cNvSpPr/>
          <p:nvPr/>
        </p:nvSpPr>
        <p:spPr>
          <a:xfrm>
            <a:off x="4512874" y="1838980"/>
            <a:ext cx="2560715" cy="228714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2008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03</a:t>
            </a:r>
            <a:r>
              <a:rPr lang="zh-CN" altLang="en-US" sz="1200" b="1" dirty="0"/>
              <a:t>月北京四店服务组 服务员</a:t>
            </a:r>
            <a:endParaRPr lang="en-US" altLang="zh-CN" sz="1200" b="1" dirty="0"/>
          </a:p>
        </p:txBody>
      </p:sp>
      <p:sp>
        <p:nvSpPr>
          <p:cNvPr id="101" name="矩形 100"/>
          <p:cNvSpPr/>
          <p:nvPr/>
        </p:nvSpPr>
        <p:spPr>
          <a:xfrm>
            <a:off x="4512874" y="2211710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2008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11</a:t>
            </a:r>
            <a:r>
              <a:rPr lang="zh-CN" altLang="en-US" sz="1200" b="1" dirty="0"/>
              <a:t>月北京四店服务组 领班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512874" y="2543183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2009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04</a:t>
            </a:r>
            <a:r>
              <a:rPr lang="zh-CN" altLang="en-US" sz="1200" b="1" dirty="0"/>
              <a:t>月北京四店 值班经理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5"/>
          <p:cNvSpPr txBox="1"/>
          <p:nvPr/>
        </p:nvSpPr>
        <p:spPr>
          <a:xfrm>
            <a:off x="4512874" y="1059582"/>
            <a:ext cx="1042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工作履历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071942" y="3337010"/>
            <a:ext cx="2183681" cy="674900"/>
            <a:chOff x="1703512" y="4666491"/>
            <a:chExt cx="2912334" cy="900101"/>
          </a:xfrm>
        </p:grpSpPr>
        <p:sp>
          <p:nvSpPr>
            <p:cNvPr id="113" name="文本框 18"/>
            <p:cNvSpPr txBox="1"/>
            <p:nvPr/>
          </p:nvSpPr>
          <p:spPr>
            <a:xfrm>
              <a:off x="1703512" y="4666491"/>
              <a:ext cx="2088232" cy="69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王金平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V="1">
              <a:off x="3275469" y="5051211"/>
              <a:ext cx="444027" cy="51538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3503712" y="5219908"/>
              <a:ext cx="1112134" cy="330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海外店经理</a:t>
              </a:r>
              <a:endParaRPr lang="zh-CN" altLang="en-US" sz="101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0" name="Picture 4" descr="C:\Users\Administrator\Desktop\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05" y="1721465"/>
            <a:ext cx="1216396" cy="12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矩形 120"/>
          <p:cNvSpPr/>
          <p:nvPr/>
        </p:nvSpPr>
        <p:spPr>
          <a:xfrm>
            <a:off x="4499992" y="2879289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2010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09</a:t>
            </a:r>
            <a:r>
              <a:rPr lang="zh-CN" altLang="en-US" sz="1200" b="1" dirty="0"/>
              <a:t>月北京四店 店经理</a:t>
            </a:r>
            <a:endParaRPr lang="en-US" altLang="zh-CN" sz="1200" b="1" dirty="0"/>
          </a:p>
        </p:txBody>
      </p:sp>
      <p:sp>
        <p:nvSpPr>
          <p:cNvPr id="122" name="矩形 121"/>
          <p:cNvSpPr/>
          <p:nvPr/>
        </p:nvSpPr>
        <p:spPr>
          <a:xfrm>
            <a:off x="4499992" y="3212416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2012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06</a:t>
            </a:r>
            <a:r>
              <a:rPr lang="zh-CN" altLang="en-US" sz="1200" b="1" dirty="0"/>
              <a:t>月筹备新加坡店 店经理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99992" y="3527361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CN" altLang="en-US" sz="1200" b="1" dirty="0"/>
              <a:t>现任新加坡二店 店经理</a:t>
            </a:r>
            <a:endParaRPr lang="en-US" altLang="zh-CN" sz="1200" b="1" dirty="0"/>
          </a:p>
        </p:txBody>
      </p:sp>
      <p:grpSp>
        <p:nvGrpSpPr>
          <p:cNvPr id="124" name="组合 123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2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圆角矩形 57"/>
          <p:cNvSpPr/>
          <p:nvPr/>
        </p:nvSpPr>
        <p:spPr>
          <a:xfrm>
            <a:off x="-179291" y="1797363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圆角矩形 58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8" name="标题 4"/>
          <p:cNvSpPr txBox="1"/>
          <p:nvPr/>
        </p:nvSpPr>
        <p:spPr>
          <a:xfrm>
            <a:off x="36677" y="1813282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6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8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-287274" y="209024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0" name="标题 4"/>
          <p:cNvSpPr txBox="1"/>
          <p:nvPr/>
        </p:nvSpPr>
        <p:spPr>
          <a:xfrm>
            <a:off x="36678" y="209024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  <p:bldP spid="102" grpId="0" animBg="1"/>
      <p:bldP spid="103" grpId="0"/>
      <p:bldP spid="121" grpId="0" animBg="1"/>
      <p:bldP spid="122" grpId="0" animBg="1"/>
      <p:bldP spid="1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圆角矩形 69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1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83473" y="1250018"/>
            <a:ext cx="532511" cy="578507"/>
            <a:chOff x="3185939" y="1739094"/>
            <a:chExt cx="710200" cy="771543"/>
          </a:xfrm>
        </p:grpSpPr>
        <p:sp>
          <p:nvSpPr>
            <p:cNvPr id="73" name="任意多边形 72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495077" y="1855520"/>
              <a:ext cx="277225" cy="313328"/>
              <a:chOff x="5753100" y="3041650"/>
              <a:chExt cx="682626" cy="771526"/>
            </a:xfrm>
            <a:solidFill>
              <a:srgbClr val="DF53DF"/>
            </a:solidFill>
          </p:grpSpPr>
          <p:sp>
            <p:nvSpPr>
              <p:cNvPr id="76" name="Oval 202"/>
              <p:cNvSpPr>
                <a:spLocks noChangeArrowheads="1"/>
              </p:cNvSpPr>
              <p:nvPr/>
            </p:nvSpPr>
            <p:spPr bwMode="auto">
              <a:xfrm>
                <a:off x="5908674" y="3041650"/>
                <a:ext cx="119062" cy="14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7" name="Oval 21"/>
          <p:cNvSpPr/>
          <p:nvPr/>
        </p:nvSpPr>
        <p:spPr>
          <a:xfrm>
            <a:off x="2049562" y="1591350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512874" y="1464717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2009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04</a:t>
            </a:r>
            <a:r>
              <a:rPr lang="zh-CN" altLang="en-US" sz="1200" b="1" dirty="0"/>
              <a:t>月北京九店服务组  服务员</a:t>
            </a:r>
            <a:endParaRPr lang="en-US" altLang="zh-CN" sz="1200" b="1" dirty="0"/>
          </a:p>
        </p:txBody>
      </p:sp>
      <p:sp>
        <p:nvSpPr>
          <p:cNvPr id="100" name="矩形 99"/>
          <p:cNvSpPr/>
          <p:nvPr/>
        </p:nvSpPr>
        <p:spPr>
          <a:xfrm>
            <a:off x="4512874" y="1838980"/>
            <a:ext cx="2560715" cy="228714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2009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06</a:t>
            </a:r>
            <a:r>
              <a:rPr lang="zh-CN" altLang="en-US" sz="1200" b="1" dirty="0"/>
              <a:t>月北京九店门迎组  擦鞋员</a:t>
            </a:r>
            <a:endParaRPr lang="en-US" altLang="zh-CN" sz="1200" b="1" dirty="0"/>
          </a:p>
        </p:txBody>
      </p:sp>
      <p:sp>
        <p:nvSpPr>
          <p:cNvPr id="101" name="矩形 100"/>
          <p:cNvSpPr/>
          <p:nvPr/>
        </p:nvSpPr>
        <p:spPr>
          <a:xfrm>
            <a:off x="4512874" y="2211710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2009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11</a:t>
            </a:r>
            <a:r>
              <a:rPr lang="zh-CN" altLang="en-US" sz="1200" b="1" dirty="0"/>
              <a:t>月北京九店服务组  领班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512874" y="2543183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2010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07</a:t>
            </a:r>
            <a:r>
              <a:rPr lang="zh-CN" altLang="en-US" sz="1200" b="1" dirty="0"/>
              <a:t>月北京九店 后堂经理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5"/>
          <p:cNvSpPr txBox="1"/>
          <p:nvPr/>
        </p:nvSpPr>
        <p:spPr>
          <a:xfrm>
            <a:off x="4512874" y="1024449"/>
            <a:ext cx="1042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工作履历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071942" y="3337010"/>
            <a:ext cx="2183681" cy="674900"/>
            <a:chOff x="1703512" y="4666491"/>
            <a:chExt cx="2912334" cy="900101"/>
          </a:xfrm>
        </p:grpSpPr>
        <p:sp>
          <p:nvSpPr>
            <p:cNvPr id="113" name="文本框 18"/>
            <p:cNvSpPr txBox="1"/>
            <p:nvPr/>
          </p:nvSpPr>
          <p:spPr>
            <a:xfrm>
              <a:off x="1703512" y="4666491"/>
              <a:ext cx="2088232" cy="69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何小敏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V="1">
              <a:off x="3275469" y="5051211"/>
              <a:ext cx="444027" cy="51538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3503712" y="5219908"/>
              <a:ext cx="1112134" cy="330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海外店经理</a:t>
              </a:r>
              <a:endParaRPr lang="zh-CN" altLang="en-US" sz="101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矩形 120"/>
          <p:cNvSpPr/>
          <p:nvPr/>
        </p:nvSpPr>
        <p:spPr>
          <a:xfrm>
            <a:off x="4499992" y="2904877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2010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12</a:t>
            </a:r>
            <a:r>
              <a:rPr lang="zh-CN" altLang="en-US" sz="1200" b="1" dirty="0"/>
              <a:t>月北京九店 店经理</a:t>
            </a:r>
            <a:endParaRPr lang="en-US" altLang="zh-CN" sz="1200" b="1" dirty="0"/>
          </a:p>
        </p:txBody>
      </p:sp>
      <p:sp>
        <p:nvSpPr>
          <p:cNvPr id="122" name="矩形 121"/>
          <p:cNvSpPr/>
          <p:nvPr/>
        </p:nvSpPr>
        <p:spPr>
          <a:xfrm>
            <a:off x="4499992" y="3264917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2013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08</a:t>
            </a:r>
            <a:r>
              <a:rPr lang="zh-CN" altLang="en-US" sz="1200" b="1" dirty="0"/>
              <a:t>北京</a:t>
            </a:r>
            <a:r>
              <a:rPr lang="en-US" altLang="zh-CN" sz="1200" b="1" dirty="0"/>
              <a:t>8</a:t>
            </a:r>
            <a:r>
              <a:rPr lang="zh-CN" altLang="en-US" sz="1200" b="1" dirty="0"/>
              <a:t>店兼北京</a:t>
            </a:r>
            <a:r>
              <a:rPr lang="en-US" altLang="zh-CN" sz="1200" b="1" dirty="0"/>
              <a:t>9</a:t>
            </a:r>
            <a:r>
              <a:rPr lang="zh-CN" altLang="en-US" sz="1200" b="1" dirty="0"/>
              <a:t>店 店经理 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99992" y="3624957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CN" altLang="en-US" sz="1200" b="1" dirty="0"/>
              <a:t>现任韩国一店 店经理</a:t>
            </a:r>
            <a:endParaRPr lang="en-US" altLang="zh-CN" sz="1200" b="1" dirty="0"/>
          </a:p>
        </p:txBody>
      </p:sp>
      <p:grpSp>
        <p:nvGrpSpPr>
          <p:cNvPr id="124" name="组合 123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2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6" descr="C:\Users\Administrator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3717"/>
            <a:ext cx="1188073" cy="11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奋斗历程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Struggle Course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-179291" y="1797363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4" name="圆角矩形 103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5" name="标题 4"/>
          <p:cNvSpPr txBox="1"/>
          <p:nvPr/>
        </p:nvSpPr>
        <p:spPr>
          <a:xfrm>
            <a:off x="36677" y="1813282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8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0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-287274" y="209024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6" name="标题 4"/>
          <p:cNvSpPr txBox="1"/>
          <p:nvPr/>
        </p:nvSpPr>
        <p:spPr>
          <a:xfrm>
            <a:off x="36678" y="209024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  <p:bldP spid="102" grpId="0" animBg="1"/>
      <p:bldP spid="103" grpId="0"/>
      <p:bldP spid="121" grpId="0" animBg="1"/>
      <p:bldP spid="122" grpId="0" animBg="1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圆角矩形 69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1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83473" y="1250018"/>
            <a:ext cx="532511" cy="578507"/>
            <a:chOff x="3185939" y="1739094"/>
            <a:chExt cx="710200" cy="771543"/>
          </a:xfrm>
        </p:grpSpPr>
        <p:sp>
          <p:nvSpPr>
            <p:cNvPr id="73" name="任意多边形 72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495077" y="1855520"/>
              <a:ext cx="277225" cy="313328"/>
              <a:chOff x="5753100" y="3041650"/>
              <a:chExt cx="682626" cy="771526"/>
            </a:xfrm>
            <a:solidFill>
              <a:srgbClr val="DF53DF"/>
            </a:solidFill>
          </p:grpSpPr>
          <p:sp>
            <p:nvSpPr>
              <p:cNvPr id="76" name="Oval 202"/>
              <p:cNvSpPr>
                <a:spLocks noChangeArrowheads="1"/>
              </p:cNvSpPr>
              <p:nvPr/>
            </p:nvSpPr>
            <p:spPr bwMode="auto">
              <a:xfrm>
                <a:off x="5908674" y="3041650"/>
                <a:ext cx="119062" cy="14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7" name="Oval 21"/>
          <p:cNvSpPr/>
          <p:nvPr/>
        </p:nvSpPr>
        <p:spPr>
          <a:xfrm>
            <a:off x="2049562" y="1591350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512874" y="1491630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2010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12</a:t>
            </a:r>
            <a:r>
              <a:rPr lang="zh-CN" altLang="en-US" sz="1200" b="1" dirty="0"/>
              <a:t>月北京五店服务组  服务员</a:t>
            </a:r>
            <a:endParaRPr lang="en-US" altLang="zh-CN" sz="1200" b="1" dirty="0"/>
          </a:p>
        </p:txBody>
      </p:sp>
      <p:sp>
        <p:nvSpPr>
          <p:cNvPr id="100" name="矩形 99"/>
          <p:cNvSpPr/>
          <p:nvPr/>
        </p:nvSpPr>
        <p:spPr>
          <a:xfrm>
            <a:off x="4512874" y="1851670"/>
            <a:ext cx="2560715" cy="228714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2011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07</a:t>
            </a:r>
            <a:r>
              <a:rPr lang="zh-CN" altLang="en-US" sz="1200" b="1" dirty="0"/>
              <a:t>月北京片区人事  专员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512874" y="2246254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2013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04</a:t>
            </a:r>
            <a:r>
              <a:rPr lang="zh-CN" altLang="en-US" sz="1200" b="1" dirty="0"/>
              <a:t>月北京片区人事  培训师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512874" y="2616845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2014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01</a:t>
            </a:r>
            <a:r>
              <a:rPr lang="zh-CN" altLang="en-US" sz="1200" b="1" dirty="0"/>
              <a:t>月北京片区人事  主管</a:t>
            </a:r>
            <a:endParaRPr lang="en-US" altLang="zh-CN" sz="1200" b="1" dirty="0"/>
          </a:p>
        </p:txBody>
      </p:sp>
      <p:sp>
        <p:nvSpPr>
          <p:cNvPr id="103" name="文本框 5"/>
          <p:cNvSpPr txBox="1"/>
          <p:nvPr/>
        </p:nvSpPr>
        <p:spPr>
          <a:xfrm>
            <a:off x="4512874" y="1059582"/>
            <a:ext cx="1042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工作履历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071942" y="3337010"/>
            <a:ext cx="2313524" cy="674900"/>
            <a:chOff x="1703512" y="4666491"/>
            <a:chExt cx="3085502" cy="900101"/>
          </a:xfrm>
        </p:grpSpPr>
        <p:sp>
          <p:nvSpPr>
            <p:cNvPr id="113" name="文本框 18"/>
            <p:cNvSpPr txBox="1"/>
            <p:nvPr/>
          </p:nvSpPr>
          <p:spPr>
            <a:xfrm>
              <a:off x="1703512" y="4666491"/>
              <a:ext cx="2088232" cy="69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卢雪林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V="1">
              <a:off x="3275469" y="5051211"/>
              <a:ext cx="444027" cy="51538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3503712" y="5219908"/>
              <a:ext cx="1285302" cy="330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微海高级经理</a:t>
              </a:r>
              <a:endParaRPr lang="zh-CN" altLang="en-US" sz="101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矩形 120"/>
          <p:cNvSpPr/>
          <p:nvPr/>
        </p:nvSpPr>
        <p:spPr>
          <a:xfrm>
            <a:off x="4499992" y="2976885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2015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05</a:t>
            </a:r>
            <a:r>
              <a:rPr lang="zh-CN" altLang="en-US" sz="1200" b="1" dirty="0"/>
              <a:t>月微海管理咨询   主管</a:t>
            </a:r>
            <a:endParaRPr lang="en-US" altLang="zh-CN" sz="1200" b="1" dirty="0"/>
          </a:p>
        </p:txBody>
      </p:sp>
      <p:sp>
        <p:nvSpPr>
          <p:cNvPr id="122" name="矩形 121"/>
          <p:cNvSpPr/>
          <p:nvPr/>
        </p:nvSpPr>
        <p:spPr>
          <a:xfrm>
            <a:off x="4499992" y="3336925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2015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11</a:t>
            </a:r>
            <a:r>
              <a:rPr lang="zh-CN" altLang="en-US" sz="1200" b="1" dirty="0"/>
              <a:t>月微海管理咨询  创客经理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99992" y="3696965"/>
            <a:ext cx="2830675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CN" altLang="en-US" sz="1200" b="1" dirty="0"/>
              <a:t>现任微海管理咨询  高级经理</a:t>
            </a:r>
            <a:endParaRPr lang="en-US" altLang="zh-CN" sz="1200" b="1" dirty="0"/>
          </a:p>
        </p:txBody>
      </p:sp>
      <p:grpSp>
        <p:nvGrpSpPr>
          <p:cNvPr id="124" name="组合 123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2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Administrator\Desktop\893680995628470238_副本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86" y="1714500"/>
            <a:ext cx="1226362" cy="12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奋斗历程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Struggle Course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-179291" y="1797363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圆角矩形 58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4" name="标题 4"/>
          <p:cNvSpPr txBox="1"/>
          <p:nvPr/>
        </p:nvSpPr>
        <p:spPr>
          <a:xfrm>
            <a:off x="36677" y="1813282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7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9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-287274" y="209024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1" name="标题 4"/>
          <p:cNvSpPr txBox="1"/>
          <p:nvPr/>
        </p:nvSpPr>
        <p:spPr>
          <a:xfrm>
            <a:off x="36678" y="209024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  <p:bldP spid="102" grpId="0" animBg="1"/>
      <p:bldP spid="103" grpId="0"/>
      <p:bldP spid="121" grpId="0" animBg="1"/>
      <p:bldP spid="122" grpId="0" animBg="1"/>
      <p:bldP spid="1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圆角矩形 69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1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183473" y="1250018"/>
            <a:ext cx="532511" cy="578507"/>
            <a:chOff x="3185939" y="1739094"/>
            <a:chExt cx="710200" cy="771543"/>
          </a:xfrm>
        </p:grpSpPr>
        <p:sp>
          <p:nvSpPr>
            <p:cNvPr id="73" name="任意多边形 72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495077" y="1855520"/>
              <a:ext cx="277225" cy="313328"/>
              <a:chOff x="5753100" y="3041650"/>
              <a:chExt cx="682626" cy="771526"/>
            </a:xfrm>
            <a:solidFill>
              <a:srgbClr val="DF53DF"/>
            </a:solidFill>
          </p:grpSpPr>
          <p:sp>
            <p:nvSpPr>
              <p:cNvPr id="76" name="Oval 202"/>
              <p:cNvSpPr>
                <a:spLocks noChangeArrowheads="1"/>
              </p:cNvSpPr>
              <p:nvPr/>
            </p:nvSpPr>
            <p:spPr bwMode="auto">
              <a:xfrm>
                <a:off x="5908674" y="3041650"/>
                <a:ext cx="119062" cy="14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03"/>
              <p:cNvSpPr/>
              <p:nvPr/>
            </p:nvSpPr>
            <p:spPr bwMode="auto">
              <a:xfrm>
                <a:off x="6103938" y="3413125"/>
                <a:ext cx="46038" cy="84138"/>
              </a:xfrm>
              <a:custGeom>
                <a:avLst/>
                <a:gdLst>
                  <a:gd name="T0" fmla="*/ 2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2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2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2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04"/>
              <p:cNvSpPr/>
              <p:nvPr/>
            </p:nvSpPr>
            <p:spPr bwMode="auto">
              <a:xfrm>
                <a:off x="6313488" y="3413125"/>
                <a:ext cx="46038" cy="84138"/>
              </a:xfrm>
              <a:custGeom>
                <a:avLst/>
                <a:gdLst>
                  <a:gd name="T0" fmla="*/ 3 w 12"/>
                  <a:gd name="T1" fmla="*/ 22 h 22"/>
                  <a:gd name="T2" fmla="*/ 10 w 12"/>
                  <a:gd name="T3" fmla="*/ 22 h 22"/>
                  <a:gd name="T4" fmla="*/ 12 w 12"/>
                  <a:gd name="T5" fmla="*/ 20 h 22"/>
                  <a:gd name="T6" fmla="*/ 12 w 12"/>
                  <a:gd name="T7" fmla="*/ 2 h 22"/>
                  <a:gd name="T8" fmla="*/ 10 w 12"/>
                  <a:gd name="T9" fmla="*/ 0 h 22"/>
                  <a:gd name="T10" fmla="*/ 3 w 12"/>
                  <a:gd name="T11" fmla="*/ 0 h 22"/>
                  <a:gd name="T12" fmla="*/ 0 w 12"/>
                  <a:gd name="T13" fmla="*/ 2 h 22"/>
                  <a:gd name="T14" fmla="*/ 0 w 12"/>
                  <a:gd name="T15" fmla="*/ 20 h 22"/>
                  <a:gd name="T16" fmla="*/ 3 w 1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05"/>
              <p:cNvSpPr>
                <a:spLocks noEditPoints="1"/>
              </p:cNvSpPr>
              <p:nvPr/>
            </p:nvSpPr>
            <p:spPr bwMode="auto">
              <a:xfrm>
                <a:off x="6030913" y="3444875"/>
                <a:ext cx="404813" cy="360363"/>
              </a:xfrm>
              <a:custGeom>
                <a:avLst/>
                <a:gdLst>
                  <a:gd name="T0" fmla="*/ 94 w 106"/>
                  <a:gd name="T1" fmla="*/ 0 h 95"/>
                  <a:gd name="T2" fmla="*/ 91 w 106"/>
                  <a:gd name="T3" fmla="*/ 0 h 95"/>
                  <a:gd name="T4" fmla="*/ 91 w 106"/>
                  <a:gd name="T5" fmla="*/ 12 h 95"/>
                  <a:gd name="T6" fmla="*/ 84 w 106"/>
                  <a:gd name="T7" fmla="*/ 18 h 95"/>
                  <a:gd name="T8" fmla="*/ 77 w 106"/>
                  <a:gd name="T9" fmla="*/ 18 h 95"/>
                  <a:gd name="T10" fmla="*/ 70 w 106"/>
                  <a:gd name="T11" fmla="*/ 12 h 95"/>
                  <a:gd name="T12" fmla="*/ 70 w 106"/>
                  <a:gd name="T13" fmla="*/ 0 h 95"/>
                  <a:gd name="T14" fmla="*/ 36 w 106"/>
                  <a:gd name="T15" fmla="*/ 0 h 95"/>
                  <a:gd name="T16" fmla="*/ 36 w 106"/>
                  <a:gd name="T17" fmla="*/ 12 h 95"/>
                  <a:gd name="T18" fmla="*/ 29 w 106"/>
                  <a:gd name="T19" fmla="*/ 18 h 95"/>
                  <a:gd name="T20" fmla="*/ 21 w 106"/>
                  <a:gd name="T21" fmla="*/ 18 h 95"/>
                  <a:gd name="T22" fmla="*/ 15 w 106"/>
                  <a:gd name="T23" fmla="*/ 12 h 95"/>
                  <a:gd name="T24" fmla="*/ 15 w 106"/>
                  <a:gd name="T25" fmla="*/ 0 h 95"/>
                  <a:gd name="T26" fmla="*/ 12 w 106"/>
                  <a:gd name="T27" fmla="*/ 0 h 95"/>
                  <a:gd name="T28" fmla="*/ 0 w 106"/>
                  <a:gd name="T29" fmla="*/ 13 h 95"/>
                  <a:gd name="T30" fmla="*/ 0 w 106"/>
                  <a:gd name="T31" fmla="*/ 36 h 95"/>
                  <a:gd name="T32" fmla="*/ 0 w 106"/>
                  <a:gd name="T33" fmla="*/ 83 h 95"/>
                  <a:gd name="T34" fmla="*/ 12 w 106"/>
                  <a:gd name="T35" fmla="*/ 95 h 95"/>
                  <a:gd name="T36" fmla="*/ 94 w 106"/>
                  <a:gd name="T37" fmla="*/ 95 h 95"/>
                  <a:gd name="T38" fmla="*/ 106 w 106"/>
                  <a:gd name="T39" fmla="*/ 83 h 95"/>
                  <a:gd name="T40" fmla="*/ 106 w 106"/>
                  <a:gd name="T41" fmla="*/ 36 h 95"/>
                  <a:gd name="T42" fmla="*/ 106 w 106"/>
                  <a:gd name="T43" fmla="*/ 13 h 95"/>
                  <a:gd name="T44" fmla="*/ 94 w 106"/>
                  <a:gd name="T45" fmla="*/ 0 h 95"/>
                  <a:gd name="T46" fmla="*/ 98 w 106"/>
                  <a:gd name="T47" fmla="*/ 83 h 95"/>
                  <a:gd name="T48" fmla="*/ 94 w 106"/>
                  <a:gd name="T49" fmla="*/ 88 h 95"/>
                  <a:gd name="T50" fmla="*/ 12 w 106"/>
                  <a:gd name="T51" fmla="*/ 88 h 95"/>
                  <a:gd name="T52" fmla="*/ 8 w 106"/>
                  <a:gd name="T53" fmla="*/ 83 h 95"/>
                  <a:gd name="T54" fmla="*/ 8 w 106"/>
                  <a:gd name="T55" fmla="*/ 36 h 95"/>
                  <a:gd name="T56" fmla="*/ 98 w 106"/>
                  <a:gd name="T57" fmla="*/ 36 h 95"/>
                  <a:gd name="T58" fmla="*/ 98 w 106"/>
                  <a:gd name="T59" fmla="*/ 8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6" h="95">
                    <a:moveTo>
                      <a:pt x="94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5"/>
                      <a:pt x="88" y="18"/>
                      <a:pt x="84" y="18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3" y="18"/>
                      <a:pt x="70" y="15"/>
                      <a:pt x="70" y="1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5"/>
                      <a:pt x="33" y="18"/>
                      <a:pt x="29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8" y="18"/>
                      <a:pt x="15" y="15"/>
                      <a:pt x="15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90"/>
                      <a:pt x="5" y="95"/>
                      <a:pt x="12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100" y="95"/>
                      <a:pt x="106" y="90"/>
                      <a:pt x="106" y="83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6"/>
                      <a:pt x="100" y="0"/>
                      <a:pt x="94" y="0"/>
                    </a:cubicBezTo>
                    <a:close/>
                    <a:moveTo>
                      <a:pt x="98" y="83"/>
                    </a:moveTo>
                    <a:cubicBezTo>
                      <a:pt x="98" y="86"/>
                      <a:pt x="96" y="88"/>
                      <a:pt x="94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0" y="88"/>
                      <a:pt x="8" y="86"/>
                      <a:pt x="8" y="8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8" y="36"/>
                      <a:pt x="98" y="36"/>
                      <a:pt x="98" y="36"/>
                    </a:cubicBezTo>
                    <a:lnTo>
                      <a:pt x="98" y="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206"/>
              <p:cNvSpPr>
                <a:spLocks noChangeArrowheads="1"/>
              </p:cNvSpPr>
              <p:nvPr/>
            </p:nvSpPr>
            <p:spPr bwMode="auto">
              <a:xfrm>
                <a:off x="608488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207"/>
              <p:cNvSpPr>
                <a:spLocks noChangeArrowheads="1"/>
              </p:cNvSpPr>
              <p:nvPr/>
            </p:nvSpPr>
            <p:spPr bwMode="auto">
              <a:xfrm>
                <a:off x="6191250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208"/>
              <p:cNvSpPr>
                <a:spLocks noChangeArrowheads="1"/>
              </p:cNvSpPr>
              <p:nvPr/>
            </p:nvSpPr>
            <p:spPr bwMode="auto">
              <a:xfrm>
                <a:off x="6294438" y="3611563"/>
                <a:ext cx="79375" cy="30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209"/>
              <p:cNvSpPr>
                <a:spLocks noChangeArrowheads="1"/>
              </p:cNvSpPr>
              <p:nvPr/>
            </p:nvSpPr>
            <p:spPr bwMode="auto">
              <a:xfrm>
                <a:off x="608488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210"/>
              <p:cNvSpPr>
                <a:spLocks noChangeArrowheads="1"/>
              </p:cNvSpPr>
              <p:nvPr/>
            </p:nvSpPr>
            <p:spPr bwMode="auto">
              <a:xfrm>
                <a:off x="6191250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211"/>
              <p:cNvSpPr>
                <a:spLocks noChangeArrowheads="1"/>
              </p:cNvSpPr>
              <p:nvPr/>
            </p:nvSpPr>
            <p:spPr bwMode="auto">
              <a:xfrm>
                <a:off x="6294438" y="3663950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212"/>
              <p:cNvSpPr>
                <a:spLocks noChangeArrowheads="1"/>
              </p:cNvSpPr>
              <p:nvPr/>
            </p:nvSpPr>
            <p:spPr bwMode="auto">
              <a:xfrm>
                <a:off x="608488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13"/>
              <p:cNvSpPr>
                <a:spLocks noChangeArrowheads="1"/>
              </p:cNvSpPr>
              <p:nvPr/>
            </p:nvSpPr>
            <p:spPr bwMode="auto">
              <a:xfrm>
                <a:off x="6191250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4"/>
              <p:cNvSpPr>
                <a:spLocks noChangeArrowheads="1"/>
              </p:cNvSpPr>
              <p:nvPr/>
            </p:nvSpPr>
            <p:spPr bwMode="auto">
              <a:xfrm>
                <a:off x="6294438" y="3713163"/>
                <a:ext cx="7937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15"/>
              <p:cNvSpPr>
                <a:spLocks noChangeArrowheads="1"/>
              </p:cNvSpPr>
              <p:nvPr/>
            </p:nvSpPr>
            <p:spPr bwMode="auto">
              <a:xfrm>
                <a:off x="5965825" y="33988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6"/>
              <p:cNvSpPr>
                <a:spLocks noEditPoints="1"/>
              </p:cNvSpPr>
              <p:nvPr/>
            </p:nvSpPr>
            <p:spPr bwMode="auto">
              <a:xfrm>
                <a:off x="5753100" y="3208338"/>
                <a:ext cx="427038" cy="604838"/>
              </a:xfrm>
              <a:custGeom>
                <a:avLst/>
                <a:gdLst>
                  <a:gd name="T0" fmla="*/ 111 w 112"/>
                  <a:gd name="T1" fmla="*/ 23 h 159"/>
                  <a:gd name="T2" fmla="*/ 106 w 112"/>
                  <a:gd name="T3" fmla="*/ 19 h 159"/>
                  <a:gd name="T4" fmla="*/ 83 w 112"/>
                  <a:gd name="T5" fmla="*/ 2 h 159"/>
                  <a:gd name="T6" fmla="*/ 77 w 112"/>
                  <a:gd name="T7" fmla="*/ 0 h 159"/>
                  <a:gd name="T8" fmla="*/ 70 w 112"/>
                  <a:gd name="T9" fmla="*/ 0 h 159"/>
                  <a:gd name="T10" fmla="*/ 68 w 112"/>
                  <a:gd name="T11" fmla="*/ 10 h 159"/>
                  <a:gd name="T12" fmla="*/ 56 w 112"/>
                  <a:gd name="T13" fmla="*/ 50 h 159"/>
                  <a:gd name="T14" fmla="*/ 56 w 112"/>
                  <a:gd name="T15" fmla="*/ 51 h 159"/>
                  <a:gd name="T16" fmla="*/ 56 w 112"/>
                  <a:gd name="T17" fmla="*/ 50 h 159"/>
                  <a:gd name="T18" fmla="*/ 45 w 112"/>
                  <a:gd name="T19" fmla="*/ 10 h 159"/>
                  <a:gd name="T20" fmla="*/ 43 w 112"/>
                  <a:gd name="T21" fmla="*/ 0 h 159"/>
                  <a:gd name="T22" fmla="*/ 35 w 112"/>
                  <a:gd name="T23" fmla="*/ 0 h 159"/>
                  <a:gd name="T24" fmla="*/ 28 w 112"/>
                  <a:gd name="T25" fmla="*/ 4 h 159"/>
                  <a:gd name="T26" fmla="*/ 0 w 112"/>
                  <a:gd name="T27" fmla="*/ 44 h 159"/>
                  <a:gd name="T28" fmla="*/ 0 w 112"/>
                  <a:gd name="T29" fmla="*/ 44 h 159"/>
                  <a:gd name="T30" fmla="*/ 0 w 112"/>
                  <a:gd name="T31" fmla="*/ 45 h 159"/>
                  <a:gd name="T32" fmla="*/ 2 w 112"/>
                  <a:gd name="T33" fmla="*/ 48 h 159"/>
                  <a:gd name="T34" fmla="*/ 9 w 112"/>
                  <a:gd name="T35" fmla="*/ 61 h 159"/>
                  <a:gd name="T36" fmla="*/ 29 w 112"/>
                  <a:gd name="T37" fmla="*/ 72 h 159"/>
                  <a:gd name="T38" fmla="*/ 29 w 112"/>
                  <a:gd name="T39" fmla="*/ 84 h 159"/>
                  <a:gd name="T40" fmla="*/ 34 w 112"/>
                  <a:gd name="T41" fmla="*/ 159 h 159"/>
                  <a:gd name="T42" fmla="*/ 55 w 112"/>
                  <a:gd name="T43" fmla="*/ 84 h 159"/>
                  <a:gd name="T44" fmla="*/ 60 w 112"/>
                  <a:gd name="T45" fmla="*/ 159 h 159"/>
                  <a:gd name="T46" fmla="*/ 67 w 112"/>
                  <a:gd name="T47" fmla="*/ 145 h 159"/>
                  <a:gd name="T48" fmla="*/ 76 w 112"/>
                  <a:gd name="T49" fmla="*/ 59 h 159"/>
                  <a:gd name="T50" fmla="*/ 110 w 112"/>
                  <a:gd name="T51" fmla="*/ 41 h 159"/>
                  <a:gd name="T52" fmla="*/ 112 w 112"/>
                  <a:gd name="T53" fmla="*/ 24 h 159"/>
                  <a:gd name="T54" fmla="*/ 27 w 112"/>
                  <a:gd name="T55" fmla="*/ 51 h 159"/>
                  <a:gd name="T56" fmla="*/ 21 w 112"/>
                  <a:gd name="T57" fmla="*/ 40 h 159"/>
                  <a:gd name="T58" fmla="*/ 30 w 112"/>
                  <a:gd name="T59" fmla="*/ 55 h 159"/>
                  <a:gd name="T60" fmla="*/ 68 w 112"/>
                  <a:gd name="T61" fmla="*/ 39 h 159"/>
                  <a:gd name="T62" fmla="*/ 82 w 112"/>
                  <a:gd name="T63" fmla="*/ 25 h 159"/>
                  <a:gd name="T64" fmla="*/ 88 w 112"/>
                  <a:gd name="T65" fmla="*/ 3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2" h="159">
                    <a:moveTo>
                      <a:pt x="112" y="24"/>
                    </a:moveTo>
                    <a:cubicBezTo>
                      <a:pt x="111" y="23"/>
                      <a:pt x="111" y="23"/>
                      <a:pt x="111" y="23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1" y="1"/>
                      <a:pt x="80" y="0"/>
                      <a:pt x="78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75" y="0"/>
                      <a:pt x="72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38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22" y="76"/>
                      <a:pt x="26" y="74"/>
                      <a:pt x="29" y="72"/>
                    </a:cubicBezTo>
                    <a:cubicBezTo>
                      <a:pt x="29" y="76"/>
                      <a:pt x="29" y="80"/>
                      <a:pt x="29" y="83"/>
                    </a:cubicBezTo>
                    <a:cubicBezTo>
                      <a:pt x="29" y="83"/>
                      <a:pt x="29" y="84"/>
                      <a:pt x="29" y="84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37"/>
                      <a:pt x="56" y="99"/>
                      <a:pt x="55" y="84"/>
                    </a:cubicBezTo>
                    <a:cubicBezTo>
                      <a:pt x="56" y="84"/>
                      <a:pt x="57" y="84"/>
                      <a:pt x="58" y="84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74" y="159"/>
                      <a:pt x="74" y="159"/>
                      <a:pt x="74" y="159"/>
                    </a:cubicBezTo>
                    <a:cubicBezTo>
                      <a:pt x="70" y="156"/>
                      <a:pt x="67" y="151"/>
                      <a:pt x="67" y="14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8"/>
                      <a:pt x="71" y="62"/>
                      <a:pt x="76" y="59"/>
                    </a:cubicBezTo>
                    <a:cubicBezTo>
                      <a:pt x="77" y="60"/>
                      <a:pt x="78" y="61"/>
                      <a:pt x="78" y="6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1" y="40"/>
                      <a:pt x="111" y="40"/>
                      <a:pt x="111" y="40"/>
                    </a:cubicBezTo>
                    <a:lnTo>
                      <a:pt x="112" y="24"/>
                    </a:lnTo>
                    <a:close/>
                    <a:moveTo>
                      <a:pt x="30" y="5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7"/>
                      <a:pt x="30" y="46"/>
                      <a:pt x="30" y="55"/>
                    </a:cubicBezTo>
                    <a:close/>
                    <a:moveTo>
                      <a:pt x="70" y="41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28"/>
                      <a:pt x="82" y="27"/>
                      <a:pt x="82" y="25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8" y="30"/>
                      <a:pt x="88" y="30"/>
                      <a:pt x="88" y="30"/>
                    </a:cubicBezTo>
                    <a:lnTo>
                      <a:pt x="7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7"/>
              <p:cNvSpPr/>
              <p:nvPr/>
            </p:nvSpPr>
            <p:spPr bwMode="auto">
              <a:xfrm>
                <a:off x="5946775" y="3201988"/>
                <a:ext cx="42863" cy="44450"/>
              </a:xfrm>
              <a:custGeom>
                <a:avLst/>
                <a:gdLst>
                  <a:gd name="T0" fmla="*/ 22 w 27"/>
                  <a:gd name="T1" fmla="*/ 0 h 28"/>
                  <a:gd name="T2" fmla="*/ 27 w 27"/>
                  <a:gd name="T3" fmla="*/ 16 h 28"/>
                  <a:gd name="T4" fmla="*/ 12 w 27"/>
                  <a:gd name="T5" fmla="*/ 28 h 28"/>
                  <a:gd name="T6" fmla="*/ 0 w 27"/>
                  <a:gd name="T7" fmla="*/ 16 h 28"/>
                  <a:gd name="T8" fmla="*/ 5 w 27"/>
                  <a:gd name="T9" fmla="*/ 0 h 28"/>
                  <a:gd name="T10" fmla="*/ 22 w 2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22" y="0"/>
                    </a:moveTo>
                    <a:lnTo>
                      <a:pt x="27" y="16"/>
                    </a:lnTo>
                    <a:lnTo>
                      <a:pt x="12" y="28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8"/>
              <p:cNvSpPr/>
              <p:nvPr/>
            </p:nvSpPr>
            <p:spPr bwMode="auto">
              <a:xfrm>
                <a:off x="5946775" y="3232150"/>
                <a:ext cx="42863" cy="185738"/>
              </a:xfrm>
              <a:custGeom>
                <a:avLst/>
                <a:gdLst>
                  <a:gd name="T0" fmla="*/ 22 w 27"/>
                  <a:gd name="T1" fmla="*/ 0 h 117"/>
                  <a:gd name="T2" fmla="*/ 27 w 27"/>
                  <a:gd name="T3" fmla="*/ 105 h 117"/>
                  <a:gd name="T4" fmla="*/ 12 w 27"/>
                  <a:gd name="T5" fmla="*/ 117 h 117"/>
                  <a:gd name="T6" fmla="*/ 0 w 27"/>
                  <a:gd name="T7" fmla="*/ 105 h 117"/>
                  <a:gd name="T8" fmla="*/ 5 w 27"/>
                  <a:gd name="T9" fmla="*/ 0 h 117"/>
                  <a:gd name="T10" fmla="*/ 22 w 27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7">
                    <a:moveTo>
                      <a:pt x="22" y="0"/>
                    </a:moveTo>
                    <a:lnTo>
                      <a:pt x="27" y="105"/>
                    </a:lnTo>
                    <a:lnTo>
                      <a:pt x="12" y="117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7" name="Oval 21"/>
          <p:cNvSpPr/>
          <p:nvPr/>
        </p:nvSpPr>
        <p:spPr>
          <a:xfrm>
            <a:off x="2049562" y="1591350"/>
            <a:ext cx="1449083" cy="1449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512874" y="1548201"/>
            <a:ext cx="2939446" cy="2314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2012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01</a:t>
            </a:r>
            <a:r>
              <a:rPr lang="zh-CN" altLang="en-US" sz="1200" b="1" dirty="0"/>
              <a:t>月北京十五店门迎组  门迎</a:t>
            </a:r>
            <a:endParaRPr lang="en-US" altLang="zh-CN" sz="1200" b="1" dirty="0"/>
          </a:p>
        </p:txBody>
      </p:sp>
      <p:sp>
        <p:nvSpPr>
          <p:cNvPr id="100" name="矩形 99"/>
          <p:cNvSpPr/>
          <p:nvPr/>
        </p:nvSpPr>
        <p:spPr>
          <a:xfrm>
            <a:off x="4512874" y="1923678"/>
            <a:ext cx="2560715" cy="228714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2013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03</a:t>
            </a:r>
            <a:r>
              <a:rPr lang="zh-CN" altLang="en-US" sz="1200" b="1" dirty="0"/>
              <a:t>月北京十五店门迎组  领班</a:t>
            </a:r>
            <a:endParaRPr lang="en-US" altLang="zh-CN" sz="1200" b="1" dirty="0"/>
          </a:p>
        </p:txBody>
      </p:sp>
      <p:sp>
        <p:nvSpPr>
          <p:cNvPr id="101" name="矩形 100"/>
          <p:cNvSpPr/>
          <p:nvPr/>
        </p:nvSpPr>
        <p:spPr>
          <a:xfrm>
            <a:off x="4512874" y="2283718"/>
            <a:ext cx="2939446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2014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07</a:t>
            </a:r>
            <a:r>
              <a:rPr lang="zh-CN" altLang="en-US" sz="1200" b="1" dirty="0"/>
              <a:t>月北京十五店管理组  大堂经理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512874" y="2643758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2015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05</a:t>
            </a:r>
            <a:r>
              <a:rPr lang="zh-CN" altLang="en-US" sz="1200" b="1" dirty="0"/>
              <a:t>月  副总经理助理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5"/>
          <p:cNvSpPr txBox="1"/>
          <p:nvPr/>
        </p:nvSpPr>
        <p:spPr>
          <a:xfrm>
            <a:off x="4512874" y="1059582"/>
            <a:ext cx="1042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工作履历</a:t>
            </a:r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071942" y="3337010"/>
            <a:ext cx="2183681" cy="674900"/>
            <a:chOff x="1703512" y="4666491"/>
            <a:chExt cx="2912334" cy="900101"/>
          </a:xfrm>
        </p:grpSpPr>
        <p:sp>
          <p:nvSpPr>
            <p:cNvPr id="113" name="文本框 18"/>
            <p:cNvSpPr txBox="1"/>
            <p:nvPr/>
          </p:nvSpPr>
          <p:spPr>
            <a:xfrm>
              <a:off x="1703512" y="4666491"/>
              <a:ext cx="2088232" cy="69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钟豪</a:t>
              </a:r>
              <a:endPara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 flipV="1">
              <a:off x="3275469" y="5051211"/>
              <a:ext cx="444027" cy="51538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3503712" y="5219908"/>
              <a:ext cx="1112134" cy="330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国内店经理</a:t>
              </a:r>
              <a:endParaRPr lang="zh-CN" altLang="en-US" sz="101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1" name="矩形 120"/>
          <p:cNvSpPr/>
          <p:nvPr/>
        </p:nvSpPr>
        <p:spPr>
          <a:xfrm>
            <a:off x="4499992" y="3003798"/>
            <a:ext cx="2952328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b="1" dirty="0"/>
              <a:t>2016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05</a:t>
            </a:r>
            <a:r>
              <a:rPr lang="zh-CN" altLang="en-US" sz="1200" b="1" dirty="0"/>
              <a:t>月无锡三店  候任店经理</a:t>
            </a:r>
            <a:endParaRPr lang="en-US" altLang="zh-CN" sz="1200" b="1" dirty="0"/>
          </a:p>
        </p:txBody>
      </p:sp>
      <p:sp>
        <p:nvSpPr>
          <p:cNvPr id="122" name="矩形 121"/>
          <p:cNvSpPr/>
          <p:nvPr/>
        </p:nvSpPr>
        <p:spPr>
          <a:xfrm>
            <a:off x="4499992" y="3363838"/>
            <a:ext cx="2560715" cy="242937"/>
          </a:xfrm>
          <a:prstGeom prst="rect">
            <a:avLst/>
          </a:prstGeom>
          <a:solidFill>
            <a:srgbClr val="E6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/>
              <a:t>2016</a:t>
            </a:r>
            <a:r>
              <a:rPr lang="zh-CN" altLang="en-US" sz="1200" b="1" dirty="0"/>
              <a:t>年</a:t>
            </a:r>
            <a:r>
              <a:rPr lang="en-US" altLang="zh-CN" sz="1200" b="1" dirty="0"/>
              <a:t>11</a:t>
            </a:r>
            <a:r>
              <a:rPr lang="zh-CN" altLang="en-US" sz="1200" b="1" dirty="0"/>
              <a:t>月无锡三店  店经理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99992" y="3723878"/>
            <a:ext cx="2952328" cy="24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CN" altLang="en-US" sz="1200" b="1" dirty="0"/>
              <a:t>现任无锡三店 店经理</a:t>
            </a:r>
            <a:endParaRPr lang="en-US" altLang="zh-CN" sz="1200" b="1" dirty="0"/>
          </a:p>
        </p:txBody>
      </p:sp>
      <p:grpSp>
        <p:nvGrpSpPr>
          <p:cNvPr id="124" name="组合 123"/>
          <p:cNvGrpSpPr/>
          <p:nvPr/>
        </p:nvGrpSpPr>
        <p:grpSpPr>
          <a:xfrm>
            <a:off x="-50922" y="4698998"/>
            <a:ext cx="9252519" cy="444502"/>
            <a:chOff x="-36512" y="2"/>
            <a:chExt cx="9252519" cy="444502"/>
          </a:xfrm>
        </p:grpSpPr>
        <p:pic>
          <p:nvPicPr>
            <p:cNvPr id="12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" descr="C:\Users\Administrator\Desktop\3_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17" y="1672551"/>
            <a:ext cx="1266249" cy="12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奋斗历程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Struggle Course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-179291" y="1797363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4" name="圆角矩形 103"/>
          <p:cNvSpPr/>
          <p:nvPr/>
        </p:nvSpPr>
        <p:spPr>
          <a:xfrm>
            <a:off x="-287273" y="96427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5" name="标题 4"/>
          <p:cNvSpPr txBox="1"/>
          <p:nvPr/>
        </p:nvSpPr>
        <p:spPr>
          <a:xfrm>
            <a:off x="36677" y="1813282"/>
            <a:ext cx="1295807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标题 4"/>
          <p:cNvSpPr txBox="1"/>
          <p:nvPr/>
        </p:nvSpPr>
        <p:spPr>
          <a:xfrm>
            <a:off x="36678" y="96427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-287274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8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0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-287274" y="2090249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6" name="标题 4"/>
          <p:cNvSpPr txBox="1"/>
          <p:nvPr/>
        </p:nvSpPr>
        <p:spPr>
          <a:xfrm>
            <a:off x="36678" y="2090249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  <p:bldP spid="102" grpId="0" animBg="1"/>
      <p:bldP spid="103" grpId="0"/>
      <p:bldP spid="121" grpId="0" animBg="1"/>
      <p:bldP spid="122" grpId="0" animBg="1"/>
      <p:bldP spid="1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3668464" y="1162151"/>
            <a:ext cx="1835726" cy="1835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标题 4"/>
          <p:cNvSpPr txBox="1"/>
          <p:nvPr/>
        </p:nvSpPr>
        <p:spPr>
          <a:xfrm>
            <a:off x="3708129" y="3296849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18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1" name="椭圆 60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椭圆 61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4572006" y="1060256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6" name="标题 4"/>
          <p:cNvSpPr txBox="1"/>
          <p:nvPr/>
        </p:nvSpPr>
        <p:spPr>
          <a:xfrm>
            <a:off x="3708129" y="2518038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746261" y="1239948"/>
            <a:ext cx="1680133" cy="1680133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68" name="直接连接符 67"/>
          <p:cNvCxnSpPr/>
          <p:nvPr/>
        </p:nvCxnSpPr>
        <p:spPr>
          <a:xfrm>
            <a:off x="3605371" y="3651869"/>
            <a:ext cx="1857496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圆角矩形 91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3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03" name="圆角矩形 102"/>
          <p:cNvSpPr/>
          <p:nvPr/>
        </p:nvSpPr>
        <p:spPr>
          <a:xfrm>
            <a:off x="-287273" y="120359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4" name="标题 4"/>
          <p:cNvSpPr txBox="1"/>
          <p:nvPr/>
        </p:nvSpPr>
        <p:spPr>
          <a:xfrm>
            <a:off x="36678" y="120359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-287274" y="149163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6" name="标题 4"/>
          <p:cNvSpPr txBox="1"/>
          <p:nvPr/>
        </p:nvSpPr>
        <p:spPr>
          <a:xfrm>
            <a:off x="36678" y="149163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8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0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-287274" y="91556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2" name="标题 4"/>
          <p:cNvSpPr txBox="1"/>
          <p:nvPr/>
        </p:nvSpPr>
        <p:spPr>
          <a:xfrm>
            <a:off x="36678" y="91556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-50922" y="0"/>
            <a:ext cx="9252519" cy="444502"/>
            <a:chOff x="-36512" y="2"/>
            <a:chExt cx="9252519" cy="444502"/>
          </a:xfrm>
        </p:grpSpPr>
        <p:pic>
          <p:nvPicPr>
            <p:cNvPr id="114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Administrator\Desktop\问号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30" y="1311582"/>
            <a:ext cx="1206456" cy="12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问号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959">
            <a:off x="6688378" y="28087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\Desktop\问号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4637">
            <a:off x="945664" y="19675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图片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5305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6" y="1582329"/>
            <a:ext cx="6190922" cy="2645605"/>
          </a:xfrm>
          <a:prstGeom prst="rect">
            <a:avLst/>
          </a:prstGeom>
          <a:solidFill>
            <a:srgbClr val="D9D9D9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TextBox 6"/>
          <p:cNvSpPr txBox="1"/>
          <p:nvPr/>
        </p:nvSpPr>
        <p:spPr>
          <a:xfrm>
            <a:off x="669131" y="1563638"/>
            <a:ext cx="4854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应聘环节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提交简历 →  现场面试 → 岗前培训→ 填写个人信息 → 入职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公司地址</a:t>
            </a:r>
            <a:r>
              <a:rPr lang="zh-CN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上海市普陀区金鼎路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号海底捞上海人事部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前言"/>
          <p:cNvSpPr>
            <a:spLocks noChangeArrowheads="1"/>
          </p:cNvSpPr>
          <p:nvPr/>
        </p:nvSpPr>
        <p:spPr bwMode="auto">
          <a:xfrm>
            <a:off x="467544" y="716789"/>
            <a:ext cx="1313119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rgbClr val="C00000"/>
                </a:solidFill>
                <a:latin typeface="Impact MT Std" pitchFamily="34" charset="0"/>
                <a:sym typeface="Impact" panose="020B0806030902050204" pitchFamily="34" charset="0"/>
              </a:rPr>
              <a:t>应聘信息</a:t>
            </a:r>
            <a:endParaRPr lang="zh-CN" altLang="en-US" sz="2200" b="1" dirty="0">
              <a:solidFill>
                <a:srgbClr val="C00000"/>
              </a:solidFill>
              <a:latin typeface="Impact MT Std" pitchFamily="34" charset="0"/>
              <a:sym typeface="Impact" panose="020B080603090205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21799" y="1599895"/>
            <a:ext cx="536647" cy="539727"/>
            <a:chOff x="1721162" y="4373847"/>
            <a:chExt cx="715716" cy="719823"/>
          </a:xfrm>
        </p:grpSpPr>
        <p:sp>
          <p:nvSpPr>
            <p:cNvPr id="19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795">
                <a:solidFill>
                  <a:srgbClr val="2C3637"/>
                </a:solidFill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2C3637"/>
                </a:solidFill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2C3637"/>
                </a:solidFill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343022" y="2607441"/>
            <a:ext cx="2600689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16" tIns="25709" rIns="51416" bIns="25709">
            <a:spAutoFit/>
          </a:bodyPr>
          <a:lstStyle/>
          <a:p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18272728072(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同微信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邮箱投递地址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zhangxx2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@haidilao.com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二维码：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6355411" y="2193807"/>
            <a:ext cx="1435100" cy="2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16" tIns="25709" rIns="51416" bIns="25709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联系人：张欣欣</a:t>
            </a:r>
            <a:endParaRPr lang="zh-CN" altLang="en-US" sz="15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9742" y="2539430"/>
            <a:ext cx="449733" cy="30367"/>
          </a:xfrm>
          <a:prstGeom prst="rect">
            <a:avLst/>
          </a:prstGeom>
          <a:solidFill>
            <a:srgbClr val="2C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09" rIns="51419" bIns="25709"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60759" y="2539430"/>
            <a:ext cx="911013" cy="303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09" rIns="51419" bIns="25709" rtlCol="0" anchor="ctr"/>
          <a:lstStyle/>
          <a:p>
            <a:pPr algn="ctr"/>
            <a:endParaRPr lang="zh-CN" altLang="en-US" sz="101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15" name="组合 14"/>
          <p:cNvGrpSpPr/>
          <p:nvPr/>
        </p:nvGrpSpPr>
        <p:grpSpPr>
          <a:xfrm>
            <a:off x="-50922" y="0"/>
            <a:ext cx="9252519" cy="444502"/>
            <a:chOff x="-36512" y="2"/>
            <a:chExt cx="9252519" cy="444502"/>
          </a:xfrm>
        </p:grpSpPr>
        <p:pic>
          <p:nvPicPr>
            <p:cNvPr id="16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圆角矩形 26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微信截图_20171011202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55" y="3379470"/>
            <a:ext cx="1087755" cy="141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23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0" name="矩形 1"/>
          <p:cNvSpPr/>
          <p:nvPr/>
        </p:nvSpPr>
        <p:spPr>
          <a:xfrm>
            <a:off x="0" y="1779662"/>
            <a:ext cx="1287631" cy="1573301"/>
          </a:xfrm>
          <a:custGeom>
            <a:avLst/>
            <a:gdLst>
              <a:gd name="connsiteX0" fmla="*/ 0 w 1705100"/>
              <a:gd name="connsiteY0" fmla="*/ 0 h 2088232"/>
              <a:gd name="connsiteX1" fmla="*/ 1705100 w 1705100"/>
              <a:gd name="connsiteY1" fmla="*/ 0 h 2088232"/>
              <a:gd name="connsiteX2" fmla="*/ 1705100 w 1705100"/>
              <a:gd name="connsiteY2" fmla="*/ 2088232 h 2088232"/>
              <a:gd name="connsiteX3" fmla="*/ 0 w 1705100"/>
              <a:gd name="connsiteY3" fmla="*/ 2088232 h 2088232"/>
              <a:gd name="connsiteX4" fmla="*/ 0 w 1705100"/>
              <a:gd name="connsiteY4" fmla="*/ 0 h 2088232"/>
              <a:gd name="connsiteX0-1" fmla="*/ 0 w 1705100"/>
              <a:gd name="connsiteY0-2" fmla="*/ 0 h 2088232"/>
              <a:gd name="connsiteX1-3" fmla="*/ 1705100 w 1705100"/>
              <a:gd name="connsiteY1-4" fmla="*/ 0 h 2088232"/>
              <a:gd name="connsiteX2-5" fmla="*/ 922602 w 1705100"/>
              <a:gd name="connsiteY2-6" fmla="*/ 1013988 h 2088232"/>
              <a:gd name="connsiteX3-7" fmla="*/ 1705100 w 1705100"/>
              <a:gd name="connsiteY3-8" fmla="*/ 2088232 h 2088232"/>
              <a:gd name="connsiteX4-9" fmla="*/ 0 w 1705100"/>
              <a:gd name="connsiteY4-10" fmla="*/ 2088232 h 2088232"/>
              <a:gd name="connsiteX5" fmla="*/ 0 w 1705100"/>
              <a:gd name="connsiteY5" fmla="*/ 0 h 2088232"/>
              <a:gd name="connsiteX0-11" fmla="*/ 0 w 1705100"/>
              <a:gd name="connsiteY0-12" fmla="*/ 0 h 2088232"/>
              <a:gd name="connsiteX1-13" fmla="*/ 1705100 w 1705100"/>
              <a:gd name="connsiteY1-14" fmla="*/ 0 h 2088232"/>
              <a:gd name="connsiteX2-15" fmla="*/ 1090721 w 1705100"/>
              <a:gd name="connsiteY2-16" fmla="*/ 1075495 h 2088232"/>
              <a:gd name="connsiteX3-17" fmla="*/ 1705100 w 1705100"/>
              <a:gd name="connsiteY3-18" fmla="*/ 2088232 h 2088232"/>
              <a:gd name="connsiteX4-19" fmla="*/ 0 w 1705100"/>
              <a:gd name="connsiteY4-20" fmla="*/ 2088232 h 2088232"/>
              <a:gd name="connsiteX5-21" fmla="*/ 0 w 1705100"/>
              <a:gd name="connsiteY5-22" fmla="*/ 0 h 2088232"/>
              <a:gd name="connsiteX0-23" fmla="*/ 0 w 1705100"/>
              <a:gd name="connsiteY0-24" fmla="*/ 0 h 2088232"/>
              <a:gd name="connsiteX1-25" fmla="*/ 1705100 w 1705100"/>
              <a:gd name="connsiteY1-26" fmla="*/ 0 h 2088232"/>
              <a:gd name="connsiteX2-27" fmla="*/ 1090721 w 1705100"/>
              <a:gd name="connsiteY2-28" fmla="*/ 1075495 h 2088232"/>
              <a:gd name="connsiteX3-29" fmla="*/ 1705100 w 1705100"/>
              <a:gd name="connsiteY3-30" fmla="*/ 2088232 h 2088232"/>
              <a:gd name="connsiteX4-31" fmla="*/ 0 w 1705100"/>
              <a:gd name="connsiteY4-32" fmla="*/ 2088232 h 2088232"/>
              <a:gd name="connsiteX5-33" fmla="*/ 0 w 1705100"/>
              <a:gd name="connsiteY5-34" fmla="*/ 0 h 2088232"/>
              <a:gd name="connsiteX0-35" fmla="*/ 0 w 1705100"/>
              <a:gd name="connsiteY0-36" fmla="*/ 0 h 2088232"/>
              <a:gd name="connsiteX1-37" fmla="*/ 1705100 w 1705100"/>
              <a:gd name="connsiteY1-38" fmla="*/ 0 h 2088232"/>
              <a:gd name="connsiteX2-39" fmla="*/ 1090721 w 1705100"/>
              <a:gd name="connsiteY2-40" fmla="*/ 1075495 h 2088232"/>
              <a:gd name="connsiteX3-41" fmla="*/ 1705100 w 1705100"/>
              <a:gd name="connsiteY3-42" fmla="*/ 2088232 h 2088232"/>
              <a:gd name="connsiteX4-43" fmla="*/ 0 w 1705100"/>
              <a:gd name="connsiteY4-44" fmla="*/ 2088232 h 2088232"/>
              <a:gd name="connsiteX5-45" fmla="*/ 0 w 1705100"/>
              <a:gd name="connsiteY5-46" fmla="*/ 0 h 2088232"/>
              <a:gd name="connsiteX0-47" fmla="*/ 0 w 1705100"/>
              <a:gd name="connsiteY0-48" fmla="*/ 0 h 2088232"/>
              <a:gd name="connsiteX1-49" fmla="*/ 1705100 w 1705100"/>
              <a:gd name="connsiteY1-50" fmla="*/ 0 h 2088232"/>
              <a:gd name="connsiteX2-51" fmla="*/ 1090721 w 1705100"/>
              <a:gd name="connsiteY2-52" fmla="*/ 1075495 h 2088232"/>
              <a:gd name="connsiteX3-53" fmla="*/ 1705100 w 1705100"/>
              <a:gd name="connsiteY3-54" fmla="*/ 2088232 h 2088232"/>
              <a:gd name="connsiteX4-55" fmla="*/ 0 w 1705100"/>
              <a:gd name="connsiteY4-56" fmla="*/ 2088232 h 2088232"/>
              <a:gd name="connsiteX5-57" fmla="*/ 0 w 1705100"/>
              <a:gd name="connsiteY5-58" fmla="*/ 0 h 2088232"/>
              <a:gd name="connsiteX0-59" fmla="*/ 0 w 1705100"/>
              <a:gd name="connsiteY0-60" fmla="*/ 0 h 2088232"/>
              <a:gd name="connsiteX1-61" fmla="*/ 1705100 w 1705100"/>
              <a:gd name="connsiteY1-62" fmla="*/ 0 h 2088232"/>
              <a:gd name="connsiteX2-63" fmla="*/ 1090721 w 1705100"/>
              <a:gd name="connsiteY2-64" fmla="*/ 1075495 h 2088232"/>
              <a:gd name="connsiteX3-65" fmla="*/ 1705100 w 1705100"/>
              <a:gd name="connsiteY3-66" fmla="*/ 2088232 h 2088232"/>
              <a:gd name="connsiteX4-67" fmla="*/ 0 w 1705100"/>
              <a:gd name="connsiteY4-68" fmla="*/ 2088232 h 2088232"/>
              <a:gd name="connsiteX5-69" fmla="*/ 0 w 1705100"/>
              <a:gd name="connsiteY5-70" fmla="*/ 0 h 2088232"/>
              <a:gd name="connsiteX0-71" fmla="*/ 0 w 1705100"/>
              <a:gd name="connsiteY0-72" fmla="*/ 0 h 2088232"/>
              <a:gd name="connsiteX1-73" fmla="*/ 1705100 w 1705100"/>
              <a:gd name="connsiteY1-74" fmla="*/ 0 h 2088232"/>
              <a:gd name="connsiteX2-75" fmla="*/ 1090721 w 1705100"/>
              <a:gd name="connsiteY2-76" fmla="*/ 1075495 h 2088232"/>
              <a:gd name="connsiteX3-77" fmla="*/ 1705100 w 1705100"/>
              <a:gd name="connsiteY3-78" fmla="*/ 2088232 h 2088232"/>
              <a:gd name="connsiteX4-79" fmla="*/ 0 w 1705100"/>
              <a:gd name="connsiteY4-80" fmla="*/ 2088232 h 2088232"/>
              <a:gd name="connsiteX5-81" fmla="*/ 0 w 1705100"/>
              <a:gd name="connsiteY5-82" fmla="*/ 0 h 2088232"/>
              <a:gd name="connsiteX0-83" fmla="*/ 0 w 1705100"/>
              <a:gd name="connsiteY0-84" fmla="*/ 0 h 2088232"/>
              <a:gd name="connsiteX1-85" fmla="*/ 1705100 w 1705100"/>
              <a:gd name="connsiteY1-86" fmla="*/ 0 h 2088232"/>
              <a:gd name="connsiteX2-87" fmla="*/ 1090721 w 1705100"/>
              <a:gd name="connsiteY2-88" fmla="*/ 1075495 h 2088232"/>
              <a:gd name="connsiteX3-89" fmla="*/ 1705100 w 1705100"/>
              <a:gd name="connsiteY3-90" fmla="*/ 2088232 h 2088232"/>
              <a:gd name="connsiteX4-91" fmla="*/ 0 w 1705100"/>
              <a:gd name="connsiteY4-92" fmla="*/ 2088232 h 2088232"/>
              <a:gd name="connsiteX5-93" fmla="*/ 0 w 1705100"/>
              <a:gd name="connsiteY5-94" fmla="*/ 0 h 2088232"/>
              <a:gd name="connsiteX0-95" fmla="*/ 0 w 1705100"/>
              <a:gd name="connsiteY0-96" fmla="*/ 0 h 2088232"/>
              <a:gd name="connsiteX1-97" fmla="*/ 1705100 w 1705100"/>
              <a:gd name="connsiteY1-98" fmla="*/ 0 h 2088232"/>
              <a:gd name="connsiteX2-99" fmla="*/ 1090721 w 1705100"/>
              <a:gd name="connsiteY2-100" fmla="*/ 1075495 h 2088232"/>
              <a:gd name="connsiteX3-101" fmla="*/ 1705100 w 1705100"/>
              <a:gd name="connsiteY3-102" fmla="*/ 2088232 h 2088232"/>
              <a:gd name="connsiteX4-103" fmla="*/ 0 w 1705100"/>
              <a:gd name="connsiteY4-104" fmla="*/ 2088232 h 2088232"/>
              <a:gd name="connsiteX5-105" fmla="*/ 0 w 1705100"/>
              <a:gd name="connsiteY5-106" fmla="*/ 0 h 2088232"/>
              <a:gd name="connsiteX0-107" fmla="*/ 0 w 1705100"/>
              <a:gd name="connsiteY0-108" fmla="*/ 0 h 2088232"/>
              <a:gd name="connsiteX1-109" fmla="*/ 1705100 w 1705100"/>
              <a:gd name="connsiteY1-110" fmla="*/ 0 h 2088232"/>
              <a:gd name="connsiteX2-111" fmla="*/ 1705100 w 1705100"/>
              <a:gd name="connsiteY2-112" fmla="*/ 2088232 h 2088232"/>
              <a:gd name="connsiteX3-113" fmla="*/ 0 w 1705100"/>
              <a:gd name="connsiteY3-114" fmla="*/ 2088232 h 2088232"/>
              <a:gd name="connsiteX4-115" fmla="*/ 0 w 1705100"/>
              <a:gd name="connsiteY4-116" fmla="*/ 0 h 2088232"/>
              <a:gd name="connsiteX0-117" fmla="*/ 0 w 1739059"/>
              <a:gd name="connsiteY0-118" fmla="*/ 0 h 2088232"/>
              <a:gd name="connsiteX1-119" fmla="*/ 1705100 w 1739059"/>
              <a:gd name="connsiteY1-120" fmla="*/ 0 h 2088232"/>
              <a:gd name="connsiteX2-121" fmla="*/ 1705100 w 1739059"/>
              <a:gd name="connsiteY2-122" fmla="*/ 2088232 h 2088232"/>
              <a:gd name="connsiteX3-123" fmla="*/ 0 w 1739059"/>
              <a:gd name="connsiteY3-124" fmla="*/ 2088232 h 2088232"/>
              <a:gd name="connsiteX4-125" fmla="*/ 0 w 1739059"/>
              <a:gd name="connsiteY4-126" fmla="*/ 0 h 2088232"/>
              <a:gd name="connsiteX0-127" fmla="*/ 0 w 1705100"/>
              <a:gd name="connsiteY0-128" fmla="*/ 0 h 2088232"/>
              <a:gd name="connsiteX1-129" fmla="*/ 1705100 w 1705100"/>
              <a:gd name="connsiteY1-130" fmla="*/ 0 h 2088232"/>
              <a:gd name="connsiteX2-131" fmla="*/ 1705100 w 1705100"/>
              <a:gd name="connsiteY2-132" fmla="*/ 2088232 h 2088232"/>
              <a:gd name="connsiteX3-133" fmla="*/ 0 w 1705100"/>
              <a:gd name="connsiteY3-134" fmla="*/ 2088232 h 2088232"/>
              <a:gd name="connsiteX4-135" fmla="*/ 0 w 1705100"/>
              <a:gd name="connsiteY4-136" fmla="*/ 0 h 2088232"/>
              <a:gd name="connsiteX0-137" fmla="*/ 0 w 1705100"/>
              <a:gd name="connsiteY0-138" fmla="*/ 0 h 2088232"/>
              <a:gd name="connsiteX1-139" fmla="*/ 1705100 w 1705100"/>
              <a:gd name="connsiteY1-140" fmla="*/ 0 h 2088232"/>
              <a:gd name="connsiteX2-141" fmla="*/ 1705100 w 1705100"/>
              <a:gd name="connsiteY2-142" fmla="*/ 2088232 h 2088232"/>
              <a:gd name="connsiteX3-143" fmla="*/ 0 w 1705100"/>
              <a:gd name="connsiteY3-144" fmla="*/ 2088232 h 2088232"/>
              <a:gd name="connsiteX4-145" fmla="*/ 0 w 1705100"/>
              <a:gd name="connsiteY4-146" fmla="*/ 0 h 2088232"/>
              <a:gd name="connsiteX0-147" fmla="*/ 0 w 1705100"/>
              <a:gd name="connsiteY0-148" fmla="*/ 0 h 2088232"/>
              <a:gd name="connsiteX1-149" fmla="*/ 1705100 w 1705100"/>
              <a:gd name="connsiteY1-150" fmla="*/ 0 h 2088232"/>
              <a:gd name="connsiteX2-151" fmla="*/ 1705100 w 1705100"/>
              <a:gd name="connsiteY2-152" fmla="*/ 2088232 h 2088232"/>
              <a:gd name="connsiteX3-153" fmla="*/ 0 w 1705100"/>
              <a:gd name="connsiteY3-154" fmla="*/ 2088232 h 2088232"/>
              <a:gd name="connsiteX4-155" fmla="*/ 0 w 1705100"/>
              <a:gd name="connsiteY4-156" fmla="*/ 0 h 2088232"/>
              <a:gd name="connsiteX0-157" fmla="*/ 0 w 1746105"/>
              <a:gd name="connsiteY0-158" fmla="*/ 0 h 2088232"/>
              <a:gd name="connsiteX1-159" fmla="*/ 1746105 w 1746105"/>
              <a:gd name="connsiteY1-160" fmla="*/ 0 h 2088232"/>
              <a:gd name="connsiteX2-161" fmla="*/ 1705100 w 1746105"/>
              <a:gd name="connsiteY2-162" fmla="*/ 2088232 h 2088232"/>
              <a:gd name="connsiteX3-163" fmla="*/ 0 w 1746105"/>
              <a:gd name="connsiteY3-164" fmla="*/ 2088232 h 2088232"/>
              <a:gd name="connsiteX4-165" fmla="*/ 0 w 1746105"/>
              <a:gd name="connsiteY4-166" fmla="*/ 0 h 2088232"/>
              <a:gd name="connsiteX0-167" fmla="*/ 0 w 1746105"/>
              <a:gd name="connsiteY0-168" fmla="*/ 0 h 2088232"/>
              <a:gd name="connsiteX1-169" fmla="*/ 1746105 w 1746105"/>
              <a:gd name="connsiteY1-170" fmla="*/ 0 h 2088232"/>
              <a:gd name="connsiteX2-171" fmla="*/ 1705100 w 1746105"/>
              <a:gd name="connsiteY2-172" fmla="*/ 2088232 h 2088232"/>
              <a:gd name="connsiteX3-173" fmla="*/ 0 w 1746105"/>
              <a:gd name="connsiteY3-174" fmla="*/ 2088232 h 2088232"/>
              <a:gd name="connsiteX4-175" fmla="*/ 0 w 1746105"/>
              <a:gd name="connsiteY4-176" fmla="*/ 0 h 2088232"/>
              <a:gd name="connsiteX0-177" fmla="*/ 0 w 1746105"/>
              <a:gd name="connsiteY0-178" fmla="*/ 0 h 2088232"/>
              <a:gd name="connsiteX1-179" fmla="*/ 1746105 w 1746105"/>
              <a:gd name="connsiteY1-180" fmla="*/ 0 h 2088232"/>
              <a:gd name="connsiteX2-181" fmla="*/ 1705100 w 1746105"/>
              <a:gd name="connsiteY2-182" fmla="*/ 2088232 h 2088232"/>
              <a:gd name="connsiteX3-183" fmla="*/ 0 w 1746105"/>
              <a:gd name="connsiteY3-184" fmla="*/ 2088232 h 2088232"/>
              <a:gd name="connsiteX4-185" fmla="*/ 0 w 1746105"/>
              <a:gd name="connsiteY4-186" fmla="*/ 0 h 2088232"/>
              <a:gd name="connsiteX0-187" fmla="*/ 0 w 1762506"/>
              <a:gd name="connsiteY0-188" fmla="*/ 0 h 2088232"/>
              <a:gd name="connsiteX1-189" fmla="*/ 1746105 w 1762506"/>
              <a:gd name="connsiteY1-190" fmla="*/ 0 h 2088232"/>
              <a:gd name="connsiteX2-191" fmla="*/ 1762506 w 1762506"/>
              <a:gd name="connsiteY2-192" fmla="*/ 2088232 h 2088232"/>
              <a:gd name="connsiteX3-193" fmla="*/ 0 w 1762506"/>
              <a:gd name="connsiteY3-194" fmla="*/ 2088232 h 2088232"/>
              <a:gd name="connsiteX4-195" fmla="*/ 0 w 1762506"/>
              <a:gd name="connsiteY4-196" fmla="*/ 0 h 2088232"/>
              <a:gd name="connsiteX0-197" fmla="*/ 0 w 1762506"/>
              <a:gd name="connsiteY0-198" fmla="*/ 0 h 2088232"/>
              <a:gd name="connsiteX1-199" fmla="*/ 1746105 w 1762506"/>
              <a:gd name="connsiteY1-200" fmla="*/ 0 h 2088232"/>
              <a:gd name="connsiteX2-201" fmla="*/ 1762506 w 1762506"/>
              <a:gd name="connsiteY2-202" fmla="*/ 2088232 h 2088232"/>
              <a:gd name="connsiteX3-203" fmla="*/ 0 w 1762506"/>
              <a:gd name="connsiteY3-204" fmla="*/ 2088232 h 2088232"/>
              <a:gd name="connsiteX4-205" fmla="*/ 0 w 1762506"/>
              <a:gd name="connsiteY4-206" fmla="*/ 0 h 2088232"/>
              <a:gd name="connsiteX0-207" fmla="*/ 0 w 1762506"/>
              <a:gd name="connsiteY0-208" fmla="*/ 0 h 2088232"/>
              <a:gd name="connsiteX1-209" fmla="*/ 1746105 w 1762506"/>
              <a:gd name="connsiteY1-210" fmla="*/ 0 h 2088232"/>
              <a:gd name="connsiteX2-211" fmla="*/ 1762506 w 1762506"/>
              <a:gd name="connsiteY2-212" fmla="*/ 2088232 h 2088232"/>
              <a:gd name="connsiteX3-213" fmla="*/ 0 w 1762506"/>
              <a:gd name="connsiteY3-214" fmla="*/ 2088232 h 2088232"/>
              <a:gd name="connsiteX4-215" fmla="*/ 0 w 1762506"/>
              <a:gd name="connsiteY4-216" fmla="*/ 0 h 2088232"/>
              <a:gd name="connsiteX0-217" fmla="*/ 0 w 1762506"/>
              <a:gd name="connsiteY0-218" fmla="*/ 0 h 2088232"/>
              <a:gd name="connsiteX1-219" fmla="*/ 1746105 w 1762506"/>
              <a:gd name="connsiteY1-220" fmla="*/ 0 h 2088232"/>
              <a:gd name="connsiteX2-221" fmla="*/ 1762506 w 1762506"/>
              <a:gd name="connsiteY2-222" fmla="*/ 2088232 h 2088232"/>
              <a:gd name="connsiteX3-223" fmla="*/ 0 w 1762506"/>
              <a:gd name="connsiteY3-224" fmla="*/ 2088232 h 2088232"/>
              <a:gd name="connsiteX4-225" fmla="*/ 0 w 1762506"/>
              <a:gd name="connsiteY4-226" fmla="*/ 0 h 2088232"/>
              <a:gd name="connsiteX0-227" fmla="*/ 0 w 1762506"/>
              <a:gd name="connsiteY0-228" fmla="*/ 0 h 2088232"/>
              <a:gd name="connsiteX1-229" fmla="*/ 1746105 w 1762506"/>
              <a:gd name="connsiteY1-230" fmla="*/ 0 h 2088232"/>
              <a:gd name="connsiteX2-231" fmla="*/ 1762506 w 1762506"/>
              <a:gd name="connsiteY2-232" fmla="*/ 2088232 h 2088232"/>
              <a:gd name="connsiteX3-233" fmla="*/ 0 w 1762506"/>
              <a:gd name="connsiteY3-234" fmla="*/ 2088232 h 2088232"/>
              <a:gd name="connsiteX4-235" fmla="*/ 0 w 1762506"/>
              <a:gd name="connsiteY4-236" fmla="*/ 0 h 2088232"/>
              <a:gd name="connsiteX0-237" fmla="*/ 0 w 1762506"/>
              <a:gd name="connsiteY0-238" fmla="*/ 0 h 2088232"/>
              <a:gd name="connsiteX1-239" fmla="*/ 1746105 w 1762506"/>
              <a:gd name="connsiteY1-240" fmla="*/ 0 h 2088232"/>
              <a:gd name="connsiteX2-241" fmla="*/ 1762506 w 1762506"/>
              <a:gd name="connsiteY2-242" fmla="*/ 2088232 h 2088232"/>
              <a:gd name="connsiteX3-243" fmla="*/ 0 w 1762506"/>
              <a:gd name="connsiteY3-244" fmla="*/ 2088232 h 2088232"/>
              <a:gd name="connsiteX4-245" fmla="*/ 0 w 1762506"/>
              <a:gd name="connsiteY4-246" fmla="*/ 0 h 2088232"/>
              <a:gd name="connsiteX0-247" fmla="*/ 0 w 1762506"/>
              <a:gd name="connsiteY0-248" fmla="*/ 0 h 2088232"/>
              <a:gd name="connsiteX1-249" fmla="*/ 1746105 w 1762506"/>
              <a:gd name="connsiteY1-250" fmla="*/ 0 h 2088232"/>
              <a:gd name="connsiteX2-251" fmla="*/ 1762506 w 1762506"/>
              <a:gd name="connsiteY2-252" fmla="*/ 2088232 h 2088232"/>
              <a:gd name="connsiteX3-253" fmla="*/ 0 w 1762506"/>
              <a:gd name="connsiteY3-254" fmla="*/ 2088232 h 2088232"/>
              <a:gd name="connsiteX4-255" fmla="*/ 0 w 1762506"/>
              <a:gd name="connsiteY4-256" fmla="*/ 0 h 2088232"/>
              <a:gd name="connsiteX0-257" fmla="*/ 0 w 1762506"/>
              <a:gd name="connsiteY0-258" fmla="*/ 0 h 2088232"/>
              <a:gd name="connsiteX1-259" fmla="*/ 1746105 w 1762506"/>
              <a:gd name="connsiteY1-260" fmla="*/ 0 h 2088232"/>
              <a:gd name="connsiteX2-261" fmla="*/ 1762506 w 1762506"/>
              <a:gd name="connsiteY2-262" fmla="*/ 2088232 h 2088232"/>
              <a:gd name="connsiteX3-263" fmla="*/ 0 w 1762506"/>
              <a:gd name="connsiteY3-264" fmla="*/ 2088232 h 2088232"/>
              <a:gd name="connsiteX4-265" fmla="*/ 0 w 1762506"/>
              <a:gd name="connsiteY4-266" fmla="*/ 0 h 2088232"/>
              <a:gd name="connsiteX0-267" fmla="*/ 0 w 1762506"/>
              <a:gd name="connsiteY0-268" fmla="*/ 0 h 2088237"/>
              <a:gd name="connsiteX1-269" fmla="*/ 1746105 w 1762506"/>
              <a:gd name="connsiteY1-270" fmla="*/ 0 h 2088237"/>
              <a:gd name="connsiteX2-271" fmla="*/ 1762506 w 1762506"/>
              <a:gd name="connsiteY2-272" fmla="*/ 2088232 h 2088237"/>
              <a:gd name="connsiteX3-273" fmla="*/ 0 w 1762506"/>
              <a:gd name="connsiteY3-274" fmla="*/ 2088232 h 2088237"/>
              <a:gd name="connsiteX4-275" fmla="*/ 0 w 1762506"/>
              <a:gd name="connsiteY4-276" fmla="*/ 0 h 2088237"/>
              <a:gd name="connsiteX0-277" fmla="*/ 0 w 1762506"/>
              <a:gd name="connsiteY0-278" fmla="*/ 0 h 2088236"/>
              <a:gd name="connsiteX1-279" fmla="*/ 1746105 w 1762506"/>
              <a:gd name="connsiteY1-280" fmla="*/ 0 h 2088236"/>
              <a:gd name="connsiteX2-281" fmla="*/ 1762506 w 1762506"/>
              <a:gd name="connsiteY2-282" fmla="*/ 2088232 h 2088236"/>
              <a:gd name="connsiteX3-283" fmla="*/ 0 w 1762506"/>
              <a:gd name="connsiteY3-284" fmla="*/ 2088232 h 2088236"/>
              <a:gd name="connsiteX4-285" fmla="*/ 0 w 1762506"/>
              <a:gd name="connsiteY4-286" fmla="*/ 0 h 2088236"/>
              <a:gd name="connsiteX0-287" fmla="*/ 0 w 1762506"/>
              <a:gd name="connsiteY0-288" fmla="*/ 0 h 2088237"/>
              <a:gd name="connsiteX1-289" fmla="*/ 1746105 w 1762506"/>
              <a:gd name="connsiteY1-290" fmla="*/ 0 h 2088237"/>
              <a:gd name="connsiteX2-291" fmla="*/ 1762506 w 1762506"/>
              <a:gd name="connsiteY2-292" fmla="*/ 2088232 h 2088237"/>
              <a:gd name="connsiteX3-293" fmla="*/ 0 w 1762506"/>
              <a:gd name="connsiteY3-294" fmla="*/ 2088232 h 2088237"/>
              <a:gd name="connsiteX4-295" fmla="*/ 0 w 1762506"/>
              <a:gd name="connsiteY4-296" fmla="*/ 0 h 2088237"/>
              <a:gd name="connsiteX0-297" fmla="*/ 0 w 1762506"/>
              <a:gd name="connsiteY0-298" fmla="*/ 0 h 2088685"/>
              <a:gd name="connsiteX1-299" fmla="*/ 1746105 w 1762506"/>
              <a:gd name="connsiteY1-300" fmla="*/ 0 h 2088685"/>
              <a:gd name="connsiteX2-301" fmla="*/ 1762506 w 1762506"/>
              <a:gd name="connsiteY2-302" fmla="*/ 2088232 h 2088685"/>
              <a:gd name="connsiteX3-303" fmla="*/ 0 w 1762506"/>
              <a:gd name="connsiteY3-304" fmla="*/ 2088232 h 2088685"/>
              <a:gd name="connsiteX4-305" fmla="*/ 0 w 1762506"/>
              <a:gd name="connsiteY4-306" fmla="*/ 0 h 2088685"/>
              <a:gd name="connsiteX0-307" fmla="*/ 0 w 1762506"/>
              <a:gd name="connsiteY0-308" fmla="*/ 0 h 2088685"/>
              <a:gd name="connsiteX1-309" fmla="*/ 1690839 w 1762506"/>
              <a:gd name="connsiteY1-310" fmla="*/ 0 h 2088685"/>
              <a:gd name="connsiteX2-311" fmla="*/ 1762506 w 1762506"/>
              <a:gd name="connsiteY2-312" fmla="*/ 2088232 h 2088685"/>
              <a:gd name="connsiteX3-313" fmla="*/ 0 w 1762506"/>
              <a:gd name="connsiteY3-314" fmla="*/ 2088232 h 2088685"/>
              <a:gd name="connsiteX4-315" fmla="*/ 0 w 1762506"/>
              <a:gd name="connsiteY4-316" fmla="*/ 0 h 2088685"/>
              <a:gd name="connsiteX0-317" fmla="*/ 0 w 1762506"/>
              <a:gd name="connsiteY0-318" fmla="*/ 0 h 2088676"/>
              <a:gd name="connsiteX1-319" fmla="*/ 1690839 w 1762506"/>
              <a:gd name="connsiteY1-320" fmla="*/ 0 h 2088676"/>
              <a:gd name="connsiteX2-321" fmla="*/ 1762506 w 1762506"/>
              <a:gd name="connsiteY2-322" fmla="*/ 2088232 h 2088676"/>
              <a:gd name="connsiteX3-323" fmla="*/ 0 w 1762506"/>
              <a:gd name="connsiteY3-324" fmla="*/ 2088232 h 2088676"/>
              <a:gd name="connsiteX4-325" fmla="*/ 0 w 1762506"/>
              <a:gd name="connsiteY4-326" fmla="*/ 0 h 2088676"/>
              <a:gd name="connsiteX0-327" fmla="*/ 0 w 1762506"/>
              <a:gd name="connsiteY0-328" fmla="*/ 0 h 2088845"/>
              <a:gd name="connsiteX1-329" fmla="*/ 1690839 w 1762506"/>
              <a:gd name="connsiteY1-330" fmla="*/ 0 h 2088845"/>
              <a:gd name="connsiteX2-331" fmla="*/ 1762506 w 1762506"/>
              <a:gd name="connsiteY2-332" fmla="*/ 2088232 h 2088845"/>
              <a:gd name="connsiteX3-333" fmla="*/ 0 w 1762506"/>
              <a:gd name="connsiteY3-334" fmla="*/ 2088232 h 2088845"/>
              <a:gd name="connsiteX4-335" fmla="*/ 0 w 1762506"/>
              <a:gd name="connsiteY4-336" fmla="*/ 0 h 2088845"/>
              <a:gd name="connsiteX0-337" fmla="*/ 0 w 1717289"/>
              <a:gd name="connsiteY0-338" fmla="*/ 0 h 2098890"/>
              <a:gd name="connsiteX1-339" fmla="*/ 1690839 w 1717289"/>
              <a:gd name="connsiteY1-340" fmla="*/ 0 h 2098890"/>
              <a:gd name="connsiteX2-341" fmla="*/ 1717289 w 1717289"/>
              <a:gd name="connsiteY2-342" fmla="*/ 2098281 h 2098890"/>
              <a:gd name="connsiteX3-343" fmla="*/ 0 w 1717289"/>
              <a:gd name="connsiteY3-344" fmla="*/ 2088232 h 2098890"/>
              <a:gd name="connsiteX4-345" fmla="*/ 0 w 1717289"/>
              <a:gd name="connsiteY4-346" fmla="*/ 0 h 2098890"/>
              <a:gd name="connsiteX0-347" fmla="*/ 0 w 1717289"/>
              <a:gd name="connsiteY0-348" fmla="*/ 0 h 2098281"/>
              <a:gd name="connsiteX1-349" fmla="*/ 1690839 w 1717289"/>
              <a:gd name="connsiteY1-350" fmla="*/ 0 h 2098281"/>
              <a:gd name="connsiteX2-351" fmla="*/ 1717289 w 1717289"/>
              <a:gd name="connsiteY2-352" fmla="*/ 2098281 h 2098281"/>
              <a:gd name="connsiteX3-353" fmla="*/ 0 w 1717289"/>
              <a:gd name="connsiteY3-354" fmla="*/ 2088232 h 2098281"/>
              <a:gd name="connsiteX4-355" fmla="*/ 0 w 1717289"/>
              <a:gd name="connsiteY4-356" fmla="*/ 0 h 2098281"/>
              <a:gd name="connsiteX0-357" fmla="*/ 0 w 1717289"/>
              <a:gd name="connsiteY0-358" fmla="*/ 0 h 2098281"/>
              <a:gd name="connsiteX1-359" fmla="*/ 1690839 w 1717289"/>
              <a:gd name="connsiteY1-360" fmla="*/ 0 h 2098281"/>
              <a:gd name="connsiteX2-361" fmla="*/ 1717289 w 1717289"/>
              <a:gd name="connsiteY2-362" fmla="*/ 2098281 h 2098281"/>
              <a:gd name="connsiteX3-363" fmla="*/ 0 w 1717289"/>
              <a:gd name="connsiteY3-364" fmla="*/ 2088232 h 2098281"/>
              <a:gd name="connsiteX4-365" fmla="*/ 0 w 1717289"/>
              <a:gd name="connsiteY4-366" fmla="*/ 0 h 2098281"/>
              <a:gd name="connsiteX0-367" fmla="*/ 0 w 1717289"/>
              <a:gd name="connsiteY0-368" fmla="*/ 0 h 2098281"/>
              <a:gd name="connsiteX1-369" fmla="*/ 1690839 w 1717289"/>
              <a:gd name="connsiteY1-370" fmla="*/ 0 h 2098281"/>
              <a:gd name="connsiteX2-371" fmla="*/ 1717289 w 1717289"/>
              <a:gd name="connsiteY2-372" fmla="*/ 2098281 h 2098281"/>
              <a:gd name="connsiteX3-373" fmla="*/ 0 w 1717289"/>
              <a:gd name="connsiteY3-374" fmla="*/ 2088232 h 2098281"/>
              <a:gd name="connsiteX4-375" fmla="*/ 0 w 1717289"/>
              <a:gd name="connsiteY4-376" fmla="*/ 0 h 2098281"/>
              <a:gd name="connsiteX0-377" fmla="*/ 0 w 1717289"/>
              <a:gd name="connsiteY0-378" fmla="*/ 0 h 2098281"/>
              <a:gd name="connsiteX1-379" fmla="*/ 1690839 w 1717289"/>
              <a:gd name="connsiteY1-380" fmla="*/ 0 h 2098281"/>
              <a:gd name="connsiteX2-381" fmla="*/ 1717289 w 1717289"/>
              <a:gd name="connsiteY2-382" fmla="*/ 2098281 h 2098281"/>
              <a:gd name="connsiteX3-383" fmla="*/ 0 w 1717289"/>
              <a:gd name="connsiteY3-384" fmla="*/ 2088232 h 2098281"/>
              <a:gd name="connsiteX4-385" fmla="*/ 0 w 1717289"/>
              <a:gd name="connsiteY4-386" fmla="*/ 0 h 2098281"/>
              <a:gd name="connsiteX0-387" fmla="*/ 0 w 1717289"/>
              <a:gd name="connsiteY0-388" fmla="*/ 0 h 2098281"/>
              <a:gd name="connsiteX1-389" fmla="*/ 1690839 w 1717289"/>
              <a:gd name="connsiteY1-390" fmla="*/ 0 h 2098281"/>
              <a:gd name="connsiteX2-391" fmla="*/ 1717289 w 1717289"/>
              <a:gd name="connsiteY2-392" fmla="*/ 2098281 h 2098281"/>
              <a:gd name="connsiteX3-393" fmla="*/ 0 w 1717289"/>
              <a:gd name="connsiteY3-394" fmla="*/ 2088232 h 2098281"/>
              <a:gd name="connsiteX4-395" fmla="*/ 0 w 1717289"/>
              <a:gd name="connsiteY4-396" fmla="*/ 0 h 2098281"/>
              <a:gd name="connsiteX0-397" fmla="*/ 0 w 1717289"/>
              <a:gd name="connsiteY0-398" fmla="*/ 0 h 2098281"/>
              <a:gd name="connsiteX1-399" fmla="*/ 1690839 w 1717289"/>
              <a:gd name="connsiteY1-400" fmla="*/ 0 h 2098281"/>
              <a:gd name="connsiteX2-401" fmla="*/ 1717289 w 1717289"/>
              <a:gd name="connsiteY2-402" fmla="*/ 2098281 h 2098281"/>
              <a:gd name="connsiteX3-403" fmla="*/ 0 w 1717289"/>
              <a:gd name="connsiteY3-404" fmla="*/ 2088232 h 2098281"/>
              <a:gd name="connsiteX4-405" fmla="*/ 0 w 1717289"/>
              <a:gd name="connsiteY4-406" fmla="*/ 0 h 2098281"/>
              <a:gd name="connsiteX0-407" fmla="*/ 0 w 1717289"/>
              <a:gd name="connsiteY0-408" fmla="*/ 0 h 2098281"/>
              <a:gd name="connsiteX1-409" fmla="*/ 1674437 w 1717289"/>
              <a:gd name="connsiteY1-410" fmla="*/ 4101 h 2098281"/>
              <a:gd name="connsiteX2-411" fmla="*/ 1717289 w 1717289"/>
              <a:gd name="connsiteY2-412" fmla="*/ 2098281 h 2098281"/>
              <a:gd name="connsiteX3-413" fmla="*/ 0 w 1717289"/>
              <a:gd name="connsiteY3-414" fmla="*/ 2088232 h 2098281"/>
              <a:gd name="connsiteX4-415" fmla="*/ 0 w 1717289"/>
              <a:gd name="connsiteY4-416" fmla="*/ 0 h 2098281"/>
              <a:gd name="connsiteX0-417" fmla="*/ 0 w 1717289"/>
              <a:gd name="connsiteY0-418" fmla="*/ 0 h 2098281"/>
              <a:gd name="connsiteX1-419" fmla="*/ 1674437 w 1717289"/>
              <a:gd name="connsiteY1-420" fmla="*/ 4101 h 2098281"/>
              <a:gd name="connsiteX2-421" fmla="*/ 1717289 w 1717289"/>
              <a:gd name="connsiteY2-422" fmla="*/ 2098281 h 2098281"/>
              <a:gd name="connsiteX3-423" fmla="*/ 0 w 1717289"/>
              <a:gd name="connsiteY3-424" fmla="*/ 2088232 h 2098281"/>
              <a:gd name="connsiteX4-425" fmla="*/ 0 w 1717289"/>
              <a:gd name="connsiteY4-426" fmla="*/ 0 h 2098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17289" h="2098281">
                <a:moveTo>
                  <a:pt x="0" y="0"/>
                </a:moveTo>
                <a:lnTo>
                  <a:pt x="1674437" y="4101"/>
                </a:lnTo>
                <a:cubicBezTo>
                  <a:pt x="536394" y="826531"/>
                  <a:pt x="1385887" y="2096234"/>
                  <a:pt x="1717289" y="2098281"/>
                </a:cubicBezTo>
                <a:lnTo>
                  <a:pt x="0" y="2088232"/>
                </a:lnTo>
                <a:lnTo>
                  <a:pt x="0" y="0"/>
                </a:lnTo>
                <a:close/>
              </a:path>
            </a:pathLst>
          </a:cu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/>
          <p:nvPr/>
        </p:nvSpPr>
        <p:spPr>
          <a:xfrm>
            <a:off x="900548" y="1662372"/>
            <a:ext cx="1781734" cy="1781734"/>
          </a:xfrm>
          <a:prstGeom prst="ellipse">
            <a:avLst/>
          </a:prstGeom>
          <a:solidFill>
            <a:srgbClr val="5C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2" name="组合 31"/>
          <p:cNvGrpSpPr/>
          <p:nvPr/>
        </p:nvGrpSpPr>
        <p:grpSpPr>
          <a:xfrm>
            <a:off x="1373840" y="1878340"/>
            <a:ext cx="796344" cy="769084"/>
            <a:chOff x="5512720" y="2152017"/>
            <a:chExt cx="583915" cy="496874"/>
          </a:xfrm>
        </p:grpSpPr>
        <p:sp>
          <p:nvSpPr>
            <p:cNvPr id="33" name="Freeform 159"/>
            <p:cNvSpPr/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34" name="Freeform 160"/>
            <p:cNvSpPr/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/>
            </a:p>
          </p:txBody>
        </p:sp>
      </p:grpSp>
      <p:sp>
        <p:nvSpPr>
          <p:cNvPr id="35" name="标题 4"/>
          <p:cNvSpPr txBox="1"/>
          <p:nvPr/>
        </p:nvSpPr>
        <p:spPr>
          <a:xfrm>
            <a:off x="1332484" y="2729467"/>
            <a:ext cx="971855" cy="60220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08532" y="1761217"/>
            <a:ext cx="1574906" cy="1574906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7" name="圆角矩形 36"/>
          <p:cNvSpPr/>
          <p:nvPr/>
        </p:nvSpPr>
        <p:spPr>
          <a:xfrm>
            <a:off x="3114218" y="1266194"/>
            <a:ext cx="2915565" cy="360423"/>
          </a:xfrm>
          <a:prstGeom prst="roundRect">
            <a:avLst>
              <a:gd name="adj" fmla="val 50000"/>
            </a:avLst>
          </a:pr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8" name="椭圆 37"/>
          <p:cNvSpPr/>
          <p:nvPr/>
        </p:nvSpPr>
        <p:spPr>
          <a:xfrm>
            <a:off x="2898250" y="1275718"/>
            <a:ext cx="431936" cy="431936"/>
          </a:xfrm>
          <a:prstGeom prst="ellipse">
            <a:avLst/>
          </a:prstGeom>
          <a:solidFill>
            <a:srgbClr val="C100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9" name="标题 4"/>
          <p:cNvSpPr txBox="1"/>
          <p:nvPr/>
        </p:nvSpPr>
        <p:spPr>
          <a:xfrm>
            <a:off x="2898250" y="1366029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4"/>
          <p:cNvSpPr txBox="1"/>
          <p:nvPr/>
        </p:nvSpPr>
        <p:spPr>
          <a:xfrm>
            <a:off x="3384177" y="1330274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海底捞简介</a:t>
            </a:r>
            <a:endParaRPr lang="zh-CN" altLang="en-US" sz="78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5651839" y="1366029"/>
            <a:ext cx="215968" cy="14175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3" name="圆角矩形 42"/>
          <p:cNvSpPr/>
          <p:nvPr/>
        </p:nvSpPr>
        <p:spPr>
          <a:xfrm>
            <a:off x="3276193" y="1797966"/>
            <a:ext cx="2915565" cy="360423"/>
          </a:xfrm>
          <a:prstGeom prst="roundRect">
            <a:avLst>
              <a:gd name="adj" fmla="val 50000"/>
            </a:avLst>
          </a:pr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椭圆 43"/>
          <p:cNvSpPr/>
          <p:nvPr/>
        </p:nvSpPr>
        <p:spPr>
          <a:xfrm>
            <a:off x="3060225" y="1762208"/>
            <a:ext cx="431936" cy="431936"/>
          </a:xfrm>
          <a:prstGeom prst="ellipse">
            <a:avLst/>
          </a:prstGeom>
          <a:solidFill>
            <a:srgbClr val="C100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标题 4"/>
          <p:cNvSpPr txBox="1"/>
          <p:nvPr/>
        </p:nvSpPr>
        <p:spPr>
          <a:xfrm>
            <a:off x="3059832" y="1851670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3546153" y="1824123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员工福利待遇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5813814" y="1897801"/>
            <a:ext cx="215968" cy="14175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8" name="圆角矩形 47"/>
          <p:cNvSpPr/>
          <p:nvPr/>
        </p:nvSpPr>
        <p:spPr>
          <a:xfrm>
            <a:off x="3384177" y="2329738"/>
            <a:ext cx="2915565" cy="360423"/>
          </a:xfrm>
          <a:prstGeom prst="roundRect">
            <a:avLst>
              <a:gd name="adj" fmla="val 50000"/>
            </a:avLst>
          </a:pr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9" name="椭圆 48"/>
          <p:cNvSpPr/>
          <p:nvPr/>
        </p:nvSpPr>
        <p:spPr>
          <a:xfrm>
            <a:off x="3168209" y="2283718"/>
            <a:ext cx="431936" cy="431936"/>
          </a:xfrm>
          <a:prstGeom prst="ellipse">
            <a:avLst/>
          </a:prstGeom>
          <a:solidFill>
            <a:srgbClr val="C100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标题 4"/>
          <p:cNvSpPr txBox="1"/>
          <p:nvPr/>
        </p:nvSpPr>
        <p:spPr>
          <a:xfrm>
            <a:off x="3168209" y="2414517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标题 4"/>
          <p:cNvSpPr txBox="1"/>
          <p:nvPr/>
        </p:nvSpPr>
        <p:spPr>
          <a:xfrm>
            <a:off x="3654137" y="2328179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未来发展方向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右箭头 73"/>
          <p:cNvSpPr/>
          <p:nvPr/>
        </p:nvSpPr>
        <p:spPr>
          <a:xfrm>
            <a:off x="5921798" y="2429573"/>
            <a:ext cx="215968" cy="14175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5" name="圆角矩形 74"/>
          <p:cNvSpPr/>
          <p:nvPr/>
        </p:nvSpPr>
        <p:spPr>
          <a:xfrm>
            <a:off x="3276193" y="2861510"/>
            <a:ext cx="2915565" cy="360423"/>
          </a:xfrm>
          <a:prstGeom prst="roundRect">
            <a:avLst>
              <a:gd name="adj" fmla="val 50000"/>
            </a:avLst>
          </a:pr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椭圆 75"/>
          <p:cNvSpPr/>
          <p:nvPr/>
        </p:nvSpPr>
        <p:spPr>
          <a:xfrm>
            <a:off x="3060225" y="2825752"/>
            <a:ext cx="431936" cy="431936"/>
          </a:xfrm>
          <a:prstGeom prst="ellipse">
            <a:avLst/>
          </a:prstGeom>
          <a:solidFill>
            <a:srgbClr val="C100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7" name="标题 4"/>
          <p:cNvSpPr txBox="1"/>
          <p:nvPr/>
        </p:nvSpPr>
        <p:spPr>
          <a:xfrm>
            <a:off x="3060225" y="2961345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4"/>
          <p:cNvSpPr txBox="1"/>
          <p:nvPr/>
        </p:nvSpPr>
        <p:spPr>
          <a:xfrm>
            <a:off x="3546153" y="2859782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大学生风采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右箭头 78"/>
          <p:cNvSpPr/>
          <p:nvPr/>
        </p:nvSpPr>
        <p:spPr>
          <a:xfrm>
            <a:off x="5813814" y="2961345"/>
            <a:ext cx="215968" cy="14175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0" name="圆角矩形 79"/>
          <p:cNvSpPr/>
          <p:nvPr/>
        </p:nvSpPr>
        <p:spPr>
          <a:xfrm>
            <a:off x="3114218" y="3394802"/>
            <a:ext cx="2915565" cy="360423"/>
          </a:xfrm>
          <a:prstGeom prst="roundRect">
            <a:avLst>
              <a:gd name="adj" fmla="val 50000"/>
            </a:avLst>
          </a:prstGeom>
          <a:solidFill>
            <a:srgbClr val="C1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1" name="椭圆 80"/>
          <p:cNvSpPr/>
          <p:nvPr/>
        </p:nvSpPr>
        <p:spPr>
          <a:xfrm>
            <a:off x="2898250" y="3359044"/>
            <a:ext cx="431936" cy="431936"/>
          </a:xfrm>
          <a:prstGeom prst="ellipse">
            <a:avLst/>
          </a:prstGeom>
          <a:solidFill>
            <a:srgbClr val="C100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2" name="标题 4"/>
          <p:cNvSpPr txBox="1"/>
          <p:nvPr/>
        </p:nvSpPr>
        <p:spPr>
          <a:xfrm>
            <a:off x="2898250" y="3494637"/>
            <a:ext cx="431936" cy="37325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82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标题 4"/>
          <p:cNvSpPr txBox="1"/>
          <p:nvPr/>
        </p:nvSpPr>
        <p:spPr>
          <a:xfrm>
            <a:off x="3456579" y="3408299"/>
            <a:ext cx="2699597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解惑答疑</a:t>
            </a:r>
            <a:endParaRPr lang="en-US" altLang="zh-CN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右箭头 83"/>
          <p:cNvSpPr/>
          <p:nvPr/>
        </p:nvSpPr>
        <p:spPr>
          <a:xfrm>
            <a:off x="5651839" y="3494637"/>
            <a:ext cx="215968" cy="14175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矩形 84"/>
          <p:cNvSpPr/>
          <p:nvPr/>
        </p:nvSpPr>
        <p:spPr>
          <a:xfrm>
            <a:off x="6839661" y="1802527"/>
            <a:ext cx="2304339" cy="15613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pic>
        <p:nvPicPr>
          <p:cNvPr id="51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 animBg="1"/>
      <p:bldP spid="82" grpId="0"/>
      <p:bldP spid="83" grpId="0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68464" y="952048"/>
            <a:ext cx="1835726" cy="18357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" name="组合 2"/>
          <p:cNvGrpSpPr/>
          <p:nvPr/>
        </p:nvGrpSpPr>
        <p:grpSpPr>
          <a:xfrm>
            <a:off x="3605370" y="3659903"/>
            <a:ext cx="1077227" cy="161583"/>
            <a:chOff x="4369395" y="3284984"/>
            <a:chExt cx="1436677" cy="215500"/>
          </a:xfrm>
        </p:grpSpPr>
        <p:sp>
          <p:nvSpPr>
            <p:cNvPr id="4" name="文本框 9"/>
            <p:cNvSpPr txBox="1"/>
            <p:nvPr/>
          </p:nvSpPr>
          <p:spPr>
            <a:xfrm>
              <a:off x="4581937" y="3284984"/>
              <a:ext cx="1224135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44573" y="3659903"/>
            <a:ext cx="1077226" cy="161583"/>
            <a:chOff x="4369395" y="3284984"/>
            <a:chExt cx="1436675" cy="215500"/>
          </a:xfrm>
        </p:grpSpPr>
        <p:sp>
          <p:nvSpPr>
            <p:cNvPr id="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发展历程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605371" y="3953221"/>
            <a:ext cx="1077226" cy="161583"/>
            <a:chOff x="4369395" y="3284984"/>
            <a:chExt cx="1436675" cy="215500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文化理念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844573" y="3952786"/>
            <a:ext cx="1077226" cy="161583"/>
            <a:chOff x="4369395" y="3284984"/>
            <a:chExt cx="1436675" cy="215500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公司结构</a:t>
              </a:r>
              <a:endPara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2C3637"/>
                  </a:solidFill>
                </a:endParaRPr>
              </a:p>
            </p:txBody>
          </p:sp>
        </p:grpSp>
      </p:grpSp>
      <p:sp>
        <p:nvSpPr>
          <p:cNvPr id="23" name="标题 4"/>
          <p:cNvSpPr txBox="1"/>
          <p:nvPr/>
        </p:nvSpPr>
        <p:spPr>
          <a:xfrm>
            <a:off x="3708129" y="3219822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572006" y="850153"/>
            <a:ext cx="53986" cy="539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标题 4"/>
          <p:cNvSpPr txBox="1"/>
          <p:nvPr/>
        </p:nvSpPr>
        <p:spPr>
          <a:xfrm>
            <a:off x="3708129" y="2307935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973006" y="1317671"/>
            <a:ext cx="1305971" cy="89676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746261" y="1029845"/>
            <a:ext cx="1680133" cy="1680133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37" name="直接连接符 36"/>
          <p:cNvCxnSpPr/>
          <p:nvPr/>
        </p:nvCxnSpPr>
        <p:spPr>
          <a:xfrm>
            <a:off x="3605371" y="3574842"/>
            <a:ext cx="1857496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-287273" y="120359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8" name="标题 4"/>
          <p:cNvSpPr txBox="1"/>
          <p:nvPr/>
        </p:nvSpPr>
        <p:spPr>
          <a:xfrm>
            <a:off x="36678" y="120359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-287274" y="149163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0" name="标题 4"/>
          <p:cNvSpPr txBox="1"/>
          <p:nvPr/>
        </p:nvSpPr>
        <p:spPr>
          <a:xfrm>
            <a:off x="36678" y="149163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-287274" y="177971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标题 4"/>
          <p:cNvSpPr txBox="1"/>
          <p:nvPr/>
        </p:nvSpPr>
        <p:spPr>
          <a:xfrm>
            <a:off x="36678" y="177971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-287274" y="2067750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标题 4"/>
          <p:cNvSpPr txBox="1"/>
          <p:nvPr/>
        </p:nvSpPr>
        <p:spPr>
          <a:xfrm>
            <a:off x="36678" y="2067750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6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-287274" y="91556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8" name="标题 4"/>
          <p:cNvSpPr txBox="1"/>
          <p:nvPr/>
        </p:nvSpPr>
        <p:spPr>
          <a:xfrm>
            <a:off x="36678" y="91556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2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pic>
        <p:nvPicPr>
          <p:cNvPr id="57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ppt展示模板-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38" y="627534"/>
            <a:ext cx="4589315" cy="27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圆角矩形 63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5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7" name="圆角矩形 76"/>
          <p:cNvSpPr/>
          <p:nvPr/>
        </p:nvSpPr>
        <p:spPr>
          <a:xfrm>
            <a:off x="-287273" y="1275662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8" y="978382"/>
            <a:ext cx="1079838" cy="249622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标题 4"/>
          <p:cNvSpPr txBox="1"/>
          <p:nvPr/>
        </p:nvSpPr>
        <p:spPr>
          <a:xfrm>
            <a:off x="36678" y="1275662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-287274" y="1563694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标题 4"/>
          <p:cNvSpPr txBox="1"/>
          <p:nvPr/>
        </p:nvSpPr>
        <p:spPr>
          <a:xfrm>
            <a:off x="36678" y="1563694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7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9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7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7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C:\Users\Administrator\Desktop\素材汇总\微信公众号\海底捞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43" y="993134"/>
            <a:ext cx="3232106" cy="17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Administrator\Desktop\1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Administrator\Desktop\1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4"/>
          <p:cNvSpPr/>
          <p:nvPr/>
        </p:nvSpPr>
        <p:spPr>
          <a:xfrm>
            <a:off x="7380312" y="1923678"/>
            <a:ext cx="717363" cy="7205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Group 20"/>
          <p:cNvGrpSpPr/>
          <p:nvPr/>
        </p:nvGrpSpPr>
        <p:grpSpPr>
          <a:xfrm>
            <a:off x="7548445" y="2079596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3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Oval 14"/>
          <p:cNvSpPr/>
          <p:nvPr/>
        </p:nvSpPr>
        <p:spPr>
          <a:xfrm>
            <a:off x="1479960" y="1923220"/>
            <a:ext cx="715776" cy="7205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9" name="Group 54"/>
          <p:cNvGrpSpPr/>
          <p:nvPr/>
        </p:nvGrpSpPr>
        <p:grpSpPr>
          <a:xfrm>
            <a:off x="1692071" y="2124551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4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01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 Introduction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83"/>
          <p:cNvSpPr>
            <a:spLocks noChangeArrowheads="1"/>
          </p:cNvSpPr>
          <p:nvPr/>
        </p:nvSpPr>
        <p:spPr bwMode="auto">
          <a:xfrm>
            <a:off x="1343419" y="3545355"/>
            <a:ext cx="6647936" cy="956237"/>
          </a:xfrm>
          <a:prstGeom prst="rect">
            <a:avLst/>
          </a:prstGeom>
          <a:solidFill>
            <a:srgbClr val="F2F2F2"/>
          </a:solidFill>
          <a:ln w="9525" cmpd="sng">
            <a:solidFill>
              <a:srgbClr val="55735B"/>
            </a:solidFill>
            <a:miter lim="800000"/>
          </a:ln>
        </p:spPr>
        <p:txBody>
          <a:bodyPr/>
          <a:lstStyle/>
          <a:p>
            <a:endParaRPr lang="zh-CN" altLang="en-US" sz="1010"/>
          </a:p>
        </p:txBody>
      </p:sp>
      <p:sp>
        <p:nvSpPr>
          <p:cNvPr id="66" name="TextBox 84"/>
          <p:cNvSpPr txBox="1">
            <a:spLocks noChangeArrowheads="1"/>
          </p:cNvSpPr>
          <p:nvPr/>
        </p:nvSpPr>
        <p:spPr bwMode="auto">
          <a:xfrm>
            <a:off x="1523096" y="3670595"/>
            <a:ext cx="6376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四川海底捞餐饮股份有限公司成立于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是一家以经营川味火锅为主，融汇各地火锅特色于一体的大型直营连锁企业。公司始终秉承“服务至上、顾客至上”的理念，以创新为核心，改变传统的标准化、单一化的服务，提倡个性化的特色服务，致力于为顾客提供愉悦的用餐服务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Freeform 12"/>
          <p:cNvSpPr/>
          <p:nvPr/>
        </p:nvSpPr>
        <p:spPr bwMode="auto">
          <a:xfrm>
            <a:off x="1287473" y="3435846"/>
            <a:ext cx="396375" cy="39756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C3637"/>
          </a:solidFill>
          <a:ln>
            <a:noFill/>
          </a:ln>
        </p:spPr>
        <p:txBody>
          <a:bodyPr/>
          <a:lstStyle/>
          <a:p>
            <a:endParaRPr lang="zh-CN" altLang="en-US" sz="1010">
              <a:solidFill>
                <a:srgbClr val="2C3637"/>
              </a:solidFill>
            </a:endParaRPr>
          </a:p>
        </p:txBody>
      </p:sp>
      <p:sp>
        <p:nvSpPr>
          <p:cNvPr id="68" name="Freeform 12"/>
          <p:cNvSpPr/>
          <p:nvPr/>
        </p:nvSpPr>
        <p:spPr bwMode="auto">
          <a:xfrm flipH="1" flipV="1">
            <a:off x="7704017" y="4222558"/>
            <a:ext cx="396375" cy="39756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C3637"/>
          </a:solidFill>
          <a:ln>
            <a:noFill/>
          </a:ln>
        </p:spPr>
        <p:txBody>
          <a:bodyPr/>
          <a:lstStyle/>
          <a:p>
            <a:endParaRPr lang="zh-CN" altLang="en-US" sz="1010">
              <a:solidFill>
                <a:srgbClr val="2C363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6112E-6 L 0.29132 0.06999 " pathEditMode="relative" rAng="0" ptsTypes="AA">
                                      <p:cBhvr>
                                        <p:cTn id="34" dur="500" spd="-99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34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086E-6 L -0.39184 -0.08049 " pathEditMode="relative" rAng="0" ptsTypes="AA">
                                      <p:cBhvr>
                                        <p:cTn id="38" dur="500" spd="-99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-40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63" grpId="0" animBg="1" autoUpdateAnimBg="0"/>
      <p:bldP spid="67" grpId="0" animBg="1"/>
      <p:bldP spid="67" grpId="1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直接连接符 83"/>
          <p:cNvCxnSpPr/>
          <p:nvPr/>
        </p:nvCxnSpPr>
        <p:spPr>
          <a:xfrm>
            <a:off x="144661" y="3365182"/>
            <a:ext cx="8908670" cy="0"/>
          </a:xfrm>
          <a:prstGeom prst="line">
            <a:avLst/>
          </a:prstGeom>
          <a:ln>
            <a:solidFill>
              <a:srgbClr val="2C3637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1116516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86" name="椭圆 85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87" name="椭圆 86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196355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89" name="椭圆 88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0" name="椭圆 89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330185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92" name="椭圆 91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3" name="椭圆 92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64016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95" name="椭圆 94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6" name="椭圆 95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597846" y="3218977"/>
            <a:ext cx="215968" cy="215968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98" name="椭圆 97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99" name="椭圆 98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731677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101" name="椭圆 100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865508" y="3281339"/>
            <a:ext cx="161976" cy="161976"/>
            <a:chOff x="3793331" y="2276872"/>
            <a:chExt cx="216024" cy="216024"/>
          </a:xfrm>
          <a:solidFill>
            <a:srgbClr val="2C3637"/>
          </a:solidFill>
        </p:grpSpPr>
        <p:sp>
          <p:nvSpPr>
            <p:cNvPr id="104" name="椭圆 103"/>
            <p:cNvSpPr/>
            <p:nvPr/>
          </p:nvSpPr>
          <p:spPr>
            <a:xfrm>
              <a:off x="3829335" y="2312876"/>
              <a:ext cx="144016" cy="144016"/>
            </a:xfrm>
            <a:prstGeom prst="ellipse">
              <a:avLst/>
            </a:prstGeom>
            <a:grpFill/>
            <a:ln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793331" y="2276872"/>
              <a:ext cx="216024" cy="216024"/>
            </a:xfrm>
            <a:prstGeom prst="ellipse">
              <a:avLst/>
            </a:prstGeom>
            <a:grpFill/>
            <a:ln w="3175">
              <a:solidFill>
                <a:srgbClr val="2C3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106" name="标题 4"/>
          <p:cNvSpPr txBox="1"/>
          <p:nvPr/>
        </p:nvSpPr>
        <p:spPr>
          <a:xfrm>
            <a:off x="567617" y="3651025"/>
            <a:ext cx="1196071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1994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简阳海底捞火锅店正式营业</a:t>
            </a:r>
            <a:endParaRPr lang="zh-CN" altLang="en-US" sz="82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4"/>
          <p:cNvSpPr txBox="1"/>
          <p:nvPr/>
        </p:nvSpPr>
        <p:spPr>
          <a:xfrm>
            <a:off x="1808981" y="3651025"/>
            <a:ext cx="1106835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西安首家店（雁塔店）营业</a:t>
            </a:r>
            <a:endParaRPr lang="zh-CN" altLang="en-US" sz="82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标题 4"/>
          <p:cNvSpPr txBox="1"/>
          <p:nvPr/>
        </p:nvSpPr>
        <p:spPr>
          <a:xfrm>
            <a:off x="2963988" y="3660357"/>
            <a:ext cx="971855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焦点访谈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专题报道</a:t>
            </a:r>
            <a:endParaRPr lang="zh-CN" altLang="en-US" sz="82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标题 4"/>
          <p:cNvSpPr txBox="1"/>
          <p:nvPr/>
        </p:nvSpPr>
        <p:spPr>
          <a:xfrm>
            <a:off x="3935843" y="3651025"/>
            <a:ext cx="1158525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北京首家店（大慧寺店）营业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标题 4"/>
          <p:cNvSpPr txBox="1"/>
          <p:nvPr/>
        </p:nvSpPr>
        <p:spPr>
          <a:xfrm>
            <a:off x="5076393" y="3651025"/>
            <a:ext cx="1295807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海外首家店新加坡一店开始试营业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标题 4"/>
          <p:cNvSpPr txBox="1"/>
          <p:nvPr/>
        </p:nvSpPr>
        <p:spPr>
          <a:xfrm>
            <a:off x="6318489" y="3651025"/>
            <a:ext cx="1133831" cy="35155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美国洛杉矶店开始试营业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4"/>
          <p:cNvSpPr txBox="1"/>
          <p:nvPr/>
        </p:nvSpPr>
        <p:spPr>
          <a:xfrm>
            <a:off x="7433573" y="3743126"/>
            <a:ext cx="1079839" cy="24357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2483768" y="1485948"/>
            <a:ext cx="4029006" cy="1444997"/>
            <a:chOff x="5130397" y="1052736"/>
            <a:chExt cx="4968552" cy="1927164"/>
          </a:xfrm>
          <a:solidFill>
            <a:srgbClr val="C00000"/>
          </a:solidFill>
        </p:grpSpPr>
        <p:sp>
          <p:nvSpPr>
            <p:cNvPr id="114" name="圆角矩形 113"/>
            <p:cNvSpPr/>
            <p:nvPr/>
          </p:nvSpPr>
          <p:spPr>
            <a:xfrm>
              <a:off x="5130397" y="1052736"/>
              <a:ext cx="4968552" cy="165618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15" name="等腰三角形 114"/>
            <p:cNvSpPr/>
            <p:nvPr/>
          </p:nvSpPr>
          <p:spPr>
            <a:xfrm rot="10800000">
              <a:off x="7465738" y="2691868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117" name="矩形 47"/>
          <p:cNvSpPr>
            <a:spLocks noChangeArrowheads="1"/>
          </p:cNvSpPr>
          <p:nvPr/>
        </p:nvSpPr>
        <p:spPr bwMode="auto">
          <a:xfrm>
            <a:off x="3048214" y="1829867"/>
            <a:ext cx="3140608" cy="5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16" tIns="25709" rIns="51416" bIns="25709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海底捞正式开拓北京市场，开始了进入快速发展时期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8" name="标题 4"/>
          <p:cNvSpPr txBox="1"/>
          <p:nvPr/>
        </p:nvSpPr>
        <p:spPr>
          <a:xfrm>
            <a:off x="36678" y="959889"/>
            <a:ext cx="1241814" cy="26811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7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-287273" y="127560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2" name="标题 4"/>
          <p:cNvSpPr txBox="1"/>
          <p:nvPr/>
        </p:nvSpPr>
        <p:spPr>
          <a:xfrm>
            <a:off x="36678" y="127560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-287274" y="156363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4" name="标题 4"/>
          <p:cNvSpPr txBox="1"/>
          <p:nvPr/>
        </p:nvSpPr>
        <p:spPr>
          <a:xfrm>
            <a:off x="36678" y="156363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0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History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9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499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849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4572000" y="931035"/>
            <a:ext cx="0" cy="978218"/>
          </a:xfrm>
          <a:prstGeom prst="line">
            <a:avLst/>
          </a:prstGeom>
          <a:ln w="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8"/>
          <p:cNvSpPr txBox="1"/>
          <p:nvPr/>
        </p:nvSpPr>
        <p:spPr>
          <a:xfrm>
            <a:off x="1098556" y="2084968"/>
            <a:ext cx="18000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12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多家直营门店，港澳台及美国、日本、韩国、新加坡已营业</a:t>
            </a:r>
            <a:r>
              <a:rPr lang="en-US" altLang="zh-CN" sz="12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多家门店</a:t>
            </a:r>
            <a:endParaRPr lang="zh-CN" altLang="en-US" sz="12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0"/>
          <p:cNvSpPr txBox="1"/>
          <p:nvPr/>
        </p:nvSpPr>
        <p:spPr>
          <a:xfrm>
            <a:off x="6058955" y="1291075"/>
            <a:ext cx="19694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旗下拥有多个品牌项目，其领域涉及物流运输、食品加工、电子商务、商业地产等多个行业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5599893" y="3480487"/>
            <a:ext cx="21404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目前四万多名在职员工，七个大型现代化物流配送中心和两个原料生产基地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405449" y="1553404"/>
            <a:ext cx="2365474" cy="2365474"/>
            <a:chOff x="3325860" y="1074902"/>
            <a:chExt cx="2531533" cy="2531533"/>
          </a:xfrm>
        </p:grpSpPr>
        <p:sp>
          <p:nvSpPr>
            <p:cNvPr id="36" name="椭圆 35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27"/>
            <p:cNvSpPr>
              <a:spLocks noEditPoints="1"/>
            </p:cNvSpPr>
            <p:nvPr/>
          </p:nvSpPr>
          <p:spPr bwMode="auto">
            <a:xfrm>
              <a:off x="4240957" y="1470959"/>
              <a:ext cx="627325" cy="780333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22" tIns="25711" rIns="51422" bIns="25711" numCol="1" anchor="t" anchorCtr="0" compatLnSpc="1"/>
            <a:lstStyle/>
            <a:p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23"/>
            <p:cNvSpPr txBox="1"/>
            <p:nvPr/>
          </p:nvSpPr>
          <p:spPr>
            <a:xfrm>
              <a:off x="3505190" y="2251292"/>
              <a:ext cx="2172876" cy="66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我们会继续努力开拓进取</a:t>
              </a:r>
              <a:endPara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68728" y="2242593"/>
            <a:ext cx="704667" cy="704666"/>
            <a:chOff x="2386060" y="775882"/>
            <a:chExt cx="939800" cy="939800"/>
          </a:xfrm>
        </p:grpSpPr>
        <p:sp>
          <p:nvSpPr>
            <p:cNvPr id="40" name="椭圆 39"/>
            <p:cNvSpPr/>
            <p:nvPr/>
          </p:nvSpPr>
          <p:spPr>
            <a:xfrm>
              <a:off x="2386060" y="775882"/>
              <a:ext cx="939800" cy="939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986"/>
            <p:cNvSpPr/>
            <p:nvPr/>
          </p:nvSpPr>
          <p:spPr bwMode="auto">
            <a:xfrm>
              <a:off x="2680512" y="1033834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35486" y="1651115"/>
            <a:ext cx="704666" cy="704666"/>
            <a:chOff x="5781997" y="842297"/>
            <a:chExt cx="939800" cy="939800"/>
          </a:xfrm>
        </p:grpSpPr>
        <p:sp>
          <p:nvSpPr>
            <p:cNvPr id="45" name="椭圆 44"/>
            <p:cNvSpPr/>
            <p:nvPr/>
          </p:nvSpPr>
          <p:spPr>
            <a:xfrm>
              <a:off x="5781997" y="842297"/>
              <a:ext cx="939800" cy="9398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057583" y="1089868"/>
              <a:ext cx="411296" cy="441105"/>
              <a:chOff x="6170667" y="430486"/>
              <a:chExt cx="219073" cy="234951"/>
            </a:xfrm>
            <a:solidFill>
              <a:schemeClr val="bg1"/>
            </a:solidFill>
          </p:grpSpPr>
          <p:sp>
            <p:nvSpPr>
              <p:cNvPr id="47" name="Freeform 1590"/>
              <p:cNvSpPr>
                <a:spLocks noEditPoints="1"/>
              </p:cNvSpPr>
              <p:nvPr/>
            </p:nvSpPr>
            <p:spPr bwMode="auto">
              <a:xfrm>
                <a:off x="6170667" y="430486"/>
                <a:ext cx="168274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1591"/>
              <p:cNvSpPr>
                <a:spLocks noEditPoints="1"/>
              </p:cNvSpPr>
              <p:nvPr/>
            </p:nvSpPr>
            <p:spPr bwMode="auto">
              <a:xfrm>
                <a:off x="6305603" y="581299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884115" y="3351681"/>
            <a:ext cx="675698" cy="675698"/>
            <a:chOff x="5719249" y="3077288"/>
            <a:chExt cx="767347" cy="767347"/>
          </a:xfrm>
        </p:grpSpPr>
        <p:sp>
          <p:nvSpPr>
            <p:cNvPr id="55" name="椭圆 54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22" tIns="25711" rIns="51422" bIns="25711" numCol="1" anchor="t" anchorCtr="0" compatLnSpc="1"/>
            <a:lstStyle/>
            <a:p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4355976" y="816191"/>
            <a:ext cx="474884" cy="474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9" name="圆角矩形 68"/>
          <p:cNvSpPr/>
          <p:nvPr/>
        </p:nvSpPr>
        <p:spPr>
          <a:xfrm>
            <a:off x="8810367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0" name="标题 4"/>
          <p:cNvSpPr txBox="1"/>
          <p:nvPr/>
        </p:nvSpPr>
        <p:spPr>
          <a:xfrm>
            <a:off x="8837363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圆角矩形 72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4" name="标题 4"/>
          <p:cNvSpPr txBox="1"/>
          <p:nvPr/>
        </p:nvSpPr>
        <p:spPr>
          <a:xfrm>
            <a:off x="36678" y="959889"/>
            <a:ext cx="1241814" cy="26811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-287273" y="127560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标题 4"/>
          <p:cNvSpPr txBox="1"/>
          <p:nvPr/>
        </p:nvSpPr>
        <p:spPr>
          <a:xfrm>
            <a:off x="36678" y="127560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-287274" y="156363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标题 4"/>
          <p:cNvSpPr txBox="1"/>
          <p:nvPr/>
        </p:nvSpPr>
        <p:spPr>
          <a:xfrm>
            <a:off x="36678" y="156363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4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6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4"/>
          <p:cNvSpPr txBox="1"/>
          <p:nvPr/>
        </p:nvSpPr>
        <p:spPr>
          <a:xfrm>
            <a:off x="630588" y="669"/>
            <a:ext cx="4913268" cy="331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History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公司结构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Company Structure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Line 104"/>
          <p:cNvSpPr>
            <a:spLocks noChangeShapeType="1"/>
          </p:cNvSpPr>
          <p:nvPr/>
        </p:nvSpPr>
        <p:spPr bwMode="auto">
          <a:xfrm>
            <a:off x="4730948" y="1548519"/>
            <a:ext cx="4734" cy="297218"/>
          </a:xfrm>
          <a:prstGeom prst="line">
            <a:avLst/>
          </a:prstGeom>
          <a:noFill/>
          <a:ln w="12700" cap="flat">
            <a:solidFill>
              <a:srgbClr val="55735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4735680" y="2211710"/>
            <a:ext cx="0" cy="330923"/>
          </a:xfrm>
          <a:prstGeom prst="line">
            <a:avLst/>
          </a:prstGeom>
          <a:noFill/>
          <a:ln w="12700" cap="flat">
            <a:solidFill>
              <a:srgbClr val="55735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Line 106"/>
          <p:cNvSpPr>
            <a:spLocks noChangeShapeType="1"/>
          </p:cNvSpPr>
          <p:nvPr/>
        </p:nvSpPr>
        <p:spPr bwMode="auto">
          <a:xfrm flipH="1" flipV="1">
            <a:off x="2431425" y="2542633"/>
            <a:ext cx="4694312" cy="0"/>
          </a:xfrm>
          <a:prstGeom prst="line">
            <a:avLst/>
          </a:prstGeom>
          <a:noFill/>
          <a:ln w="12700" cap="flat">
            <a:solidFill>
              <a:srgbClr val="55735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Line 132"/>
          <p:cNvSpPr>
            <a:spLocks noChangeShapeType="1"/>
          </p:cNvSpPr>
          <p:nvPr/>
        </p:nvSpPr>
        <p:spPr bwMode="auto">
          <a:xfrm flipH="1">
            <a:off x="2857583" y="1705640"/>
            <a:ext cx="3811521" cy="0"/>
          </a:xfrm>
          <a:prstGeom prst="line">
            <a:avLst/>
          </a:prstGeom>
          <a:noFill/>
          <a:ln w="12700" cap="flat">
            <a:solidFill>
              <a:srgbClr val="55735B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039553" y="915566"/>
            <a:ext cx="1388744" cy="731456"/>
            <a:chOff x="5734051" y="889000"/>
            <a:chExt cx="1255713" cy="709613"/>
          </a:xfrm>
          <a:solidFill>
            <a:srgbClr val="55735B"/>
          </a:solidFill>
        </p:grpSpPr>
        <p:sp>
          <p:nvSpPr>
            <p:cNvPr id="66" name="Freeform 76"/>
            <p:cNvSpPr/>
            <p:nvPr/>
          </p:nvSpPr>
          <p:spPr bwMode="auto">
            <a:xfrm>
              <a:off x="5734051" y="889000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5919290" y="1085040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海底捞集团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085690" y="1854615"/>
            <a:ext cx="1278398" cy="357095"/>
            <a:chOff x="3216178" y="1582738"/>
            <a:chExt cx="1704975" cy="476250"/>
          </a:xfrm>
          <a:solidFill>
            <a:schemeClr val="tx1"/>
          </a:solidFill>
        </p:grpSpPr>
        <p:sp>
          <p:nvSpPr>
            <p:cNvPr id="69" name="Freeform 78"/>
            <p:cNvSpPr/>
            <p:nvPr/>
          </p:nvSpPr>
          <p:spPr bwMode="auto">
            <a:xfrm>
              <a:off x="3216178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3312212" y="1666930"/>
              <a:ext cx="1492250" cy="3175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海底捞火锅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669105" y="1535425"/>
            <a:ext cx="1278398" cy="357095"/>
            <a:chOff x="7898262" y="1582738"/>
            <a:chExt cx="1704975" cy="476250"/>
          </a:xfrm>
          <a:solidFill>
            <a:schemeClr val="tx1"/>
          </a:solidFill>
        </p:grpSpPr>
        <p:sp>
          <p:nvSpPr>
            <p:cNvPr id="72" name="Freeform 141"/>
            <p:cNvSpPr/>
            <p:nvPr/>
          </p:nvSpPr>
          <p:spPr bwMode="auto">
            <a:xfrm>
              <a:off x="7898262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7985141" y="1666930"/>
              <a:ext cx="1492250" cy="3175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旗下其他品牌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677905" y="1535425"/>
            <a:ext cx="1179678" cy="357095"/>
            <a:chOff x="8927009" y="1708433"/>
            <a:chExt cx="990600" cy="560388"/>
          </a:xfrm>
          <a:solidFill>
            <a:schemeClr val="tx1"/>
          </a:solidFill>
        </p:grpSpPr>
        <p:sp>
          <p:nvSpPr>
            <p:cNvPr id="75" name="Freeform 77"/>
            <p:cNvSpPr/>
            <p:nvPr/>
          </p:nvSpPr>
          <p:spPr bwMode="auto">
            <a:xfrm>
              <a:off x="8927009" y="1708433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8974601" y="1865709"/>
              <a:ext cx="848615" cy="3175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后勤职能部门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7" name="圆角矩形 176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7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C:\Users\Administrator\Desktop\1111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9536"/>
            <a:ext cx="464400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" name="组合 199"/>
          <p:cNvGrpSpPr/>
          <p:nvPr/>
        </p:nvGrpSpPr>
        <p:grpSpPr>
          <a:xfrm>
            <a:off x="2267744" y="2542632"/>
            <a:ext cx="346249" cy="1829316"/>
            <a:chOff x="3577679" y="2029778"/>
            <a:chExt cx="346249" cy="1829316"/>
          </a:xfrm>
        </p:grpSpPr>
        <p:sp>
          <p:nvSpPr>
            <p:cNvPr id="201" name="Line 111"/>
            <p:cNvSpPr>
              <a:spLocks noChangeShapeType="1"/>
            </p:cNvSpPr>
            <p:nvPr/>
          </p:nvSpPr>
          <p:spPr bwMode="auto">
            <a:xfrm>
              <a:off x="3741361" y="2029778"/>
              <a:ext cx="0" cy="5503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3577679" y="2563959"/>
              <a:ext cx="346249" cy="1295135"/>
              <a:chOff x="2113740" y="3470898"/>
              <a:chExt cx="461786" cy="1727298"/>
            </a:xfrm>
            <a:solidFill>
              <a:schemeClr val="tx1"/>
            </a:solidFill>
          </p:grpSpPr>
          <p:sp>
            <p:nvSpPr>
              <p:cNvPr id="203" name="Freeform 83"/>
              <p:cNvSpPr/>
              <p:nvPr/>
            </p:nvSpPr>
            <p:spPr bwMode="auto">
              <a:xfrm>
                <a:off x="2184401" y="3470898"/>
                <a:ext cx="307975" cy="1621986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113740" y="3659995"/>
                <a:ext cx="461786" cy="153820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海底捞（中国）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1" name="圆角矩形 240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2" name="标题 4"/>
          <p:cNvSpPr txBox="1"/>
          <p:nvPr/>
        </p:nvSpPr>
        <p:spPr>
          <a:xfrm>
            <a:off x="36678" y="959889"/>
            <a:ext cx="1241814" cy="26811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圆角矩形 242"/>
          <p:cNvSpPr/>
          <p:nvPr/>
        </p:nvSpPr>
        <p:spPr>
          <a:xfrm>
            <a:off x="-287273" y="127560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4" name="标题 4"/>
          <p:cNvSpPr txBox="1"/>
          <p:nvPr/>
        </p:nvSpPr>
        <p:spPr>
          <a:xfrm>
            <a:off x="36678" y="127560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圆角矩形 244"/>
          <p:cNvSpPr/>
          <p:nvPr/>
        </p:nvSpPr>
        <p:spPr>
          <a:xfrm>
            <a:off x="-287274" y="156363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6" name="标题 4"/>
          <p:cNvSpPr txBox="1"/>
          <p:nvPr/>
        </p:nvSpPr>
        <p:spPr>
          <a:xfrm>
            <a:off x="36678" y="156363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" name="圆角矩形 246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8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圆角矩形 248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0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3001617" y="2542632"/>
            <a:ext cx="346249" cy="1829314"/>
            <a:chOff x="3591472" y="2029778"/>
            <a:chExt cx="346249" cy="1829314"/>
          </a:xfrm>
        </p:grpSpPr>
        <p:sp>
          <p:nvSpPr>
            <p:cNvPr id="144" name="Line 111"/>
            <p:cNvSpPr>
              <a:spLocks noChangeShapeType="1"/>
            </p:cNvSpPr>
            <p:nvPr/>
          </p:nvSpPr>
          <p:spPr bwMode="auto">
            <a:xfrm>
              <a:off x="3741361" y="2029778"/>
              <a:ext cx="0" cy="5503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3591472" y="2563956"/>
              <a:ext cx="346249" cy="1295136"/>
              <a:chOff x="2132130" y="3470894"/>
              <a:chExt cx="461785" cy="1727299"/>
            </a:xfrm>
            <a:solidFill>
              <a:schemeClr val="tx1"/>
            </a:solidFill>
          </p:grpSpPr>
          <p:sp>
            <p:nvSpPr>
              <p:cNvPr id="146" name="Freeform 83"/>
              <p:cNvSpPr/>
              <p:nvPr/>
            </p:nvSpPr>
            <p:spPr bwMode="auto">
              <a:xfrm>
                <a:off x="2184401" y="3470894"/>
                <a:ext cx="307975" cy="1621984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132130" y="3659995"/>
                <a:ext cx="461785" cy="15381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海底捞（美国）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3779912" y="2542633"/>
            <a:ext cx="346249" cy="1829319"/>
            <a:chOff x="3577679" y="2045978"/>
            <a:chExt cx="346249" cy="1829319"/>
          </a:xfrm>
        </p:grpSpPr>
        <p:sp>
          <p:nvSpPr>
            <p:cNvPr id="149" name="Line 111"/>
            <p:cNvSpPr>
              <a:spLocks noChangeShapeType="1"/>
            </p:cNvSpPr>
            <p:nvPr/>
          </p:nvSpPr>
          <p:spPr bwMode="auto">
            <a:xfrm>
              <a:off x="3741361" y="2045978"/>
              <a:ext cx="0" cy="5341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3577679" y="2581348"/>
              <a:ext cx="346249" cy="1293949"/>
              <a:chOff x="2113740" y="3494088"/>
              <a:chExt cx="461786" cy="1725716"/>
            </a:xfrm>
            <a:solidFill>
              <a:schemeClr val="tx1"/>
            </a:solidFill>
          </p:grpSpPr>
          <p:sp>
            <p:nvSpPr>
              <p:cNvPr id="151" name="Freeform 83"/>
              <p:cNvSpPr/>
              <p:nvPr/>
            </p:nvSpPr>
            <p:spPr bwMode="auto">
              <a:xfrm>
                <a:off x="2184401" y="3494088"/>
                <a:ext cx="307975" cy="1620402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113740" y="3659995"/>
                <a:ext cx="461786" cy="155980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海底捞（新加坡）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>
          <a:xfrm>
            <a:off x="4585791" y="2542633"/>
            <a:ext cx="346249" cy="1750353"/>
            <a:chOff x="3591470" y="2045978"/>
            <a:chExt cx="346249" cy="1750353"/>
          </a:xfrm>
        </p:grpSpPr>
        <p:sp>
          <p:nvSpPr>
            <p:cNvPr id="154" name="Line 111"/>
            <p:cNvSpPr>
              <a:spLocks noChangeShapeType="1"/>
            </p:cNvSpPr>
            <p:nvPr/>
          </p:nvSpPr>
          <p:spPr bwMode="auto">
            <a:xfrm>
              <a:off x="3741361" y="2045978"/>
              <a:ext cx="0" cy="5341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3591470" y="2581347"/>
              <a:ext cx="346249" cy="1214984"/>
              <a:chOff x="2132133" y="3494088"/>
              <a:chExt cx="461786" cy="1620402"/>
            </a:xfrm>
            <a:solidFill>
              <a:schemeClr val="tx1"/>
            </a:solidFill>
          </p:grpSpPr>
          <p:sp>
            <p:nvSpPr>
              <p:cNvPr id="156" name="Freeform 83"/>
              <p:cNvSpPr/>
              <p:nvPr/>
            </p:nvSpPr>
            <p:spPr bwMode="auto">
              <a:xfrm>
                <a:off x="2184401" y="3494088"/>
                <a:ext cx="307975" cy="1620402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132133" y="3683231"/>
                <a:ext cx="461786" cy="138022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海底捞（韩国）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5373197" y="2542633"/>
            <a:ext cx="346249" cy="1750353"/>
            <a:chOff x="3572997" y="2045978"/>
            <a:chExt cx="346249" cy="1750353"/>
          </a:xfrm>
        </p:grpSpPr>
        <p:sp>
          <p:nvSpPr>
            <p:cNvPr id="159" name="Line 111"/>
            <p:cNvSpPr>
              <a:spLocks noChangeShapeType="1"/>
            </p:cNvSpPr>
            <p:nvPr/>
          </p:nvSpPr>
          <p:spPr bwMode="auto">
            <a:xfrm>
              <a:off x="3741361" y="2045978"/>
              <a:ext cx="0" cy="5341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3572997" y="2581347"/>
              <a:ext cx="346249" cy="1214984"/>
              <a:chOff x="2107495" y="3494088"/>
              <a:chExt cx="461786" cy="1620402"/>
            </a:xfrm>
            <a:solidFill>
              <a:schemeClr val="tx1"/>
            </a:solidFill>
          </p:grpSpPr>
          <p:sp>
            <p:nvSpPr>
              <p:cNvPr id="161" name="Freeform 83"/>
              <p:cNvSpPr/>
              <p:nvPr/>
            </p:nvSpPr>
            <p:spPr bwMode="auto">
              <a:xfrm>
                <a:off x="2184401" y="3494088"/>
                <a:ext cx="307975" cy="1620402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07495" y="3659994"/>
                <a:ext cx="461786" cy="138022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海底捞（日本）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6178840" y="2542633"/>
            <a:ext cx="346249" cy="1750353"/>
            <a:chOff x="3586552" y="2045978"/>
            <a:chExt cx="346249" cy="1750353"/>
          </a:xfrm>
        </p:grpSpPr>
        <p:sp>
          <p:nvSpPr>
            <p:cNvPr id="164" name="Line 111"/>
            <p:cNvSpPr>
              <a:spLocks noChangeShapeType="1"/>
            </p:cNvSpPr>
            <p:nvPr/>
          </p:nvSpPr>
          <p:spPr bwMode="auto">
            <a:xfrm>
              <a:off x="3741361" y="2045978"/>
              <a:ext cx="0" cy="5341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3586552" y="2581347"/>
              <a:ext cx="346249" cy="1214984"/>
              <a:chOff x="2125573" y="3494088"/>
              <a:chExt cx="461786" cy="1620402"/>
            </a:xfrm>
            <a:solidFill>
              <a:schemeClr val="tx1"/>
            </a:solidFill>
          </p:grpSpPr>
          <p:sp>
            <p:nvSpPr>
              <p:cNvPr id="166" name="Freeform 83"/>
              <p:cNvSpPr/>
              <p:nvPr/>
            </p:nvSpPr>
            <p:spPr bwMode="auto">
              <a:xfrm>
                <a:off x="2184401" y="3494088"/>
                <a:ext cx="307975" cy="1620402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125573" y="3647505"/>
                <a:ext cx="461786" cy="138022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海底捞（香港）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6962055" y="2542633"/>
            <a:ext cx="346249" cy="1750353"/>
            <a:chOff x="3577679" y="2045978"/>
            <a:chExt cx="346249" cy="1750353"/>
          </a:xfrm>
        </p:grpSpPr>
        <p:sp>
          <p:nvSpPr>
            <p:cNvPr id="169" name="Line 111"/>
            <p:cNvSpPr>
              <a:spLocks noChangeShapeType="1"/>
            </p:cNvSpPr>
            <p:nvPr/>
          </p:nvSpPr>
          <p:spPr bwMode="auto">
            <a:xfrm>
              <a:off x="3741361" y="2045978"/>
              <a:ext cx="0" cy="534179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3577679" y="2581347"/>
              <a:ext cx="346249" cy="1214984"/>
              <a:chOff x="2113739" y="3494088"/>
              <a:chExt cx="461786" cy="1620402"/>
            </a:xfrm>
            <a:solidFill>
              <a:schemeClr val="tx1"/>
            </a:solidFill>
          </p:grpSpPr>
          <p:sp>
            <p:nvSpPr>
              <p:cNvPr id="171" name="Freeform 83"/>
              <p:cNvSpPr/>
              <p:nvPr/>
            </p:nvSpPr>
            <p:spPr bwMode="auto">
              <a:xfrm>
                <a:off x="2184401" y="3494088"/>
                <a:ext cx="307975" cy="1620402"/>
              </a:xfrm>
              <a:custGeom>
                <a:avLst/>
                <a:gdLst>
                  <a:gd name="T0" fmla="*/ 372 w 372"/>
                  <a:gd name="T1" fmla="*/ 34 h 1135"/>
                  <a:gd name="T2" fmla="*/ 372 w 372"/>
                  <a:gd name="T3" fmla="*/ 1102 h 1135"/>
                  <a:gd name="T4" fmla="*/ 338 w 372"/>
                  <a:gd name="T5" fmla="*/ 1135 h 1135"/>
                  <a:gd name="T6" fmla="*/ 34 w 372"/>
                  <a:gd name="T7" fmla="*/ 1135 h 1135"/>
                  <a:gd name="T8" fmla="*/ 0 w 372"/>
                  <a:gd name="T9" fmla="*/ 1102 h 1135"/>
                  <a:gd name="T10" fmla="*/ 0 w 372"/>
                  <a:gd name="T11" fmla="*/ 34 h 1135"/>
                  <a:gd name="T12" fmla="*/ 34 w 372"/>
                  <a:gd name="T13" fmla="*/ 0 h 1135"/>
                  <a:gd name="T14" fmla="*/ 338 w 372"/>
                  <a:gd name="T15" fmla="*/ 0 h 1135"/>
                  <a:gd name="T16" fmla="*/ 372 w 372"/>
                  <a:gd name="T17" fmla="*/ 34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1135">
                    <a:moveTo>
                      <a:pt x="372" y="34"/>
                    </a:moveTo>
                    <a:lnTo>
                      <a:pt x="372" y="1102"/>
                    </a:lnTo>
                    <a:cubicBezTo>
                      <a:pt x="372" y="1120"/>
                      <a:pt x="357" y="1135"/>
                      <a:pt x="338" y="1135"/>
                    </a:cubicBezTo>
                    <a:lnTo>
                      <a:pt x="34" y="1135"/>
                    </a:lnTo>
                    <a:cubicBezTo>
                      <a:pt x="15" y="1135"/>
                      <a:pt x="0" y="1120"/>
                      <a:pt x="0" y="1102"/>
                    </a:cubicBezTo>
                    <a:lnTo>
                      <a:pt x="0" y="34"/>
                    </a:lnTo>
                    <a:cubicBezTo>
                      <a:pt x="0" y="16"/>
                      <a:pt x="15" y="0"/>
                      <a:pt x="34" y="0"/>
                    </a:cubicBezTo>
                    <a:lnTo>
                      <a:pt x="338" y="0"/>
                    </a:lnTo>
                    <a:cubicBezTo>
                      <a:pt x="357" y="0"/>
                      <a:pt x="372" y="16"/>
                      <a:pt x="372" y="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2113739" y="3647505"/>
                <a:ext cx="461786" cy="138022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海底捞（台湾）</a:t>
                </a:r>
                <a:endPara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-40137" y="358080"/>
            <a:ext cx="920145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367441" y="61125"/>
            <a:ext cx="215968" cy="215968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3959599" y="663393"/>
            <a:ext cx="1980554" cy="540020"/>
            <a:chOff x="6015022" y="1319407"/>
            <a:chExt cx="1255713" cy="709613"/>
          </a:xfrm>
          <a:solidFill>
            <a:srgbClr val="55735B"/>
          </a:solidFill>
        </p:grpSpPr>
        <p:sp>
          <p:nvSpPr>
            <p:cNvPr id="66" name="Freeform 76"/>
            <p:cNvSpPr/>
            <p:nvPr/>
          </p:nvSpPr>
          <p:spPr bwMode="auto">
            <a:xfrm>
              <a:off x="6015022" y="1319407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6200889" y="1513207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部分旗下品牌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7" name="圆角矩形 176"/>
          <p:cNvSpPr/>
          <p:nvPr/>
        </p:nvSpPr>
        <p:spPr>
          <a:xfrm>
            <a:off x="8837363" y="959889"/>
            <a:ext cx="728891" cy="40582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标题 4"/>
          <p:cNvSpPr txBox="1"/>
          <p:nvPr/>
        </p:nvSpPr>
        <p:spPr>
          <a:xfrm>
            <a:off x="8891355" y="962464"/>
            <a:ext cx="485927" cy="40324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标题 4"/>
          <p:cNvSpPr txBox="1"/>
          <p:nvPr/>
        </p:nvSpPr>
        <p:spPr>
          <a:xfrm>
            <a:off x="630587" y="27162"/>
            <a:ext cx="5017775" cy="304529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公司结构  </a:t>
            </a:r>
            <a:r>
              <a:rPr lang="en-US" altLang="zh-CN" sz="15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2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Company Structure</a:t>
            </a:r>
            <a:endParaRPr lang="zh-CN" altLang="en-US" sz="12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圆角矩形 158"/>
          <p:cNvSpPr/>
          <p:nvPr/>
        </p:nvSpPr>
        <p:spPr>
          <a:xfrm>
            <a:off x="-179291" y="962464"/>
            <a:ext cx="1295807" cy="27601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0" name="标题 4"/>
          <p:cNvSpPr txBox="1"/>
          <p:nvPr/>
        </p:nvSpPr>
        <p:spPr>
          <a:xfrm>
            <a:off x="36678" y="959889"/>
            <a:ext cx="1241814" cy="26811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海底捞简介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圆角矩形 160"/>
          <p:cNvSpPr/>
          <p:nvPr/>
        </p:nvSpPr>
        <p:spPr>
          <a:xfrm>
            <a:off x="-287273" y="127560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2" name="标题 4"/>
          <p:cNvSpPr txBox="1"/>
          <p:nvPr/>
        </p:nvSpPr>
        <p:spPr>
          <a:xfrm>
            <a:off x="36678" y="127560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员工福利待遇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圆角矩形 162"/>
          <p:cNvSpPr/>
          <p:nvPr/>
        </p:nvSpPr>
        <p:spPr>
          <a:xfrm>
            <a:off x="-287274" y="156363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4" name="标题 4"/>
          <p:cNvSpPr txBox="1"/>
          <p:nvPr/>
        </p:nvSpPr>
        <p:spPr>
          <a:xfrm>
            <a:off x="36678" y="156363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未来发展方向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圆角矩形 164"/>
          <p:cNvSpPr/>
          <p:nvPr/>
        </p:nvSpPr>
        <p:spPr>
          <a:xfrm>
            <a:off x="-287274" y="1851726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6" name="标题 4"/>
          <p:cNvSpPr txBox="1"/>
          <p:nvPr/>
        </p:nvSpPr>
        <p:spPr>
          <a:xfrm>
            <a:off x="36678" y="1851726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大学生风采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圆角矩形 178"/>
          <p:cNvSpPr/>
          <p:nvPr/>
        </p:nvSpPr>
        <p:spPr>
          <a:xfrm>
            <a:off x="-287274" y="2139758"/>
            <a:ext cx="1133830" cy="21596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0" name="标题 4"/>
          <p:cNvSpPr txBox="1"/>
          <p:nvPr/>
        </p:nvSpPr>
        <p:spPr>
          <a:xfrm>
            <a:off x="36678" y="2139758"/>
            <a:ext cx="917862" cy="215968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解惑答疑</a:t>
            </a:r>
            <a:endParaRPr lang="zh-CN" altLang="en-US" sz="8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58750" y="2444857"/>
            <a:ext cx="1649154" cy="1021156"/>
            <a:chOff x="1914734" y="2444857"/>
            <a:chExt cx="1649154" cy="1021156"/>
          </a:xfrm>
        </p:grpSpPr>
        <p:pic>
          <p:nvPicPr>
            <p:cNvPr id="186" name="图片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379" y="2444857"/>
              <a:ext cx="1267591" cy="79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文本框 40"/>
            <p:cNvSpPr txBox="1">
              <a:spLocks noChangeArrowheads="1"/>
            </p:cNvSpPr>
            <p:nvPr/>
          </p:nvSpPr>
          <p:spPr bwMode="auto">
            <a:xfrm>
              <a:off x="1914734" y="3219822"/>
              <a:ext cx="1649154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蜀海</a:t>
              </a: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</a:t>
              </a: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食品有限公司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79395" y="1347614"/>
            <a:ext cx="1280823" cy="1006569"/>
            <a:chOff x="2035379" y="1380705"/>
            <a:chExt cx="1280823" cy="1006569"/>
          </a:xfrm>
        </p:grpSpPr>
        <p:pic>
          <p:nvPicPr>
            <p:cNvPr id="183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379" y="1380705"/>
              <a:ext cx="1267591" cy="74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文本框 43"/>
            <p:cNvSpPr txBox="1">
              <a:spLocks noChangeArrowheads="1"/>
            </p:cNvSpPr>
            <p:nvPr/>
          </p:nvSpPr>
          <p:spPr bwMode="auto">
            <a:xfrm>
              <a:off x="2035379" y="2141083"/>
              <a:ext cx="1280823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海底捞火锅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92627" y="3548194"/>
            <a:ext cx="1267591" cy="925931"/>
            <a:chOff x="2048611" y="3548194"/>
            <a:chExt cx="1267591" cy="925931"/>
          </a:xfrm>
        </p:grpSpPr>
        <p:sp>
          <p:nvSpPr>
            <p:cNvPr id="191" name="文本框 20"/>
            <p:cNvSpPr txBox="1">
              <a:spLocks noChangeArrowheads="1"/>
            </p:cNvSpPr>
            <p:nvPr/>
          </p:nvSpPr>
          <p:spPr bwMode="auto">
            <a:xfrm>
              <a:off x="2285491" y="4227934"/>
              <a:ext cx="696866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静海商业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2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611" y="3548194"/>
              <a:ext cx="1267591" cy="68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6321270" y="1351390"/>
            <a:ext cx="1465388" cy="1037264"/>
            <a:chOff x="6851028" y="1348629"/>
            <a:chExt cx="1465388" cy="1037264"/>
          </a:xfrm>
        </p:grpSpPr>
        <p:pic>
          <p:nvPicPr>
            <p:cNvPr id="195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426" y="1348629"/>
              <a:ext cx="1277875" cy="74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6" name="文本框 40"/>
            <p:cNvSpPr txBox="1">
              <a:spLocks noChangeArrowheads="1"/>
            </p:cNvSpPr>
            <p:nvPr/>
          </p:nvSpPr>
          <p:spPr bwMode="auto">
            <a:xfrm>
              <a:off x="6851028" y="2139702"/>
              <a:ext cx="1465388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颐海国际控股有限公司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99074" y="2427734"/>
            <a:ext cx="1941078" cy="1038279"/>
            <a:chOff x="3999074" y="2427734"/>
            <a:chExt cx="1941078" cy="1038279"/>
          </a:xfrm>
        </p:grpSpPr>
        <p:pic>
          <p:nvPicPr>
            <p:cNvPr id="193" name="图片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427734"/>
              <a:ext cx="1267591" cy="79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TextBox 11"/>
            <p:cNvSpPr txBox="1">
              <a:spLocks noChangeArrowheads="1"/>
            </p:cNvSpPr>
            <p:nvPr/>
          </p:nvSpPr>
          <p:spPr bwMode="auto">
            <a:xfrm>
              <a:off x="3999074" y="3219822"/>
              <a:ext cx="1941078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北京优鼎优餐饮管理有限公司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74255" y="3531780"/>
            <a:ext cx="2109913" cy="942345"/>
            <a:chOff x="3542207" y="3531780"/>
            <a:chExt cx="2109913" cy="942345"/>
          </a:xfrm>
        </p:grpSpPr>
        <p:pic>
          <p:nvPicPr>
            <p:cNvPr id="198" name="图片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7" y="3531780"/>
              <a:ext cx="1232694" cy="757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TextBox 24"/>
            <p:cNvSpPr txBox="1">
              <a:spLocks noChangeArrowheads="1"/>
            </p:cNvSpPr>
            <p:nvPr/>
          </p:nvSpPr>
          <p:spPr bwMode="auto">
            <a:xfrm>
              <a:off x="3542207" y="4227934"/>
              <a:ext cx="2109913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蜀海（北京）供应链管理有限公司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6887" y="1347614"/>
            <a:ext cx="1719249" cy="1038279"/>
            <a:chOff x="3644839" y="1347614"/>
            <a:chExt cx="1719249" cy="1038279"/>
          </a:xfrm>
        </p:grpSpPr>
        <p:sp>
          <p:nvSpPr>
            <p:cNvPr id="194" name="文本框 40"/>
            <p:cNvSpPr txBox="1">
              <a:spLocks noChangeArrowheads="1"/>
            </p:cNvSpPr>
            <p:nvPr/>
          </p:nvSpPr>
          <p:spPr bwMode="auto">
            <a:xfrm>
              <a:off x="3644839" y="2139702"/>
              <a:ext cx="1719249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北京微海管理咨询有限公司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0" name="组合 2"/>
            <p:cNvGrpSpPr/>
            <p:nvPr/>
          </p:nvGrpSpPr>
          <p:grpSpPr bwMode="auto">
            <a:xfrm>
              <a:off x="3862038" y="1347614"/>
              <a:ext cx="1232694" cy="760378"/>
              <a:chOff x="3910872" y="1564933"/>
              <a:chExt cx="2218435" cy="1368425"/>
            </a:xfrm>
          </p:grpSpPr>
          <p:sp>
            <p:nvSpPr>
              <p:cNvPr id="201" name="矩形 200"/>
              <p:cNvSpPr/>
              <p:nvPr/>
            </p:nvSpPr>
            <p:spPr bwMode="auto">
              <a:xfrm>
                <a:off x="3910872" y="1564933"/>
                <a:ext cx="2218435" cy="1368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pic>
            <p:nvPicPr>
              <p:cNvPr id="202" name="图片 22" descr="LOGO横（大）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-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879" y="1571729"/>
                <a:ext cx="1358142" cy="1357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3" name="组合 202"/>
          <p:cNvGrpSpPr/>
          <p:nvPr/>
        </p:nvGrpSpPr>
        <p:grpSpPr>
          <a:xfrm>
            <a:off x="-36512" y="4659982"/>
            <a:ext cx="9252519" cy="444502"/>
            <a:chOff x="-36512" y="2"/>
            <a:chExt cx="9252519" cy="444502"/>
          </a:xfrm>
        </p:grpSpPr>
        <p:pic>
          <p:nvPicPr>
            <p:cNvPr id="204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" descr="C:\Users\Administrator\Desktop\1111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"/>
              <a:ext cx="4644007" cy="44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6130474" y="2427734"/>
            <a:ext cx="2041926" cy="1038279"/>
            <a:chOff x="5580112" y="2427734"/>
            <a:chExt cx="2041926" cy="1038279"/>
          </a:xfrm>
        </p:grpSpPr>
        <p:sp>
          <p:nvSpPr>
            <p:cNvPr id="189" name="文本框 42"/>
            <p:cNvSpPr txBox="1">
              <a:spLocks noChangeArrowheads="1"/>
            </p:cNvSpPr>
            <p:nvPr/>
          </p:nvSpPr>
          <p:spPr bwMode="auto">
            <a:xfrm>
              <a:off x="5580112" y="3219822"/>
              <a:ext cx="2041926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北京蜀韵东方装饰工程有限公司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6" name="Picture 2" descr="C:\Users\Administrator\Desktop\蜀韵东方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143" y="2427734"/>
              <a:ext cx="1451161" cy="774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6058466" y="3517009"/>
            <a:ext cx="2109913" cy="957116"/>
            <a:chOff x="5508104" y="3517009"/>
            <a:chExt cx="2109913" cy="957116"/>
          </a:xfrm>
        </p:grpSpPr>
        <p:pic>
          <p:nvPicPr>
            <p:cNvPr id="1027" name="Picture 3" descr="C:\Users\Administrator\Desktop\海海科技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517009"/>
              <a:ext cx="1348916" cy="735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TextBox 24"/>
            <p:cNvSpPr txBox="1">
              <a:spLocks noChangeArrowheads="1"/>
            </p:cNvSpPr>
            <p:nvPr/>
          </p:nvSpPr>
          <p:spPr bwMode="auto">
            <a:xfrm>
              <a:off x="5508104" y="4227934"/>
              <a:ext cx="2109913" cy="2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5" rIns="91407" bIns="4570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海海科技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3553</Words>
  <Application>WPS 演示</Application>
  <PresentationFormat>全屏显示(16:9)</PresentationFormat>
  <Paragraphs>814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Impact MT Std</vt:lpstr>
      <vt:lpstr>造字工房俊雅锐宋体验版常规体</vt:lpstr>
      <vt:lpstr>Calibri</vt:lpstr>
      <vt:lpstr>Impact</vt:lpstr>
      <vt:lpstr>Arial Unicode MS</vt:lpstr>
      <vt:lpstr>Calibri</vt:lpstr>
      <vt:lpstr>方正超粗黑简体</vt:lpstr>
      <vt:lpstr>Segoe UI Black</vt:lpstr>
      <vt:lpstr>Open Sans</vt:lpstr>
      <vt:lpstr>DIN-BoldItalic</vt:lpstr>
      <vt:lpstr>黑体</vt:lpstr>
      <vt:lpstr>Segoe Print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</dc:creator>
  <cp:keywords>12sc.taobao.com</cp:keywords>
  <dc:description>12sc.taobao.com</dc:description>
  <dc:subject>12sc.taobao.com</dc:subject>
  <cp:category>12sc.taobao.com</cp:category>
  <cp:lastModifiedBy>11795</cp:lastModifiedBy>
  <cp:revision>233</cp:revision>
  <dcterms:created xsi:type="dcterms:W3CDTF">2015-10-15T11:58:00Z</dcterms:created>
  <dcterms:modified xsi:type="dcterms:W3CDTF">2017-10-11T12:26:40Z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