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21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media/image28.svg" ContentType="image/svg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047" r:id="rId3"/>
    <p:sldId id="2377" r:id="rId5"/>
    <p:sldId id="2053" r:id="rId6"/>
    <p:sldId id="2043" r:id="rId7"/>
    <p:sldId id="2216" r:id="rId8"/>
    <p:sldId id="2378" r:id="rId9"/>
    <p:sldId id="2416" r:id="rId10"/>
    <p:sldId id="1904" r:id="rId11"/>
    <p:sldId id="2298" r:id="rId12"/>
    <p:sldId id="2338" r:id="rId13"/>
    <p:sldId id="2421" r:id="rId14"/>
    <p:sldId id="1911" r:id="rId15"/>
    <p:sldId id="2049" r:id="rId16"/>
    <p:sldId id="1912" r:id="rId17"/>
    <p:sldId id="2379" r:id="rId18"/>
    <p:sldId id="1913" r:id="rId19"/>
    <p:sldId id="2051" r:id="rId20"/>
    <p:sldId id="1915" r:id="rId21"/>
    <p:sldId id="2456" r:id="rId22"/>
    <p:sldId id="1927" r:id="rId23"/>
    <p:sldId id="1928" r:id="rId24"/>
    <p:sldId id="1930" r:id="rId25"/>
    <p:sldId id="2048" r:id="rId26"/>
    <p:sldId id="2299" r:id="rId27"/>
    <p:sldId id="1931" r:id="rId28"/>
    <p:sldId id="2300" r:id="rId29"/>
    <p:sldId id="1932" r:id="rId30"/>
    <p:sldId id="2201" r:id="rId31"/>
    <p:sldId id="2452" r:id="rId32"/>
    <p:sldId id="2454" r:id="rId33"/>
    <p:sldId id="1936" r:id="rId34"/>
    <p:sldId id="1937" r:id="rId35"/>
    <p:sldId id="1939" r:id="rId36"/>
    <p:sldId id="2455" r:id="rId37"/>
    <p:sldId id="2508" r:id="rId38"/>
    <p:sldId id="1940" r:id="rId39"/>
    <p:sldId id="2479" r:id="rId40"/>
    <p:sldId id="1990" r:id="rId41"/>
    <p:sldId id="2260" r:id="rId42"/>
    <p:sldId id="2457" r:id="rId43"/>
    <p:sldId id="2261" r:id="rId44"/>
    <p:sldId id="2258" r:id="rId45"/>
  </p:sldIdLst>
  <p:sldSz cx="12192000" cy="6858000"/>
  <p:notesSz cx="6858000" cy="9144000"/>
  <p:custDataLst>
    <p:tags r:id="rId5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0" name="yuhai" initials="y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D9CF0"/>
    <a:srgbClr val="CB98B1"/>
    <a:srgbClr val="D24CCA"/>
    <a:srgbClr val="E282D8"/>
    <a:srgbClr val="6A77C2"/>
    <a:srgbClr val="DDBACB"/>
    <a:srgbClr val="0075C0"/>
    <a:srgbClr val="D9D9D9"/>
    <a:srgbClr val="080808"/>
    <a:srgbClr val="CA1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1"/>
        <p:guide pos="3749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gs" Target="tags/tag217.xml"/><Relationship Id="rId51" Type="http://schemas.openxmlformats.org/officeDocument/2006/relationships/customXml" Target="../customXml/item1.xml"/><Relationship Id="rId50" Type="http://schemas.openxmlformats.org/officeDocument/2006/relationships/customXmlProps" Target="../customXml/itemProps216.xml"/><Relationship Id="rId5" Type="http://schemas.openxmlformats.org/officeDocument/2006/relationships/slide" Target="slides/slide2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\Desktop\4.25&#32771;&#35797;&#25104;&#324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4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440" b="1"/>
              <a:t>课前测练完成情况</a:t>
            </a:r>
            <a:endParaRPr sz="144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[4.25考试成绩.xlsx]成绩信息!$I$14</c:f>
              <c:strCache>
                <c:ptCount val="1"/>
                <c:pt idx="0">
                  <c:v>正确率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[4.25考试成绩.xlsx]成绩信息!$H$15:$H$19</c:f>
              <c:strCache>
                <c:ptCount val="5"/>
                <c:pt idx="0">
                  <c:v>血糖的来源与去路</c:v>
                </c:pt>
                <c:pt idx="1">
                  <c:v>器官调节</c:v>
                </c:pt>
                <c:pt idx="2">
                  <c:v>降糖激素的调节</c:v>
                </c:pt>
                <c:pt idx="3">
                  <c:v>升糖激素的调节</c:v>
                </c:pt>
                <c:pt idx="4">
                  <c:v>糖尿病的分型</c:v>
                </c:pt>
              </c:strCache>
            </c:strRef>
          </c:cat>
          <c:val>
            <c:numRef>
              <c:f>[4.25考试成绩.xlsx]成绩信息!$I$15:$I$19</c:f>
              <c:numCache>
                <c:formatCode>0.00%</c:formatCode>
                <c:ptCount val="5"/>
                <c:pt idx="0">
                  <c:v>0.755</c:v>
                </c:pt>
                <c:pt idx="1">
                  <c:v>0.9</c:v>
                </c:pt>
                <c:pt idx="2">
                  <c:v>0.625</c:v>
                </c:pt>
                <c:pt idx="3">
                  <c:v>0.875</c:v>
                </c:pt>
                <c:pt idx="4">
                  <c:v>0.675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71192172"/>
        <c:axId val="569878430"/>
      </c:barChart>
      <c:catAx>
        <c:axId val="9711921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69878430"/>
        <c:crosses val="autoZero"/>
        <c:auto val="1"/>
        <c:lblAlgn val="ctr"/>
        <c:lblOffset val="100"/>
        <c:noMultiLvlLbl val="0"/>
      </c:catAx>
      <c:valAx>
        <c:axId val="56987843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11921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300000"/>
    <a:lstStyle/>
    <a:p>
      <a:pPr>
        <a:defRPr lang="zh-CN" sz="1200" b="1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E84CD-FC78-43AE-9CB0-CA53CD6CC3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svg"/><Relationship Id="rId6" Type="http://schemas.openxmlformats.org/officeDocument/2006/relationships/image" Target="../media/image4.png"/><Relationship Id="rId5" Type="http://schemas.openxmlformats.org/officeDocument/2006/relationships/tags" Target="../tags/tag22.xml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image" Target="../media/image5.svg"/><Relationship Id="rId6" Type="http://schemas.openxmlformats.org/officeDocument/2006/relationships/image" Target="../media/image4.png"/><Relationship Id="rId5" Type="http://schemas.openxmlformats.org/officeDocument/2006/relationships/tags" Target="../tags/tag27.xml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tags" Target="../tags/tag26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34.xml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42.xml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51.xml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60.xml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69.xml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80.xml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svg"/><Relationship Id="rId6" Type="http://schemas.openxmlformats.org/officeDocument/2006/relationships/image" Target="../media/image4.png"/><Relationship Id="rId5" Type="http://schemas.openxmlformats.org/officeDocument/2006/relationships/tags" Target="../tags/tag5.xml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svg"/><Relationship Id="rId8" Type="http://schemas.openxmlformats.org/officeDocument/2006/relationships/image" Target="../media/image4.png"/><Relationship Id="rId7" Type="http://schemas.openxmlformats.org/officeDocument/2006/relationships/tags" Target="../tags/tag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image" Target="../media/image6.png"/><Relationship Id="rId2" Type="http://schemas.openxmlformats.org/officeDocument/2006/relationships/tags" Target="../tags/tag6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svg"/><Relationship Id="rId6" Type="http://schemas.openxmlformats.org/officeDocument/2006/relationships/image" Target="../media/image4.png"/><Relationship Id="rId5" Type="http://schemas.openxmlformats.org/officeDocument/2006/relationships/tags" Target="../tags/tag12.xml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svg"/><Relationship Id="rId6" Type="http://schemas.openxmlformats.org/officeDocument/2006/relationships/image" Target="../media/image4.png"/><Relationship Id="rId5" Type="http://schemas.openxmlformats.org/officeDocument/2006/relationships/tags" Target="../tags/tag14.xml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16.xml"/><Relationship Id="rId3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svg"/><Relationship Id="rId6" Type="http://schemas.openxmlformats.org/officeDocument/2006/relationships/image" Target="../media/image4.png"/><Relationship Id="rId5" Type="http://schemas.openxmlformats.org/officeDocument/2006/relationships/tags" Target="../tags/tag18.xml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svg"/><Relationship Id="rId6" Type="http://schemas.openxmlformats.org/officeDocument/2006/relationships/image" Target="../media/image4.png"/><Relationship Id="rId5" Type="http://schemas.openxmlformats.org/officeDocument/2006/relationships/tags" Target="../tags/tag20.xml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1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652270" y="3282003"/>
            <a:ext cx="8890064" cy="1520811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2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1652270" y="2055183"/>
            <a:ext cx="8890064" cy="1099820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145" b="1" i="0" u="none" strike="noStrike" kern="1200" cap="none" spc="-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3117144" y="4270076"/>
            <a:ext cx="5958347" cy="428949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16509" y="2708611"/>
            <a:ext cx="5958347" cy="135382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400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6061" y="-10801"/>
            <a:ext cx="1753527" cy="1753527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104461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、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 userDrawn="1"/>
        </p:nvSpPr>
        <p:spPr>
          <a:xfrm>
            <a:off x="0" y="0"/>
            <a:ext cx="12192000" cy="534572"/>
          </a:xfrm>
          <a:prstGeom prst="rect">
            <a:avLst/>
          </a:prstGeom>
          <a:solidFill>
            <a:schemeClr val="accent5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0" name="矩形 159"/>
          <p:cNvSpPr/>
          <p:nvPr userDrawn="1"/>
        </p:nvSpPr>
        <p:spPr>
          <a:xfrm>
            <a:off x="0" y="6323428"/>
            <a:ext cx="12192000" cy="534572"/>
          </a:xfrm>
          <a:prstGeom prst="rect">
            <a:avLst/>
          </a:prstGeom>
          <a:solidFill>
            <a:schemeClr val="accent5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27064" y="20948"/>
            <a:ext cx="1008000" cy="1008000"/>
            <a:chOff x="10879818" y="68025"/>
            <a:chExt cx="1080000" cy="1080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9818" y="68025"/>
              <a:ext cx="1070154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椭圆 11"/>
            <p:cNvSpPr/>
            <p:nvPr/>
          </p:nvSpPr>
          <p:spPr>
            <a:xfrm>
              <a:off x="10879818" y="68025"/>
              <a:ext cx="1080000" cy="1080000"/>
            </a:xfrm>
            <a:prstGeom prst="ellipse">
              <a:avLst/>
            </a:prstGeom>
            <a:noFill/>
            <a:ln>
              <a:solidFill>
                <a:srgbClr val="556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85" y="6365763"/>
            <a:ext cx="2237047" cy="457162"/>
          </a:xfrm>
          <a:prstGeom prst="rect">
            <a:avLst/>
          </a:prstGeom>
        </p:spPr>
      </p:pic>
      <p:sp>
        <p:nvSpPr>
          <p:cNvPr id="93" name="矩形 92"/>
          <p:cNvSpPr/>
          <p:nvPr/>
        </p:nvSpPr>
        <p:spPr>
          <a:xfrm>
            <a:off x="1612147" y="930248"/>
            <a:ext cx="3590201" cy="366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 smtClean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 smtClean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 smtClean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 smtClean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 smtClean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 smtClean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000" b="1" smtClean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2000" b="1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4" name="矩形: 圆角 60"/>
          <p:cNvSpPr/>
          <p:nvPr/>
        </p:nvSpPr>
        <p:spPr>
          <a:xfrm>
            <a:off x="394875" y="981064"/>
            <a:ext cx="11349803" cy="5243466"/>
          </a:xfrm>
          <a:prstGeom prst="roundRect">
            <a:avLst/>
          </a:prstGeom>
          <a:solidFill>
            <a:srgbClr val="5562A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5" name="矩形: 圆角 61"/>
          <p:cNvSpPr/>
          <p:nvPr/>
        </p:nvSpPr>
        <p:spPr>
          <a:xfrm>
            <a:off x="449165" y="1048712"/>
            <a:ext cx="11204250" cy="509613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6" name="十字形 95"/>
          <p:cNvSpPr/>
          <p:nvPr/>
        </p:nvSpPr>
        <p:spPr>
          <a:xfrm>
            <a:off x="11072954" y="5106188"/>
            <a:ext cx="343838" cy="38171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10946282" y="5136612"/>
            <a:ext cx="1017940" cy="10963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55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518106" y="1049140"/>
            <a:ext cx="314240" cy="3384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55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89710" y="4372996"/>
            <a:ext cx="282717" cy="289910"/>
          </a:xfrm>
          <a:prstGeom prst="ellipse">
            <a:avLst/>
          </a:prstGeom>
          <a:solidFill>
            <a:schemeClr val="bg1"/>
          </a:solidFill>
          <a:ln w="31750">
            <a:solidFill>
              <a:srgbClr val="55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1701582" y="6043622"/>
            <a:ext cx="219805" cy="225398"/>
          </a:xfrm>
          <a:prstGeom prst="ellipse">
            <a:avLst/>
          </a:prstGeom>
          <a:solidFill>
            <a:schemeClr val="bg1"/>
          </a:solidFill>
          <a:ln w="25400">
            <a:solidFill>
              <a:srgbClr val="55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1" name="Freeform 7"/>
          <p:cNvSpPr/>
          <p:nvPr/>
        </p:nvSpPr>
        <p:spPr bwMode="auto">
          <a:xfrm>
            <a:off x="11181370" y="5333769"/>
            <a:ext cx="470844" cy="437513"/>
          </a:xfrm>
          <a:custGeom>
            <a:avLst/>
            <a:gdLst>
              <a:gd name="T0" fmla="*/ 151 w 302"/>
              <a:gd name="T1" fmla="*/ 56 h 263"/>
              <a:gd name="T2" fmla="*/ 227 w 302"/>
              <a:gd name="T3" fmla="*/ 0 h 263"/>
              <a:gd name="T4" fmla="*/ 302 w 302"/>
              <a:gd name="T5" fmla="*/ 75 h 263"/>
              <a:gd name="T6" fmla="*/ 151 w 302"/>
              <a:gd name="T7" fmla="*/ 263 h 263"/>
              <a:gd name="T8" fmla="*/ 0 w 302"/>
              <a:gd name="T9" fmla="*/ 75 h 263"/>
              <a:gd name="T10" fmla="*/ 76 w 302"/>
              <a:gd name="T11" fmla="*/ 0 h 263"/>
              <a:gd name="T12" fmla="*/ 151 w 302"/>
              <a:gd name="T13" fmla="*/ 56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rgbClr val="5562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2" name="Freeform 8"/>
          <p:cNvSpPr/>
          <p:nvPr/>
        </p:nvSpPr>
        <p:spPr bwMode="auto">
          <a:xfrm>
            <a:off x="11091833" y="5765316"/>
            <a:ext cx="726836" cy="299543"/>
          </a:xfrm>
          <a:custGeom>
            <a:avLst/>
            <a:gdLst>
              <a:gd name="T0" fmla="*/ 789 w 796"/>
              <a:gd name="T1" fmla="*/ 24 h 212"/>
              <a:gd name="T2" fmla="*/ 634 w 796"/>
              <a:gd name="T3" fmla="*/ 2 h 212"/>
              <a:gd name="T4" fmla="*/ 604 w 796"/>
              <a:gd name="T5" fmla="*/ 0 h 212"/>
              <a:gd name="T6" fmla="*/ 431 w 796"/>
              <a:gd name="T7" fmla="*/ 38 h 212"/>
              <a:gd name="T8" fmla="*/ 372 w 796"/>
              <a:gd name="T9" fmla="*/ 54 h 212"/>
              <a:gd name="T10" fmla="*/ 288 w 796"/>
              <a:gd name="T11" fmla="*/ 79 h 212"/>
              <a:gd name="T12" fmla="*/ 272 w 796"/>
              <a:gd name="T13" fmla="*/ 110 h 212"/>
              <a:gd name="T14" fmla="*/ 346 w 796"/>
              <a:gd name="T15" fmla="*/ 134 h 212"/>
              <a:gd name="T16" fmla="*/ 454 w 796"/>
              <a:gd name="T17" fmla="*/ 127 h 212"/>
              <a:gd name="T18" fmla="*/ 473 w 796"/>
              <a:gd name="T19" fmla="*/ 125 h 212"/>
              <a:gd name="T20" fmla="*/ 335 w 796"/>
              <a:gd name="T21" fmla="*/ 148 h 212"/>
              <a:gd name="T22" fmla="*/ 256 w 796"/>
              <a:gd name="T23" fmla="*/ 119 h 212"/>
              <a:gd name="T24" fmla="*/ 271 w 796"/>
              <a:gd name="T25" fmla="*/ 74 h 212"/>
              <a:gd name="T26" fmla="*/ 273 w 796"/>
              <a:gd name="T27" fmla="*/ 72 h 212"/>
              <a:gd name="T28" fmla="*/ 270 w 796"/>
              <a:gd name="T29" fmla="*/ 71 h 212"/>
              <a:gd name="T30" fmla="*/ 70 w 796"/>
              <a:gd name="T31" fmla="*/ 22 h 212"/>
              <a:gd name="T32" fmla="*/ 49 w 796"/>
              <a:gd name="T33" fmla="*/ 20 h 212"/>
              <a:gd name="T34" fmla="*/ 0 w 796"/>
              <a:gd name="T35" fmla="*/ 44 h 212"/>
              <a:gd name="T36" fmla="*/ 0 w 796"/>
              <a:gd name="T37" fmla="*/ 47 h 212"/>
              <a:gd name="T38" fmla="*/ 0 w 796"/>
              <a:gd name="T39" fmla="*/ 48 h 212"/>
              <a:gd name="T40" fmla="*/ 28 w 796"/>
              <a:gd name="T41" fmla="*/ 77 h 212"/>
              <a:gd name="T42" fmla="*/ 271 w 796"/>
              <a:gd name="T43" fmla="*/ 179 h 212"/>
              <a:gd name="T44" fmla="*/ 296 w 796"/>
              <a:gd name="T45" fmla="*/ 189 h 212"/>
              <a:gd name="T46" fmla="*/ 377 w 796"/>
              <a:gd name="T47" fmla="*/ 212 h 212"/>
              <a:gd name="T48" fmla="*/ 408 w 796"/>
              <a:gd name="T49" fmla="*/ 208 h 212"/>
              <a:gd name="T50" fmla="*/ 525 w 796"/>
              <a:gd name="T51" fmla="*/ 175 h 212"/>
              <a:gd name="T52" fmla="*/ 644 w 796"/>
              <a:gd name="T53" fmla="*/ 141 h 212"/>
              <a:gd name="T54" fmla="*/ 694 w 796"/>
              <a:gd name="T55" fmla="*/ 136 h 212"/>
              <a:gd name="T56" fmla="*/ 786 w 796"/>
              <a:gd name="T57" fmla="*/ 147 h 212"/>
              <a:gd name="T58" fmla="*/ 796 w 796"/>
              <a:gd name="T59" fmla="*/ 149 h 212"/>
              <a:gd name="T60" fmla="*/ 796 w 796"/>
              <a:gd name="T61" fmla="*/ 25 h 212"/>
              <a:gd name="T62" fmla="*/ 789 w 796"/>
              <a:gd name="T63" fmla="*/ 2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rgbClr val="5562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3" name="Freeform 7"/>
          <p:cNvSpPr/>
          <p:nvPr/>
        </p:nvSpPr>
        <p:spPr bwMode="auto">
          <a:xfrm>
            <a:off x="1747785" y="6119251"/>
            <a:ext cx="127397" cy="118379"/>
          </a:xfrm>
          <a:custGeom>
            <a:avLst/>
            <a:gdLst>
              <a:gd name="T0" fmla="*/ 151 w 302"/>
              <a:gd name="T1" fmla="*/ 56 h 263"/>
              <a:gd name="T2" fmla="*/ 227 w 302"/>
              <a:gd name="T3" fmla="*/ 0 h 263"/>
              <a:gd name="T4" fmla="*/ 302 w 302"/>
              <a:gd name="T5" fmla="*/ 75 h 263"/>
              <a:gd name="T6" fmla="*/ 151 w 302"/>
              <a:gd name="T7" fmla="*/ 263 h 263"/>
              <a:gd name="T8" fmla="*/ 0 w 302"/>
              <a:gd name="T9" fmla="*/ 75 h 263"/>
              <a:gd name="T10" fmla="*/ 76 w 302"/>
              <a:gd name="T11" fmla="*/ 0 h 263"/>
              <a:gd name="T12" fmla="*/ 151 w 302"/>
              <a:gd name="T13" fmla="*/ 56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rgbClr val="5562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4" name="Freeform 7"/>
          <p:cNvSpPr/>
          <p:nvPr/>
        </p:nvSpPr>
        <p:spPr bwMode="auto">
          <a:xfrm>
            <a:off x="330699" y="4440876"/>
            <a:ext cx="200739" cy="186528"/>
          </a:xfrm>
          <a:custGeom>
            <a:avLst/>
            <a:gdLst>
              <a:gd name="T0" fmla="*/ 151 w 302"/>
              <a:gd name="T1" fmla="*/ 56 h 263"/>
              <a:gd name="T2" fmla="*/ 227 w 302"/>
              <a:gd name="T3" fmla="*/ 0 h 263"/>
              <a:gd name="T4" fmla="*/ 302 w 302"/>
              <a:gd name="T5" fmla="*/ 75 h 263"/>
              <a:gd name="T6" fmla="*/ 151 w 302"/>
              <a:gd name="T7" fmla="*/ 263 h 263"/>
              <a:gd name="T8" fmla="*/ 0 w 302"/>
              <a:gd name="T9" fmla="*/ 75 h 263"/>
              <a:gd name="T10" fmla="*/ 76 w 302"/>
              <a:gd name="T11" fmla="*/ 0 h 263"/>
              <a:gd name="T12" fmla="*/ 151 w 302"/>
              <a:gd name="T13" fmla="*/ 56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rgbClr val="5562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5" name="Freeform 7"/>
          <p:cNvSpPr/>
          <p:nvPr/>
        </p:nvSpPr>
        <p:spPr bwMode="auto">
          <a:xfrm>
            <a:off x="556987" y="1124421"/>
            <a:ext cx="241530" cy="224432"/>
          </a:xfrm>
          <a:custGeom>
            <a:avLst/>
            <a:gdLst>
              <a:gd name="T0" fmla="*/ 151 w 302"/>
              <a:gd name="T1" fmla="*/ 56 h 263"/>
              <a:gd name="T2" fmla="*/ 227 w 302"/>
              <a:gd name="T3" fmla="*/ 0 h 263"/>
              <a:gd name="T4" fmla="*/ 302 w 302"/>
              <a:gd name="T5" fmla="*/ 75 h 263"/>
              <a:gd name="T6" fmla="*/ 151 w 302"/>
              <a:gd name="T7" fmla="*/ 263 h 263"/>
              <a:gd name="T8" fmla="*/ 0 w 302"/>
              <a:gd name="T9" fmla="*/ 75 h 263"/>
              <a:gd name="T10" fmla="*/ 76 w 302"/>
              <a:gd name="T11" fmla="*/ 0 h 263"/>
              <a:gd name="T12" fmla="*/ 151 w 302"/>
              <a:gd name="T13" fmla="*/ 56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rgbClr val="5562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6" name="Freeform 7"/>
          <p:cNvSpPr/>
          <p:nvPr/>
        </p:nvSpPr>
        <p:spPr bwMode="auto">
          <a:xfrm>
            <a:off x="6955288" y="831746"/>
            <a:ext cx="470844" cy="437513"/>
          </a:xfrm>
          <a:custGeom>
            <a:avLst/>
            <a:gdLst>
              <a:gd name="T0" fmla="*/ 151 w 302"/>
              <a:gd name="T1" fmla="*/ 56 h 263"/>
              <a:gd name="T2" fmla="*/ 227 w 302"/>
              <a:gd name="T3" fmla="*/ 0 h 263"/>
              <a:gd name="T4" fmla="*/ 302 w 302"/>
              <a:gd name="T5" fmla="*/ 75 h 263"/>
              <a:gd name="T6" fmla="*/ 151 w 302"/>
              <a:gd name="T7" fmla="*/ 263 h 263"/>
              <a:gd name="T8" fmla="*/ 0 w 302"/>
              <a:gd name="T9" fmla="*/ 75 h 263"/>
              <a:gd name="T10" fmla="*/ 76 w 302"/>
              <a:gd name="T11" fmla="*/ 0 h 263"/>
              <a:gd name="T12" fmla="*/ 151 w 302"/>
              <a:gd name="T13" fmla="*/ 56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rgbClr val="5562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7" name="十字形 106"/>
          <p:cNvSpPr/>
          <p:nvPr/>
        </p:nvSpPr>
        <p:spPr>
          <a:xfrm>
            <a:off x="7113799" y="979355"/>
            <a:ext cx="171918" cy="183608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8" name="十字形 107"/>
          <p:cNvSpPr/>
          <p:nvPr/>
        </p:nvSpPr>
        <p:spPr>
          <a:xfrm>
            <a:off x="11330833" y="5486065"/>
            <a:ext cx="171918" cy="183608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9" name="十字形 108"/>
          <p:cNvSpPr/>
          <p:nvPr/>
        </p:nvSpPr>
        <p:spPr>
          <a:xfrm>
            <a:off x="623890" y="1189996"/>
            <a:ext cx="102671" cy="107522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10" name="十字形 109"/>
          <p:cNvSpPr/>
          <p:nvPr/>
        </p:nvSpPr>
        <p:spPr>
          <a:xfrm>
            <a:off x="391414" y="4488160"/>
            <a:ext cx="87811" cy="9196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11" name="十字形 110"/>
          <p:cNvSpPr/>
          <p:nvPr/>
        </p:nvSpPr>
        <p:spPr>
          <a:xfrm flipV="1">
            <a:off x="1785187" y="6153539"/>
            <a:ext cx="47050" cy="502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49" name="矩形 148"/>
          <p:cNvSpPr/>
          <p:nvPr userDrawn="1"/>
        </p:nvSpPr>
        <p:spPr>
          <a:xfrm>
            <a:off x="239105" y="-25442"/>
            <a:ext cx="1723549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四、思维导图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2" charset="-122"/>
              <a:ea typeface="微软雅黑" panose="020B0503020204020204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811319"/>
            <a:ext cx="3018728" cy="3235350"/>
          </a:xfrm>
          <a:prstGeom prst="rect">
            <a:avLst/>
          </a:prstGeom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形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10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11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234440"/>
            <a:ext cx="4095247" cy="4389120"/>
          </a:xfrm>
          <a:prstGeom prst="rect">
            <a:avLst/>
          </a:prstGeom>
        </p:spPr>
      </p:pic>
      <p:pic>
        <p:nvPicPr>
          <p:cNvPr id="6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88.xml"/><Relationship Id="rId21" Type="http://schemas.openxmlformats.org/officeDocument/2006/relationships/tags" Target="../tags/tag87.xml"/><Relationship Id="rId20" Type="http://schemas.openxmlformats.org/officeDocument/2006/relationships/tags" Target="../tags/tag86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18.xml"/><Relationship Id="rId7" Type="http://schemas.openxmlformats.org/officeDocument/2006/relationships/image" Target="../media/image22.pn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tags" Target="../tags/tag117.xml"/><Relationship Id="rId3" Type="http://schemas.openxmlformats.org/officeDocument/2006/relationships/image" Target="../media/image4.png"/><Relationship Id="rId2" Type="http://schemas.openxmlformats.org/officeDocument/2006/relationships/tags" Target="../tags/tag11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Relationship Id="rId3" Type="http://schemas.openxmlformats.org/officeDocument/2006/relationships/image" Target="../media/image4.png"/><Relationship Id="rId2" Type="http://schemas.openxmlformats.org/officeDocument/2006/relationships/tags" Target="../tags/tag119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4.png"/><Relationship Id="rId2" Type="http://schemas.openxmlformats.org/officeDocument/2006/relationships/tags" Target="../tags/tag121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3" Type="http://schemas.openxmlformats.org/officeDocument/2006/relationships/image" Target="../media/image4.png"/><Relationship Id="rId2" Type="http://schemas.openxmlformats.org/officeDocument/2006/relationships/tags" Target="../tags/tag12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24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2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Relationship Id="rId3" Type="http://schemas.openxmlformats.org/officeDocument/2006/relationships/tags" Target="../tags/tag125.xml"/><Relationship Id="rId2" Type="http://schemas.openxmlformats.org/officeDocument/2006/relationships/image" Target="../media/image10.jpe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8.xml"/><Relationship Id="rId5" Type="http://schemas.openxmlformats.org/officeDocument/2006/relationships/image" Target="../media/image24.png"/><Relationship Id="rId4" Type="http://schemas.openxmlformats.org/officeDocument/2006/relationships/image" Target="../media/image4.png"/><Relationship Id="rId3" Type="http://schemas.openxmlformats.org/officeDocument/2006/relationships/tags" Target="../tags/tag127.xml"/><Relationship Id="rId2" Type="http://schemas.openxmlformats.org/officeDocument/2006/relationships/image" Target="../media/image10.jpeg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1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tags" Target="../tags/tag130.xml"/><Relationship Id="rId3" Type="http://schemas.openxmlformats.org/officeDocument/2006/relationships/image" Target="../media/image4.png"/><Relationship Id="rId2" Type="http://schemas.openxmlformats.org/officeDocument/2006/relationships/tags" Target="../tags/tag129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3" Type="http://schemas.openxmlformats.org/officeDocument/2006/relationships/image" Target="../media/image4.png"/><Relationship Id="rId2" Type="http://schemas.openxmlformats.org/officeDocument/2006/relationships/tags" Target="../tags/tag13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4.png"/><Relationship Id="rId2" Type="http://schemas.openxmlformats.org/officeDocument/2006/relationships/tags" Target="../tags/tag134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7.xml"/><Relationship Id="rId4" Type="http://schemas.openxmlformats.org/officeDocument/2006/relationships/image" Target="../media/image36.png"/><Relationship Id="rId3" Type="http://schemas.openxmlformats.org/officeDocument/2006/relationships/image" Target="../media/image4.png"/><Relationship Id="rId2" Type="http://schemas.openxmlformats.org/officeDocument/2006/relationships/tags" Target="../tags/tag136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image" Target="../media/image4.png"/><Relationship Id="rId2" Type="http://schemas.openxmlformats.org/officeDocument/2006/relationships/tags" Target="../tags/tag8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9.xml"/><Relationship Id="rId4" Type="http://schemas.openxmlformats.org/officeDocument/2006/relationships/image" Target="../media/image37.png"/><Relationship Id="rId3" Type="http://schemas.openxmlformats.org/officeDocument/2006/relationships/image" Target="../media/image4.png"/><Relationship Id="rId2" Type="http://schemas.openxmlformats.org/officeDocument/2006/relationships/tags" Target="../tags/tag138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1.xml"/><Relationship Id="rId4" Type="http://schemas.openxmlformats.org/officeDocument/2006/relationships/image" Target="../media/image38.jpeg"/><Relationship Id="rId3" Type="http://schemas.openxmlformats.org/officeDocument/2006/relationships/image" Target="../media/image4.png"/><Relationship Id="rId2" Type="http://schemas.openxmlformats.org/officeDocument/2006/relationships/tags" Target="../tags/tag140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3.xml"/><Relationship Id="rId4" Type="http://schemas.openxmlformats.org/officeDocument/2006/relationships/image" Target="../media/image39.jpeg"/><Relationship Id="rId3" Type="http://schemas.openxmlformats.org/officeDocument/2006/relationships/image" Target="../media/image4.png"/><Relationship Id="rId2" Type="http://schemas.openxmlformats.org/officeDocument/2006/relationships/tags" Target="../tags/tag142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4.xml"/><Relationship Id="rId2" Type="http://schemas.openxmlformats.org/officeDocument/2006/relationships/image" Target="../media/image13.jpeg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image" Target="../media/image39.jpeg"/><Relationship Id="rId7" Type="http://schemas.openxmlformats.org/officeDocument/2006/relationships/image" Target="../media/image40.jpeg"/><Relationship Id="rId6" Type="http://schemas.openxmlformats.org/officeDocument/2006/relationships/image" Target="../media/image31.png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image" Target="../media/image4.png"/><Relationship Id="rId2" Type="http://schemas.openxmlformats.org/officeDocument/2006/relationships/tags" Target="../tags/tag145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image" Target="../media/image41.png"/><Relationship Id="rId7" Type="http://schemas.openxmlformats.org/officeDocument/2006/relationships/tags" Target="../tags/tag151.xml"/><Relationship Id="rId6" Type="http://schemas.microsoft.com/office/2007/relationships/media" Target="file:///F:\&#25945;&#23398;\&#29983;&#29289;&#21270;&#23398;&#26816;&#39564;\&#35270;&#39057;\&#20108;&#22411;&#31958;&#23615;&#30149;.mp4" TargetMode="External"/><Relationship Id="rId5" Type="http://schemas.openxmlformats.org/officeDocument/2006/relationships/video" Target="file:///F:\&#25945;&#23398;\&#29983;&#29289;&#21270;&#23398;&#26816;&#39564;\&#35270;&#39057;\&#20108;&#22411;&#31958;&#23615;&#30149;.mp4" TargetMode="External"/><Relationship Id="rId4" Type="http://schemas.openxmlformats.org/officeDocument/2006/relationships/tags" Target="../tags/tag150.xml"/><Relationship Id="rId3" Type="http://schemas.openxmlformats.org/officeDocument/2006/relationships/image" Target="../media/image4.png"/><Relationship Id="rId2" Type="http://schemas.openxmlformats.org/officeDocument/2006/relationships/tags" Target="../tags/tag14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6.xml"/><Relationship Id="rId6" Type="http://schemas.openxmlformats.org/officeDocument/2006/relationships/image" Target="../media/image39.jpeg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image" Target="../media/image4.png"/><Relationship Id="rId2" Type="http://schemas.openxmlformats.org/officeDocument/2006/relationships/tags" Target="../tags/tag153.xml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.png"/><Relationship Id="rId2" Type="http://schemas.openxmlformats.org/officeDocument/2006/relationships/tags" Target="../tags/tag157.xml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62.xml"/><Relationship Id="rId6" Type="http://schemas.openxmlformats.org/officeDocument/2006/relationships/image" Target="../media/image39.jpeg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image" Target="../media/image4.png"/><Relationship Id="rId2" Type="http://schemas.openxmlformats.org/officeDocument/2006/relationships/tags" Target="../tags/tag159.xml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4.xml"/><Relationship Id="rId4" Type="http://schemas.openxmlformats.org/officeDocument/2006/relationships/image" Target="../media/image45.jpeg"/><Relationship Id="rId3" Type="http://schemas.openxmlformats.org/officeDocument/2006/relationships/image" Target="../media/image4.png"/><Relationship Id="rId2" Type="http://schemas.openxmlformats.org/officeDocument/2006/relationships/tags" Target="../tags/tag163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8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67.xml"/><Relationship Id="rId5" Type="http://schemas.openxmlformats.org/officeDocument/2006/relationships/image" Target="../media/image46.png"/><Relationship Id="rId4" Type="http://schemas.openxmlformats.org/officeDocument/2006/relationships/tags" Target="../tags/tag166.xml"/><Relationship Id="rId3" Type="http://schemas.openxmlformats.org/officeDocument/2006/relationships/image" Target="../media/image4.png"/><Relationship Id="rId2" Type="http://schemas.openxmlformats.org/officeDocument/2006/relationships/tags" Target="../tags/tag165.xml"/><Relationship Id="rId1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71.xml"/><Relationship Id="rId6" Type="http://schemas.openxmlformats.org/officeDocument/2006/relationships/image" Target="../media/image47.jpeg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image" Target="../media/image4.png"/><Relationship Id="rId2" Type="http://schemas.openxmlformats.org/officeDocument/2006/relationships/tags" Target="../tags/tag168.xml"/><Relationship Id="rId1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7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.png"/><Relationship Id="rId2" Type="http://schemas.openxmlformats.org/officeDocument/2006/relationships/tags" Target="../tags/tag172.xml"/><Relationship Id="rId1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5.xml"/><Relationship Id="rId4" Type="http://schemas.openxmlformats.org/officeDocument/2006/relationships/image" Target="../media/image50.png"/><Relationship Id="rId3" Type="http://schemas.openxmlformats.org/officeDocument/2006/relationships/image" Target="../media/image4.png"/><Relationship Id="rId2" Type="http://schemas.openxmlformats.org/officeDocument/2006/relationships/tags" Target="../tags/tag174.xml"/><Relationship Id="rId1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7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3" Type="http://schemas.openxmlformats.org/officeDocument/2006/relationships/image" Target="../media/image4.png"/><Relationship Id="rId2" Type="http://schemas.openxmlformats.org/officeDocument/2006/relationships/tags" Target="../tags/tag176.xml"/><Relationship Id="rId1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78.xml"/><Relationship Id="rId2" Type="http://schemas.openxmlformats.org/officeDocument/2006/relationships/image" Target="../media/image13.jpeg"/><Relationship Id="rId1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0.xml"/><Relationship Id="rId3" Type="http://schemas.openxmlformats.org/officeDocument/2006/relationships/image" Target="../media/image4.png"/><Relationship Id="rId2" Type="http://schemas.openxmlformats.org/officeDocument/2006/relationships/tags" Target="../tags/tag179.xml"/><Relationship Id="rId1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2.xml"/><Relationship Id="rId3" Type="http://schemas.openxmlformats.org/officeDocument/2006/relationships/image" Target="../media/image4.png"/><Relationship Id="rId2" Type="http://schemas.openxmlformats.org/officeDocument/2006/relationships/tags" Target="../tags/tag181.xml"/><Relationship Id="rId1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4.xml"/><Relationship Id="rId4" Type="http://schemas.openxmlformats.org/officeDocument/2006/relationships/image" Target="../media/image53.jpeg"/><Relationship Id="rId3" Type="http://schemas.openxmlformats.org/officeDocument/2006/relationships/image" Target="../media/image4.png"/><Relationship Id="rId2" Type="http://schemas.openxmlformats.org/officeDocument/2006/relationships/tags" Target="../tags/tag183.xml"/><Relationship Id="rId1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10.jpeg"/><Relationship Id="rId27" Type="http://schemas.openxmlformats.org/officeDocument/2006/relationships/tags" Target="../tags/tag211.xml"/><Relationship Id="rId26" Type="http://schemas.openxmlformats.org/officeDocument/2006/relationships/tags" Target="../tags/tag210.xml"/><Relationship Id="rId25" Type="http://schemas.openxmlformats.org/officeDocument/2006/relationships/tags" Target="../tags/tag209.xml"/><Relationship Id="rId24" Type="http://schemas.openxmlformats.org/officeDocument/2006/relationships/tags" Target="../tags/tag208.xml"/><Relationship Id="rId23" Type="http://schemas.openxmlformats.org/officeDocument/2006/relationships/tags" Target="../tags/tag207.xml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tags" Target="../tags/tag186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9.xml"/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12.xml"/><Relationship Id="rId2" Type="http://schemas.openxmlformats.org/officeDocument/2006/relationships/image" Target="../media/image15.png"/><Relationship Id="rId1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image" Target="../media/image4.png"/><Relationship Id="rId2" Type="http://schemas.openxmlformats.org/officeDocument/2006/relationships/tags" Target="../tags/tag213.xml"/><Relationship Id="rId1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0.xml"/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2.xml"/><Relationship Id="rId2" Type="http://schemas.openxmlformats.org/officeDocument/2006/relationships/image" Target="../media/image15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3.xml"/><Relationship Id="rId4" Type="http://schemas.openxmlformats.org/officeDocument/2006/relationships/image" Target="../media/image11.jpe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5.xml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tags" Target="../tags/tag114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弦形 4"/>
          <p:cNvSpPr/>
          <p:nvPr/>
        </p:nvSpPr>
        <p:spPr>
          <a:xfrm>
            <a:off x="6177915" y="-3364865"/>
            <a:ext cx="6039485" cy="8180070"/>
          </a:xfrm>
          <a:prstGeom prst="chord">
            <a:avLst>
              <a:gd name="adj1" fmla="val 20783622"/>
              <a:gd name="adj2" fmla="val 11622578"/>
            </a:avLst>
          </a:prstGeom>
          <a:solidFill>
            <a:srgbClr val="1B8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3" name="弦形 12"/>
          <p:cNvSpPr/>
          <p:nvPr/>
        </p:nvSpPr>
        <p:spPr>
          <a:xfrm>
            <a:off x="6278245" y="-2491105"/>
            <a:ext cx="6699250" cy="7357110"/>
          </a:xfrm>
          <a:prstGeom prst="chord">
            <a:avLst>
              <a:gd name="adj1" fmla="val 20381478"/>
              <a:gd name="adj2" fmla="val 12034934"/>
            </a:avLst>
          </a:prstGeom>
          <a:blipFill dpi="0" rotWithShape="1">
            <a:blip r:embed="rId1"/>
            <a:srcRect/>
            <a:stretch>
              <a:fillRect r="10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77009" y="465409"/>
            <a:ext cx="879088" cy="879088"/>
          </a:xfrm>
          <a:prstGeom prst="ellipse">
            <a:avLst/>
          </a:prstGeom>
          <a:solidFill>
            <a:srgbClr val="1B8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726602" y="5538607"/>
            <a:ext cx="790756" cy="7907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229870" y="1700530"/>
            <a:ext cx="5827395" cy="17532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600" b="1" spc="600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Arial" panose="020B0604020202020204" pitchFamily="34" charset="0"/>
              </a:rPr>
              <a:t>第九章 糖代谢紊乱检验</a:t>
            </a:r>
            <a:endParaRPr lang="zh-CN" altLang="en-US" sz="3600" b="1" spc="600" dirty="0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spc="600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Arial" panose="020B0604020202020204" pitchFamily="34" charset="0"/>
              </a:rPr>
              <a:t>第一节</a:t>
            </a:r>
            <a:r>
              <a:rPr lang="en-US" altLang="zh-CN" sz="3600" b="1" spc="600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Arial" panose="020B0604020202020204" pitchFamily="34" charset="0"/>
              </a:rPr>
              <a:t> </a:t>
            </a:r>
            <a:r>
              <a:rPr lang="zh-CN" altLang="en-US" sz="3600" b="1" spc="600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Arial" panose="020B0604020202020204" pitchFamily="34" charset="0"/>
              </a:rPr>
              <a:t>概述</a:t>
            </a:r>
            <a:endParaRPr lang="zh-CN" altLang="en-US" sz="3600" b="1" spc="600" dirty="0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-610191" y="5746487"/>
            <a:ext cx="1562691" cy="1562691"/>
            <a:chOff x="5107781" y="897810"/>
            <a:chExt cx="684000" cy="684000"/>
          </a:xfrm>
        </p:grpSpPr>
        <p:sp>
          <p:nvSpPr>
            <p:cNvPr id="33" name="椭圆 32"/>
            <p:cNvSpPr/>
            <p:nvPr/>
          </p:nvSpPr>
          <p:spPr>
            <a:xfrm>
              <a:off x="5107781" y="897810"/>
              <a:ext cx="684000" cy="684000"/>
            </a:xfrm>
            <a:prstGeom prst="ellipse">
              <a:avLst/>
            </a:prstGeom>
            <a:noFill/>
            <a:ln w="9525">
              <a:solidFill>
                <a:srgbClr val="1B87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144650" y="932465"/>
              <a:ext cx="612000" cy="612000"/>
            </a:xfrm>
            <a:prstGeom prst="ellipse">
              <a:avLst/>
            </a:prstGeom>
            <a:noFill/>
            <a:ln w="9525">
              <a:solidFill>
                <a:srgbClr val="1B87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179781" y="970846"/>
              <a:ext cx="540000" cy="540000"/>
            </a:xfrm>
            <a:prstGeom prst="ellipse">
              <a:avLst/>
            </a:prstGeom>
            <a:noFill/>
            <a:ln w="9525">
              <a:solidFill>
                <a:srgbClr val="1B87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215781" y="1005367"/>
              <a:ext cx="468000" cy="468000"/>
            </a:xfrm>
            <a:prstGeom prst="ellipse">
              <a:avLst/>
            </a:prstGeom>
            <a:noFill/>
            <a:ln w="9525">
              <a:solidFill>
                <a:srgbClr val="1B87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251781" y="1041345"/>
              <a:ext cx="396000" cy="396000"/>
            </a:xfrm>
            <a:prstGeom prst="ellipse">
              <a:avLst/>
            </a:prstGeom>
            <a:noFill/>
            <a:ln w="9525">
              <a:solidFill>
                <a:srgbClr val="1B87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287781" y="1077345"/>
              <a:ext cx="324000" cy="324000"/>
            </a:xfrm>
            <a:prstGeom prst="ellipse">
              <a:avLst/>
            </a:prstGeom>
            <a:noFill/>
            <a:ln w="9525">
              <a:solidFill>
                <a:srgbClr val="1B87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323781" y="1110964"/>
              <a:ext cx="252000" cy="252000"/>
            </a:xfrm>
            <a:prstGeom prst="ellipse">
              <a:avLst/>
            </a:prstGeom>
            <a:noFill/>
            <a:ln w="9525">
              <a:solidFill>
                <a:srgbClr val="1B87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359781" y="1149367"/>
              <a:ext cx="180000" cy="180000"/>
            </a:xfrm>
            <a:prstGeom prst="ellipse">
              <a:avLst/>
            </a:prstGeom>
            <a:noFill/>
            <a:ln w="9525">
              <a:solidFill>
                <a:srgbClr val="1B87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396368" y="1185367"/>
              <a:ext cx="108000" cy="108000"/>
            </a:xfrm>
            <a:prstGeom prst="ellipse">
              <a:avLst/>
            </a:prstGeom>
            <a:noFill/>
            <a:ln w="9525">
              <a:solidFill>
                <a:srgbClr val="1B87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431781" y="1221345"/>
              <a:ext cx="36000" cy="36000"/>
            </a:xfrm>
            <a:prstGeom prst="ellipse">
              <a:avLst/>
            </a:prstGeom>
            <a:noFill/>
            <a:ln w="9525">
              <a:solidFill>
                <a:srgbClr val="1B87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30322" y="5039140"/>
            <a:ext cx="729774" cy="687277"/>
            <a:chOff x="11230322" y="4810540"/>
            <a:chExt cx="729774" cy="687277"/>
          </a:xfrm>
        </p:grpSpPr>
        <p:sp>
          <p:nvSpPr>
            <p:cNvPr id="25" name="椭圆 24"/>
            <p:cNvSpPr/>
            <p:nvPr/>
          </p:nvSpPr>
          <p:spPr>
            <a:xfrm>
              <a:off x="11386025" y="4923746"/>
              <a:ext cx="574071" cy="574071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1230322" y="4810540"/>
              <a:ext cx="574071" cy="574071"/>
            </a:xfrm>
            <a:prstGeom prst="ellipse">
              <a:avLst/>
            </a:prstGeom>
            <a:solidFill>
              <a:srgbClr val="04A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480695" y="4667250"/>
            <a:ext cx="3521075" cy="7353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B87EA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授课人：马平</a:t>
            </a:r>
            <a:endParaRPr lang="zh-CN" sz="3200" b="1" spc="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bldLvl="0" animBg="1"/>
      <p:bldP spid="7" grpId="0" bldLvl="0" animBg="1"/>
      <p:bldP spid="11" grpId="0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" name="任意多边形: 形状 50"/>
          <p:cNvSpPr/>
          <p:nvPr/>
        </p:nvSpPr>
        <p:spPr>
          <a:xfrm>
            <a:off x="74613" y="-42862"/>
            <a:ext cx="1590675" cy="1360488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32770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763" y="0"/>
            <a:ext cx="1452562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629602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2" name="组合 7"/>
          <p:cNvGrpSpPr/>
          <p:nvPr/>
        </p:nvGrpSpPr>
        <p:grpSpPr>
          <a:xfrm>
            <a:off x="1751013" y="2782888"/>
            <a:ext cx="9821862" cy="2819400"/>
            <a:chOff x="3038" y="3078"/>
            <a:chExt cx="15259" cy="4817"/>
          </a:xfrm>
        </p:grpSpPr>
        <p:sp>
          <p:nvSpPr>
            <p:cNvPr id="32773" name="AutoShape 6"/>
            <p:cNvSpPr/>
            <p:nvPr/>
          </p:nvSpPr>
          <p:spPr>
            <a:xfrm rot="-564791">
              <a:off x="7292" y="5890"/>
              <a:ext cx="1100" cy="403"/>
            </a:xfrm>
            <a:prstGeom prst="rightArrow">
              <a:avLst>
                <a:gd name="adj1" fmla="val 35175"/>
                <a:gd name="adj2" fmla="val 110558"/>
              </a:avLst>
            </a:prstGeom>
            <a:gradFill rotWithShape="1">
              <a:gsLst>
                <a:gs pos="0">
                  <a:srgbClr val="50586A"/>
                </a:gs>
                <a:gs pos="100000">
                  <a:srgbClr val="5A6378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74" name="AutoShape 7"/>
            <p:cNvSpPr/>
            <p:nvPr/>
          </p:nvSpPr>
          <p:spPr>
            <a:xfrm rot="900000">
              <a:off x="10695" y="5769"/>
              <a:ext cx="1095" cy="400"/>
            </a:xfrm>
            <a:prstGeom prst="rightArrow">
              <a:avLst>
                <a:gd name="adj1" fmla="val 35175"/>
                <a:gd name="adj2" fmla="val 110653"/>
              </a:avLst>
            </a:prstGeom>
            <a:gradFill rotWithShape="1">
              <a:gsLst>
                <a:gs pos="0">
                  <a:srgbClr val="50586A"/>
                </a:gs>
                <a:gs pos="100000">
                  <a:srgbClr val="5A6378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75" name="AutoShape 3"/>
            <p:cNvSpPr/>
            <p:nvPr/>
          </p:nvSpPr>
          <p:spPr>
            <a:xfrm rot="-1826814">
              <a:off x="10330" y="4092"/>
              <a:ext cx="1330" cy="395"/>
            </a:xfrm>
            <a:prstGeom prst="rightArrow">
              <a:avLst>
                <a:gd name="adj1" fmla="val 35175"/>
                <a:gd name="adj2" fmla="val 111051"/>
              </a:avLst>
            </a:prstGeom>
            <a:gradFill rotWithShape="1">
              <a:gsLst>
                <a:gs pos="0">
                  <a:srgbClr val="50586A"/>
                </a:gs>
                <a:gs pos="100000">
                  <a:srgbClr val="5A6378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76" name="AutoShape 4"/>
            <p:cNvSpPr/>
            <p:nvPr/>
          </p:nvSpPr>
          <p:spPr>
            <a:xfrm rot="1785783">
              <a:off x="10396" y="6679"/>
              <a:ext cx="1302" cy="400"/>
            </a:xfrm>
            <a:prstGeom prst="rightArrow">
              <a:avLst>
                <a:gd name="adj1" fmla="val 35175"/>
                <a:gd name="adj2" fmla="val 131526"/>
              </a:avLst>
            </a:prstGeom>
            <a:gradFill rotWithShape="1">
              <a:gsLst>
                <a:gs pos="0">
                  <a:srgbClr val="50586A"/>
                </a:gs>
                <a:gs pos="100000">
                  <a:srgbClr val="5A6378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77" name="AutoShape 5"/>
            <p:cNvSpPr/>
            <p:nvPr/>
          </p:nvSpPr>
          <p:spPr>
            <a:xfrm rot="2249021">
              <a:off x="7651" y="3873"/>
              <a:ext cx="1100" cy="400"/>
            </a:xfrm>
            <a:prstGeom prst="rightArrow">
              <a:avLst>
                <a:gd name="adj1" fmla="val 35175"/>
                <a:gd name="adj2" fmla="val 111069"/>
              </a:avLst>
            </a:prstGeom>
            <a:gradFill rotWithShape="1">
              <a:gsLst>
                <a:gs pos="0">
                  <a:srgbClr val="50586A"/>
                </a:gs>
                <a:gs pos="100000">
                  <a:srgbClr val="5A6378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78" name="AutoShape 6"/>
            <p:cNvSpPr/>
            <p:nvPr/>
          </p:nvSpPr>
          <p:spPr>
            <a:xfrm rot="-2484791">
              <a:off x="7364" y="6657"/>
              <a:ext cx="1100" cy="405"/>
            </a:xfrm>
            <a:prstGeom prst="rightArrow">
              <a:avLst>
                <a:gd name="adj1" fmla="val 35175"/>
                <a:gd name="adj2" fmla="val 110000"/>
              </a:avLst>
            </a:prstGeom>
            <a:gradFill rotWithShape="1">
              <a:gsLst>
                <a:gs pos="0">
                  <a:srgbClr val="50586A"/>
                </a:gs>
                <a:gs pos="100000">
                  <a:srgbClr val="5A6378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79" name="AutoShape 7"/>
            <p:cNvSpPr/>
            <p:nvPr/>
          </p:nvSpPr>
          <p:spPr>
            <a:xfrm rot="-900000">
              <a:off x="10708" y="4945"/>
              <a:ext cx="1095" cy="400"/>
            </a:xfrm>
            <a:prstGeom prst="rightArrow">
              <a:avLst>
                <a:gd name="adj1" fmla="val 35175"/>
                <a:gd name="adj2" fmla="val 110653"/>
              </a:avLst>
            </a:prstGeom>
            <a:gradFill rotWithShape="1">
              <a:gsLst>
                <a:gs pos="0">
                  <a:srgbClr val="50586A"/>
                </a:gs>
                <a:gs pos="100000">
                  <a:srgbClr val="5A6378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0" name="AutoShape 8"/>
            <p:cNvSpPr/>
            <p:nvPr/>
          </p:nvSpPr>
          <p:spPr>
            <a:xfrm rot="660000">
              <a:off x="7105" y="4720"/>
              <a:ext cx="1198" cy="403"/>
            </a:xfrm>
            <a:prstGeom prst="rightArrow">
              <a:avLst>
                <a:gd name="adj1" fmla="val 35175"/>
                <a:gd name="adj2" fmla="val 120119"/>
              </a:avLst>
            </a:prstGeom>
            <a:gradFill rotWithShape="1">
              <a:gsLst>
                <a:gs pos="0">
                  <a:srgbClr val="50586A"/>
                </a:gs>
                <a:gs pos="100000">
                  <a:srgbClr val="5A6378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1" name="Oval 9"/>
            <p:cNvSpPr/>
            <p:nvPr>
              <p:custDataLst>
                <p:tags r:id="rId4"/>
              </p:custDataLst>
            </p:nvPr>
          </p:nvSpPr>
          <p:spPr>
            <a:xfrm>
              <a:off x="7035" y="5106"/>
              <a:ext cx="5190" cy="830"/>
            </a:xfrm>
            <a:prstGeom prst="ellips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2" name="Oval 11"/>
            <p:cNvSpPr/>
            <p:nvPr/>
          </p:nvSpPr>
          <p:spPr>
            <a:xfrm>
              <a:off x="8223" y="5099"/>
              <a:ext cx="748" cy="875"/>
            </a:xfrm>
            <a:prstGeom prst="ellipse">
              <a:avLst/>
            </a:prstGeom>
            <a:gradFill rotWithShape="1">
              <a:gsLst>
                <a:gs pos="0">
                  <a:srgbClr val="95D5E9"/>
                </a:gs>
                <a:gs pos="50000">
                  <a:srgbClr val="0099CC"/>
                </a:gs>
                <a:gs pos="100000">
                  <a:srgbClr val="95D5E9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square" anchor="ctr" anchorCtr="0">
              <a:spAutoFit/>
            </a:bodyPr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3" name="Oval 12"/>
            <p:cNvSpPr/>
            <p:nvPr/>
          </p:nvSpPr>
          <p:spPr>
            <a:xfrm>
              <a:off x="8208" y="5103"/>
              <a:ext cx="2603" cy="865"/>
            </a:xfrm>
            <a:prstGeom prst="ellipse">
              <a:avLst/>
            </a:prstGeom>
            <a:gradFill rotWithShape="1">
              <a:gsLst>
                <a:gs pos="0">
                  <a:srgbClr val="00526E"/>
                </a:gs>
                <a:gs pos="50000">
                  <a:srgbClr val="0099CC"/>
                </a:gs>
                <a:gs pos="100000">
                  <a:srgbClr val="00526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anchor="ctr" anchorCtr="0">
              <a:spAutoFit/>
            </a:bodyPr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4" name="Oval 13"/>
            <p:cNvSpPr/>
            <p:nvPr/>
          </p:nvSpPr>
          <p:spPr>
            <a:xfrm>
              <a:off x="8211" y="5108"/>
              <a:ext cx="2603" cy="865"/>
            </a:xfrm>
            <a:prstGeom prst="ellipse">
              <a:avLst/>
            </a:prstGeom>
            <a:gradFill rotWithShape="1">
              <a:gsLst>
                <a:gs pos="0">
                  <a:srgbClr val="006080"/>
                </a:gs>
                <a:gs pos="100000">
                  <a:srgbClr val="0099CC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 anchorCtr="0">
              <a:spAutoFit/>
            </a:bodyPr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5" name="Oval 14"/>
            <p:cNvSpPr/>
            <p:nvPr/>
          </p:nvSpPr>
          <p:spPr>
            <a:xfrm>
              <a:off x="8349" y="5108"/>
              <a:ext cx="2344" cy="858"/>
            </a:xfrm>
            <a:prstGeom prst="ellipse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anchor="ctr" anchorCtr="0">
              <a:spAutoFit/>
            </a:bodyPr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6" name="Oval 16"/>
            <p:cNvSpPr/>
            <p:nvPr/>
          </p:nvSpPr>
          <p:spPr>
            <a:xfrm>
              <a:off x="8391" y="4392"/>
              <a:ext cx="2269" cy="2269"/>
            </a:xfrm>
            <a:prstGeom prst="ellipse">
              <a:avLst/>
            </a:prstGeom>
            <a:gradFill rotWithShape="1">
              <a:gsLst>
                <a:gs pos="0">
                  <a:srgbClr val="626668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7" name="Oval 17"/>
            <p:cNvSpPr/>
            <p:nvPr/>
          </p:nvSpPr>
          <p:spPr>
            <a:xfrm>
              <a:off x="8420" y="4405"/>
              <a:ext cx="2215" cy="2213"/>
            </a:xfrm>
            <a:prstGeom prst="ellipse">
              <a:avLst/>
            </a:prstGeom>
            <a:gradFill rotWithShape="1">
              <a:gsLst>
                <a:gs pos="0">
                  <a:srgbClr val="D6E1E2"/>
                </a:gs>
                <a:gs pos="100000">
                  <a:srgbClr val="F2F4F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8" name="Oval 18"/>
            <p:cNvSpPr/>
            <p:nvPr/>
          </p:nvSpPr>
          <p:spPr>
            <a:xfrm>
              <a:off x="8444" y="4426"/>
              <a:ext cx="2106" cy="2068"/>
            </a:xfrm>
            <a:prstGeom prst="ellipse">
              <a:avLst/>
            </a:prstGeom>
            <a:gradFill rotWithShape="1">
              <a:gsLst>
                <a:gs pos="0">
                  <a:srgbClr val="A9B0B2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9" name="Oval 19"/>
            <p:cNvSpPr/>
            <p:nvPr/>
          </p:nvSpPr>
          <p:spPr>
            <a:xfrm>
              <a:off x="8567" y="4484"/>
              <a:ext cx="1872" cy="167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90" name="AutoShape 21"/>
            <p:cNvSpPr/>
            <p:nvPr/>
          </p:nvSpPr>
          <p:spPr>
            <a:xfrm>
              <a:off x="3038" y="4365"/>
              <a:ext cx="4181" cy="9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68BBA"/>
                </a:gs>
                <a:gs pos="100000">
                  <a:srgbClr val="0A3F54"/>
                </a:gs>
              </a:gsLst>
              <a:lin ang="0" scaled="1"/>
              <a:tileRect/>
            </a:gradFill>
            <a:ln w="28575" cap="flat" cmpd="sng">
              <a:solidFill>
                <a:srgbClr val="FEFE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肝糖原分解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2791" name="AutoShape 22"/>
            <p:cNvSpPr/>
            <p:nvPr/>
          </p:nvSpPr>
          <p:spPr>
            <a:xfrm>
              <a:off x="3038" y="3078"/>
              <a:ext cx="4678" cy="9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0AD00"/>
                </a:gs>
                <a:gs pos="100000">
                  <a:srgbClr val="6D4E00"/>
                </a:gs>
              </a:gsLst>
              <a:lin ang="0" scaled="1"/>
              <a:tileRect/>
            </a:gradFill>
            <a:ln w="28575" cap="flat" cmpd="sng">
              <a:solidFill>
                <a:srgbClr val="FEFE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食物糖消化吸收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2792" name="AutoShape 23"/>
            <p:cNvSpPr/>
            <p:nvPr/>
          </p:nvSpPr>
          <p:spPr>
            <a:xfrm>
              <a:off x="3038" y="5666"/>
              <a:ext cx="4201" cy="9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80000"/>
                </a:gs>
                <a:gs pos="100000">
                  <a:srgbClr val="2F0000"/>
                </a:gs>
              </a:gsLst>
              <a:lin ang="0" scaled="1"/>
              <a:tileRect/>
            </a:gradFill>
            <a:ln w="28575" cap="flat" cmpd="sng">
              <a:solidFill>
                <a:srgbClr val="FEFE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非糖物质糖异生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2793" name="AutoShape 24"/>
            <p:cNvSpPr/>
            <p:nvPr/>
          </p:nvSpPr>
          <p:spPr>
            <a:xfrm>
              <a:off x="11754" y="4448"/>
              <a:ext cx="3698" cy="8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A3F54"/>
                </a:gs>
                <a:gs pos="100000">
                  <a:srgbClr val="168BBA"/>
                </a:gs>
              </a:gsLst>
              <a:lin ang="0" scaled="1"/>
              <a:tileRect/>
            </a:gradFill>
            <a:ln w="28575" cap="flat" cmpd="sng">
              <a:solidFill>
                <a:srgbClr val="FEFE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合成糖原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2794" name="AutoShape 25"/>
            <p:cNvSpPr/>
            <p:nvPr/>
          </p:nvSpPr>
          <p:spPr>
            <a:xfrm>
              <a:off x="11754" y="3089"/>
              <a:ext cx="3698" cy="9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D4E00"/>
                </a:gs>
                <a:gs pos="100000">
                  <a:srgbClr val="F0AD00"/>
                </a:gs>
              </a:gsLst>
              <a:lin ang="0" scaled="1"/>
              <a:tileRect/>
            </a:gradFill>
            <a:ln w="28575" cap="flat" cmpd="sng">
              <a:solidFill>
                <a:srgbClr val="FEFE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氧化分解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2795" name="AutoShape 26"/>
            <p:cNvSpPr/>
            <p:nvPr/>
          </p:nvSpPr>
          <p:spPr>
            <a:xfrm>
              <a:off x="11754" y="7013"/>
              <a:ext cx="6543" cy="7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F0000"/>
                </a:gs>
                <a:gs pos="100000">
                  <a:srgbClr val="680000"/>
                </a:gs>
              </a:gsLst>
              <a:lin ang="0" scaled="1"/>
              <a:tileRect/>
            </a:gradFill>
            <a:ln w="28575" cap="flat" cmpd="sng">
              <a:solidFill>
                <a:srgbClr val="FEFE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转变成其他糖及糖衍生物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2796" name="AutoShape 23"/>
            <p:cNvSpPr/>
            <p:nvPr/>
          </p:nvSpPr>
          <p:spPr>
            <a:xfrm>
              <a:off x="3038" y="7000"/>
              <a:ext cx="4207" cy="8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80000"/>
                </a:gs>
                <a:gs pos="100000">
                  <a:srgbClr val="2F0000"/>
                </a:gs>
              </a:gsLst>
              <a:lin ang="0" scaled="1"/>
              <a:tileRect/>
            </a:gradFill>
            <a:ln w="28575" cap="flat" cmpd="sng">
              <a:solidFill>
                <a:srgbClr val="FEFE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其他单糖转变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2797" name="AutoShape 25"/>
            <p:cNvSpPr/>
            <p:nvPr/>
          </p:nvSpPr>
          <p:spPr>
            <a:xfrm>
              <a:off x="11754" y="5796"/>
              <a:ext cx="3697" cy="8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D4E00"/>
                </a:gs>
                <a:gs pos="100000">
                  <a:srgbClr val="F0AD00"/>
                </a:gs>
              </a:gsLst>
              <a:lin ang="0" scaled="1"/>
              <a:tileRect/>
            </a:gradFill>
            <a:ln w="28575" cap="flat" cmpd="sng">
              <a:solidFill>
                <a:srgbClr val="FEFE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合成非糖物质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2798" name="Text Box 20"/>
            <p:cNvSpPr/>
            <p:nvPr/>
          </p:nvSpPr>
          <p:spPr>
            <a:xfrm>
              <a:off x="8893" y="5903"/>
              <a:ext cx="1341" cy="7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 eaLnBrk="0" hangingPunct="0"/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血糖</a:t>
              </a:r>
              <a:endParaRPr lang="zh-CN" altLang="en-US" sz="20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  <p:pic>
        <p:nvPicPr>
          <p:cNvPr id="32799" name="F35B0BEE-F18A-47BB-8FCB-E00DA2F2635D-5" descr="C:/Users/A/AppData/Local/Temp/wpp.JxGgXSwpp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14" t="19690" r="46300" b="25443"/>
          <a:stretch>
            <a:fillRect/>
          </a:stretch>
        </p:blipFill>
        <p:spPr>
          <a:xfrm>
            <a:off x="5448300" y="3644900"/>
            <a:ext cx="935038" cy="83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7535545" y="3284855"/>
            <a:ext cx="2908300" cy="216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09" name="图片 99"/>
          <p:cNvPicPr/>
          <p:nvPr/>
        </p:nvPicPr>
        <p:blipFill>
          <a:blip r:embed="rId7"/>
          <a:stretch>
            <a:fillRect/>
          </a:stretch>
        </p:blipFill>
        <p:spPr>
          <a:xfrm>
            <a:off x="7752080" y="2492058"/>
            <a:ext cx="2427288" cy="3662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803" name="文本框 2"/>
          <p:cNvSpPr txBox="1"/>
          <p:nvPr/>
        </p:nvSpPr>
        <p:spPr>
          <a:xfrm>
            <a:off x="2424113" y="2205038"/>
            <a:ext cx="14732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来源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2804" name="文本框 3"/>
          <p:cNvSpPr txBox="1"/>
          <p:nvPr/>
        </p:nvSpPr>
        <p:spPr>
          <a:xfrm>
            <a:off x="7864475" y="2205038"/>
            <a:ext cx="14732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去路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" name="箭头: V 形 83"/>
          <p:cNvSpPr/>
          <p:nvPr/>
        </p:nvSpPr>
        <p:spPr>
          <a:xfrm>
            <a:off x="7921625" y="309563"/>
            <a:ext cx="1471613" cy="65722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6" name="箭头: V 形 84"/>
          <p:cNvSpPr/>
          <p:nvPr/>
        </p:nvSpPr>
        <p:spPr>
          <a:xfrm>
            <a:off x="6383338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7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strike="noStrike" noProof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strike="noStrike" noProof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4" name="箭头: V 形 86"/>
          <p:cNvSpPr/>
          <p:nvPr/>
        </p:nvSpPr>
        <p:spPr>
          <a:xfrm>
            <a:off x="9453563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5" name="箭头: V 形 87"/>
          <p:cNvSpPr/>
          <p:nvPr/>
        </p:nvSpPr>
        <p:spPr>
          <a:xfrm>
            <a:off x="2447925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32815" name="文本框 17"/>
          <p:cNvSpPr txBox="1"/>
          <p:nvPr/>
        </p:nvSpPr>
        <p:spPr>
          <a:xfrm>
            <a:off x="5019675" y="4940300"/>
            <a:ext cx="188277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3.9-6.1mmol/L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: 圆角 48"/>
          <p:cNvSpPr/>
          <p:nvPr/>
        </p:nvSpPr>
        <p:spPr>
          <a:xfrm>
            <a:off x="1083310" y="1378585"/>
            <a:ext cx="443674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1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559560" y="1485265"/>
            <a:ext cx="385318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1.2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血糖的来源与去路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" name="矩形: 圆角 48"/>
          <p:cNvSpPr/>
          <p:nvPr/>
        </p:nvSpPr>
        <p:spPr>
          <a:xfrm>
            <a:off x="1083310" y="1378585"/>
            <a:ext cx="399796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2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59560" y="1485265"/>
            <a:ext cx="385318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1.3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血糖浓度的调节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59560" y="2276475"/>
            <a:ext cx="504190" cy="4320540"/>
          </a:xfrm>
          <a:prstGeom prst="rect">
            <a:avLst/>
          </a:prstGeom>
          <a:solidFill>
            <a:srgbClr val="1D9C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</a:rPr>
              <a:t>血糖升高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15640" y="2499995"/>
            <a:ext cx="1531620" cy="43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下丘脑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15640" y="3455035"/>
            <a:ext cx="1531620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胰岛</a:t>
            </a:r>
            <a:r>
              <a:rPr lang="en-US" altLang="zh-CN" sz="2000" b="1">
                <a:solidFill>
                  <a:schemeClr val="tx1"/>
                </a:solidFill>
              </a:rPr>
              <a:t>β</a:t>
            </a:r>
            <a:r>
              <a:rPr lang="zh-CN" altLang="en-US" sz="2000" b="1">
                <a:solidFill>
                  <a:schemeClr val="tx1"/>
                </a:solidFill>
              </a:rPr>
              <a:t>细胞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49570" y="3455035"/>
            <a:ext cx="153162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胰岛</a:t>
            </a:r>
            <a:r>
              <a:rPr lang="zh-CN" sz="2000" b="1">
                <a:solidFill>
                  <a:schemeClr val="tx1"/>
                </a:solidFill>
              </a:rPr>
              <a:t>素</a:t>
            </a:r>
            <a:endParaRPr lang="zh-CN" sz="2000" b="1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49570" y="4509135"/>
            <a:ext cx="153162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胰高血糖</a:t>
            </a:r>
            <a:r>
              <a:rPr lang="zh-CN" sz="2000" b="1">
                <a:solidFill>
                  <a:schemeClr val="tx1"/>
                </a:solidFill>
              </a:rPr>
              <a:t>素</a:t>
            </a:r>
            <a:endParaRPr lang="zh-CN" sz="2000" b="1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200640" y="2276475"/>
            <a:ext cx="504190" cy="4320540"/>
          </a:xfrm>
          <a:prstGeom prst="rect">
            <a:avLst/>
          </a:prstGeom>
          <a:solidFill>
            <a:srgbClr val="1D9C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</a:rPr>
              <a:t>血糖降低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609205" y="4509135"/>
            <a:ext cx="1531620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胰岛</a:t>
            </a:r>
            <a:r>
              <a:rPr lang="en-US" altLang="zh-CN" sz="2000" b="1">
                <a:solidFill>
                  <a:schemeClr val="tx1"/>
                </a:solidFill>
              </a:rPr>
              <a:t>A</a:t>
            </a:r>
            <a:r>
              <a:rPr lang="zh-CN" altLang="en-US" sz="2000" b="1">
                <a:solidFill>
                  <a:schemeClr val="tx1"/>
                </a:solidFill>
              </a:rPr>
              <a:t>细胞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43495" y="5661025"/>
            <a:ext cx="1531620" cy="43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下丘脑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48300" y="5661025"/>
            <a:ext cx="1531620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肾上腺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608570" y="3455035"/>
            <a:ext cx="1531620" cy="431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组织器官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220720" y="5661025"/>
            <a:ext cx="153162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肾上腺素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cxnSp>
        <p:nvCxnSpPr>
          <p:cNvPr id="34" name="直接箭头连接符 33"/>
          <p:cNvCxnSpPr>
            <a:endCxn id="24" idx="1"/>
          </p:cNvCxnSpPr>
          <p:nvPr/>
        </p:nvCxnSpPr>
        <p:spPr>
          <a:xfrm flipV="1">
            <a:off x="2063115" y="2715895"/>
            <a:ext cx="1152525" cy="635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4" idx="2"/>
            <a:endCxn id="25" idx="0"/>
          </p:cNvCxnSpPr>
          <p:nvPr/>
        </p:nvCxnSpPr>
        <p:spPr>
          <a:xfrm>
            <a:off x="3981450" y="2931795"/>
            <a:ext cx="0" cy="52324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2063115" y="3666490"/>
            <a:ext cx="1152525" cy="635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25" idx="3"/>
            <a:endCxn id="26" idx="1"/>
          </p:cNvCxnSpPr>
          <p:nvPr/>
        </p:nvCxnSpPr>
        <p:spPr>
          <a:xfrm>
            <a:off x="4747260" y="3670935"/>
            <a:ext cx="702310" cy="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32" idx="1"/>
          </p:cNvCxnSpPr>
          <p:nvPr/>
        </p:nvCxnSpPr>
        <p:spPr>
          <a:xfrm>
            <a:off x="6979920" y="3670935"/>
            <a:ext cx="628650" cy="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9148445" y="3671570"/>
            <a:ext cx="1044000" cy="635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9264650" y="3356610"/>
            <a:ext cx="853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pitchFamily="2" charset="-122"/>
                <a:ea typeface="微软雅黑" panose="020B0503020204020204" pitchFamily="2" charset="-122"/>
              </a:rPr>
              <a:t>促进去路</a:t>
            </a:r>
            <a:endParaRPr lang="zh-CN" altLang="en-US" sz="12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endParaRPr lang="zh-CN" altLang="en-US" sz="12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r>
              <a:rPr lang="zh-CN" altLang="en-US" sz="1200" b="1">
                <a:latin typeface="微软雅黑" panose="020B0503020204020204" pitchFamily="2" charset="-122"/>
                <a:ea typeface="微软雅黑" panose="020B0503020204020204" pitchFamily="2" charset="-122"/>
              </a:rPr>
              <a:t>抑制来源</a:t>
            </a:r>
            <a:endParaRPr lang="zh-CN" altLang="en-US" sz="12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43" name="直接箭头连接符 42"/>
          <p:cNvCxnSpPr>
            <a:endCxn id="29" idx="3"/>
          </p:cNvCxnSpPr>
          <p:nvPr/>
        </p:nvCxnSpPr>
        <p:spPr>
          <a:xfrm flipH="1">
            <a:off x="9180000" y="4712970"/>
            <a:ext cx="1033780" cy="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29" idx="1"/>
            <a:endCxn id="27" idx="3"/>
          </p:cNvCxnSpPr>
          <p:nvPr/>
        </p:nvCxnSpPr>
        <p:spPr>
          <a:xfrm flipH="1">
            <a:off x="6981190" y="4725035"/>
            <a:ext cx="628015" cy="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9192065" y="5876925"/>
            <a:ext cx="1033780" cy="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3220720" y="4509135"/>
            <a:ext cx="1531620" cy="431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肝脏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 flipH="1">
            <a:off x="7015480" y="5877560"/>
            <a:ext cx="628015" cy="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27" idx="1"/>
            <a:endCxn id="48" idx="3"/>
          </p:cNvCxnSpPr>
          <p:nvPr/>
        </p:nvCxnSpPr>
        <p:spPr>
          <a:xfrm flipH="1">
            <a:off x="4752340" y="4725035"/>
            <a:ext cx="697230" cy="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>
            <a:off x="4744085" y="5877560"/>
            <a:ext cx="697230" cy="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33" idx="0"/>
            <a:endCxn id="48" idx="2"/>
          </p:cNvCxnSpPr>
          <p:nvPr/>
        </p:nvCxnSpPr>
        <p:spPr>
          <a:xfrm flipV="1">
            <a:off x="3986530" y="4940935"/>
            <a:ext cx="0" cy="72009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48" idx="1"/>
          </p:cNvCxnSpPr>
          <p:nvPr/>
        </p:nvCxnSpPr>
        <p:spPr>
          <a:xfrm flipH="1">
            <a:off x="2063750" y="4725035"/>
            <a:ext cx="1156970" cy="0"/>
          </a:xfrm>
          <a:prstGeom prst="straightConnector1">
            <a:avLst/>
          </a:prstGeom>
          <a:ln>
            <a:solidFill>
              <a:srgbClr val="080808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279650" y="4436745"/>
            <a:ext cx="853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pitchFamily="2" charset="-122"/>
                <a:ea typeface="微软雅黑" panose="020B0503020204020204" pitchFamily="2" charset="-122"/>
              </a:rPr>
              <a:t>促进来源</a:t>
            </a:r>
            <a:endParaRPr lang="zh-CN" altLang="en-US" sz="12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endParaRPr lang="zh-CN" altLang="en-US" sz="12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r>
              <a:rPr lang="zh-CN" altLang="en-US" sz="1200" b="1">
                <a:latin typeface="微软雅黑" panose="020B0503020204020204" pitchFamily="2" charset="-122"/>
                <a:ea typeface="微软雅黑" panose="020B0503020204020204" pitchFamily="2" charset="-122"/>
              </a:rPr>
              <a:t>抑制去路</a:t>
            </a:r>
            <a:endParaRPr lang="zh-CN" altLang="en-US" sz="12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3" name="直接箭头连接符 2"/>
          <p:cNvCxnSpPr>
            <a:endCxn id="29" idx="2"/>
          </p:cNvCxnSpPr>
          <p:nvPr/>
        </p:nvCxnSpPr>
        <p:spPr>
          <a:xfrm flipH="1" flipV="1">
            <a:off x="8375015" y="4940935"/>
            <a:ext cx="0" cy="656590"/>
          </a:xfrm>
          <a:prstGeom prst="straightConnector1">
            <a:avLst/>
          </a:prstGeom>
          <a:ln w="12700" cmpd="sng">
            <a:solidFill>
              <a:srgbClr val="080808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95325" y="2565400"/>
            <a:ext cx="4225925" cy="2756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" name="矩形: 圆角 48"/>
          <p:cNvSpPr/>
          <p:nvPr/>
        </p:nvSpPr>
        <p:spPr>
          <a:xfrm>
            <a:off x="1083310" y="1378585"/>
            <a:ext cx="399796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2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59560" y="1485265"/>
            <a:ext cx="385318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1.3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血糖浓度的调节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495550"/>
            <a:ext cx="6541770" cy="30861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767715" y="2555240"/>
            <a:ext cx="5054600" cy="3032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5"/>
          <a:srcRect l="1883" t="7556" r="1733" b="1711"/>
          <a:stretch>
            <a:fillRect/>
          </a:stretch>
        </p:blipFill>
        <p:spPr>
          <a:xfrm>
            <a:off x="5951855" y="2571115"/>
            <a:ext cx="5190490" cy="3145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r="32489"/>
          <a:stretch>
            <a:fillRect/>
          </a:stretch>
        </p:blipFill>
        <p:spPr>
          <a:xfrm>
            <a:off x="5880100" y="2420620"/>
            <a:ext cx="5406390" cy="346964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9912350" y="3789045"/>
            <a:ext cx="88265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479915" y="3991610"/>
            <a:ext cx="88265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759825" y="4005580"/>
            <a:ext cx="88265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048115" y="3933190"/>
            <a:ext cx="88265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183880" y="4297045"/>
            <a:ext cx="88265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08315" y="4509135"/>
            <a:ext cx="88265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823960" y="4209415"/>
            <a:ext cx="88265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543925" y="4221480"/>
            <a:ext cx="88265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176135" y="4855845"/>
            <a:ext cx="88265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671945" y="5157470"/>
            <a:ext cx="88265" cy="857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 rot="0">
            <a:off x="7240270" y="4295140"/>
            <a:ext cx="351790" cy="351790"/>
            <a:chOff x="8127" y="7555"/>
            <a:chExt cx="554" cy="554"/>
          </a:xfrm>
        </p:grpSpPr>
        <p:sp>
          <p:nvSpPr>
            <p:cNvPr id="23" name="椭圆 22"/>
            <p:cNvSpPr/>
            <p:nvPr/>
          </p:nvSpPr>
          <p:spPr>
            <a:xfrm>
              <a:off x="8466" y="7668"/>
              <a:ext cx="139" cy="13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4" name="图片 23" descr="披萨外卖快递员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27" y="7555"/>
              <a:ext cx="554" cy="554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 rot="0">
            <a:off x="10264140" y="3286760"/>
            <a:ext cx="351790" cy="351790"/>
            <a:chOff x="8127" y="7555"/>
            <a:chExt cx="554" cy="554"/>
          </a:xfrm>
        </p:grpSpPr>
        <p:sp>
          <p:nvSpPr>
            <p:cNvPr id="26" name="椭圆 25"/>
            <p:cNvSpPr/>
            <p:nvPr/>
          </p:nvSpPr>
          <p:spPr>
            <a:xfrm>
              <a:off x="8466" y="7668"/>
              <a:ext cx="139" cy="13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7" name="图片 26" descr="披萨外卖快递员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27" y="7555"/>
              <a:ext cx="554" cy="554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 rot="0">
            <a:off x="9348470" y="3581400"/>
            <a:ext cx="351790" cy="351790"/>
            <a:chOff x="8127" y="7555"/>
            <a:chExt cx="554" cy="554"/>
          </a:xfrm>
        </p:grpSpPr>
        <p:sp>
          <p:nvSpPr>
            <p:cNvPr id="29" name="椭圆 28"/>
            <p:cNvSpPr/>
            <p:nvPr/>
          </p:nvSpPr>
          <p:spPr>
            <a:xfrm>
              <a:off x="8466" y="7668"/>
              <a:ext cx="139" cy="13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0" name="图片 29" descr="披萨外卖快递员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27" y="7555"/>
              <a:ext cx="554" cy="554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 rot="0">
            <a:off x="8968105" y="3874770"/>
            <a:ext cx="351790" cy="351790"/>
            <a:chOff x="8127" y="7555"/>
            <a:chExt cx="554" cy="554"/>
          </a:xfrm>
        </p:grpSpPr>
        <p:sp>
          <p:nvSpPr>
            <p:cNvPr id="32" name="椭圆 31"/>
            <p:cNvSpPr/>
            <p:nvPr/>
          </p:nvSpPr>
          <p:spPr>
            <a:xfrm>
              <a:off x="8466" y="7668"/>
              <a:ext cx="139" cy="13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3" name="图片 32" descr="披萨外卖快递员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27" y="7555"/>
              <a:ext cx="554" cy="554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 rot="0">
            <a:off x="7713980" y="4422140"/>
            <a:ext cx="351790" cy="351790"/>
            <a:chOff x="8127" y="7555"/>
            <a:chExt cx="554" cy="554"/>
          </a:xfrm>
        </p:grpSpPr>
        <p:sp>
          <p:nvSpPr>
            <p:cNvPr id="35" name="椭圆 34"/>
            <p:cNvSpPr/>
            <p:nvPr/>
          </p:nvSpPr>
          <p:spPr>
            <a:xfrm>
              <a:off x="8466" y="7668"/>
              <a:ext cx="139" cy="13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6" name="图片 35" descr="披萨外卖快递员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27" y="7555"/>
              <a:ext cx="554" cy="554"/>
            </a:xfrm>
            <a:prstGeom prst="rect">
              <a:avLst/>
            </a:prstGeom>
          </p:spPr>
        </p:pic>
      </p:grpSp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" name="矩形: 圆角 48"/>
          <p:cNvSpPr/>
          <p:nvPr/>
        </p:nvSpPr>
        <p:spPr>
          <a:xfrm>
            <a:off x="1083310" y="1378585"/>
            <a:ext cx="399796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37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559560" y="1485265"/>
            <a:ext cx="385318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1.3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血糖浓度的调节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715" y="2546350"/>
            <a:ext cx="5117465" cy="301688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5926e-05 L 0.100938 0.0290741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648148 L 0.0807292 0.035370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300" y="2348865"/>
            <a:ext cx="6258560" cy="3689350"/>
          </a:xfrm>
          <a:prstGeom prst="rect">
            <a:avLst/>
          </a:prstGeom>
        </p:spPr>
      </p:pic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110" name="图片 109"/>
          <p:cNvPicPr/>
          <p:nvPr/>
        </p:nvPicPr>
        <p:blipFill>
          <a:blip r:embed="rId5"/>
          <a:stretch>
            <a:fillRect/>
          </a:stretch>
        </p:blipFill>
        <p:spPr>
          <a:xfrm>
            <a:off x="5735955" y="2060575"/>
            <a:ext cx="5582920" cy="4145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" name="矩形: 圆角 48"/>
          <p:cNvSpPr/>
          <p:nvPr/>
        </p:nvSpPr>
        <p:spPr>
          <a:xfrm>
            <a:off x="1083310" y="1378585"/>
            <a:ext cx="399796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2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59560" y="1485265"/>
            <a:ext cx="385318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1.3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血糖浓度的调节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767715" y="2486025"/>
            <a:ext cx="4129405" cy="32721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" name="矩形: 圆角 48"/>
          <p:cNvSpPr/>
          <p:nvPr/>
        </p:nvSpPr>
        <p:spPr>
          <a:xfrm>
            <a:off x="1083310" y="1378585"/>
            <a:ext cx="399796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2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59560" y="1485265"/>
            <a:ext cx="385318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1.3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血糖浓度的调节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5951855" y="2166620"/>
          <a:ext cx="5723890" cy="421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矩形 4"/>
          <p:cNvSpPr/>
          <p:nvPr/>
        </p:nvSpPr>
        <p:spPr>
          <a:xfrm rot="2640000">
            <a:off x="8687435" y="4745355"/>
            <a:ext cx="337185" cy="11988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0" y="2420620"/>
            <a:ext cx="5737225" cy="33826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23556" name="文本框 5"/>
          <p:cNvSpPr txBox="1"/>
          <p:nvPr>
            <p:custDataLst>
              <p:tags r:id="rId4"/>
            </p:custDataLst>
          </p:nvPr>
        </p:nvSpPr>
        <p:spPr>
          <a:xfrm>
            <a:off x="1343660" y="2276475"/>
            <a:ext cx="5651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唯一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降血糖的激素</a:t>
            </a:r>
            <a:r>
              <a:rPr lang="en-US" altLang="zh-CN" sz="2800" b="1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——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胰岛素</a:t>
            </a:r>
            <a:endParaRPr lang="zh-CN" altLang="en-US" sz="2800" b="1">
              <a:solidFill>
                <a:schemeClr val="dk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3557" name="图片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7968615" y="2798445"/>
            <a:ext cx="2959735" cy="2362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" name="矩形: 圆角 48"/>
          <p:cNvSpPr/>
          <p:nvPr/>
        </p:nvSpPr>
        <p:spPr>
          <a:xfrm>
            <a:off x="1083310" y="1378585"/>
            <a:ext cx="399796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2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59560" y="1485265"/>
            <a:ext cx="385318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1.3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血糖浓度的调节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70" y="2780665"/>
            <a:ext cx="6489700" cy="38258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23557" name="图片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8112125" y="2023110"/>
            <a:ext cx="2959735" cy="2362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23554" name="图片 3" descr="1"/>
          <p:cNvPicPr>
            <a:picLocks noChangeAspect="1"/>
          </p:cNvPicPr>
          <p:nvPr/>
        </p:nvPicPr>
        <p:blipFill>
          <a:blip r:embed="rId5"/>
          <a:srcRect b="22062"/>
          <a:stretch>
            <a:fillRect/>
          </a:stretch>
        </p:blipFill>
        <p:spPr>
          <a:xfrm>
            <a:off x="1271905" y="2767965"/>
            <a:ext cx="5976620" cy="3407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8117840" y="4437380"/>
            <a:ext cx="2807970" cy="1986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文本框 4"/>
          <p:cNvSpPr txBox="1"/>
          <p:nvPr/>
        </p:nvSpPr>
        <p:spPr>
          <a:xfrm>
            <a:off x="1343660" y="2281873"/>
            <a:ext cx="252158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肽无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生物学活性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10" name="矩形: 圆角 48"/>
          <p:cNvSpPr/>
          <p:nvPr/>
        </p:nvSpPr>
        <p:spPr>
          <a:xfrm>
            <a:off x="1083310" y="1378585"/>
            <a:ext cx="399796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2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59560" y="1485265"/>
            <a:ext cx="385318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1.3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血糖浓度的调节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839470" y="2276475"/>
            <a:ext cx="5189855" cy="3820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755" y="3068955"/>
            <a:ext cx="5841365" cy="1971675"/>
          </a:xfrm>
          <a:prstGeom prst="rect">
            <a:avLst/>
          </a:prstGeom>
        </p:spPr>
      </p:pic>
      <p:sp>
        <p:nvSpPr>
          <p:cNvPr id="10" name="矩形: 圆角 48"/>
          <p:cNvSpPr/>
          <p:nvPr/>
        </p:nvSpPr>
        <p:spPr>
          <a:xfrm>
            <a:off x="1083310" y="1378585"/>
            <a:ext cx="399796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2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59560" y="1485265"/>
            <a:ext cx="385318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1.3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血糖浓度的调节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3" name="C9F754DE-2CAD-44b6-B708-469DEB6407EB-2" descr="C:/Users/A/AppData/Local/Temp/wpp.CUHdNJw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835" y="2349500"/>
            <a:ext cx="8920480" cy="3947160"/>
          </a:xfrm>
          <a:prstGeom prst="rect">
            <a:avLst/>
          </a:prstGeom>
        </p:spPr>
      </p:pic>
      <p:sp>
        <p:nvSpPr>
          <p:cNvPr id="4" name="矩形: 圆角 48"/>
          <p:cNvSpPr/>
          <p:nvPr/>
        </p:nvSpPr>
        <p:spPr>
          <a:xfrm>
            <a:off x="1083310" y="1378585"/>
            <a:ext cx="435229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6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559560" y="1485265"/>
            <a:ext cx="406209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血糖及其浓度的调节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48"/>
          <p:cNvSpPr/>
          <p:nvPr/>
        </p:nvSpPr>
        <p:spPr>
          <a:xfrm>
            <a:off x="1083310" y="1378585"/>
            <a:ext cx="235394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7073"/>
              <a:ext cx="1025343" cy="5530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课前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170307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zh-CN" sz="2600" b="1" spc="300" dirty="0">
                <a:solidFill>
                  <a:schemeClr val="bg2">
                    <a:lumMod val="25000"/>
                  </a:schemeClr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预习任务</a:t>
            </a:r>
            <a:endParaRPr kumimoji="1" lang="zh-CN" altLang="zh-CN" sz="2600" b="1" spc="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14" name="椭圆 13"/>
          <p:cNvSpPr/>
          <p:nvPr>
            <p:custDataLst>
              <p:tags r:id="rId4"/>
            </p:custDataLst>
          </p:nvPr>
        </p:nvSpPr>
        <p:spPr>
          <a:xfrm>
            <a:off x="702628" y="1825625"/>
            <a:ext cx="3790315" cy="4217035"/>
          </a:xfrm>
          <a:prstGeom prst="ellipse">
            <a:avLst/>
          </a:prstGeom>
          <a:noFill/>
          <a:ln>
            <a:gradFill>
              <a:gsLst>
                <a:gs pos="99000">
                  <a:srgbClr val="D9D9D9">
                    <a:lumMod val="85000"/>
                    <a:lumOff val="15000"/>
                  </a:srgbClr>
                </a:gs>
                <a:gs pos="15000">
                  <a:srgbClr val="FFFFFF">
                    <a:lumMod val="20000"/>
                    <a:lumOff val="80000"/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5"/>
            </p:custDataLst>
          </p:nvPr>
        </p:nvSpPr>
        <p:spPr>
          <a:xfrm>
            <a:off x="3946208" y="4603750"/>
            <a:ext cx="607695" cy="607695"/>
          </a:xfrm>
          <a:prstGeom prst="ellipse">
            <a:avLst/>
          </a:prstGeom>
          <a:solidFill>
            <a:schemeClr val="accent4"/>
          </a:solidFill>
          <a:ln>
            <a:gradFill>
              <a:gsLst>
                <a:gs pos="37000">
                  <a:srgbClr val="FFFFFF"/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578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1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6"/>
            </p:custDataLst>
          </p:nvPr>
        </p:nvSpPr>
        <p:spPr>
          <a:xfrm>
            <a:off x="3946208" y="2511425"/>
            <a:ext cx="607695" cy="607695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</a:schemeClr>
                </a:gs>
              </a:gsLst>
              <a:lin ang="1578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tIns="45720" bIns="4572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1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弧形 17"/>
          <p:cNvSpPr/>
          <p:nvPr>
            <p:custDataLst>
              <p:tags r:id="rId7"/>
            </p:custDataLst>
          </p:nvPr>
        </p:nvSpPr>
        <p:spPr>
          <a:xfrm rot="6180000">
            <a:off x="957263" y="2689225"/>
            <a:ext cx="2604135" cy="2621280"/>
          </a:xfrm>
          <a:prstGeom prst="arc">
            <a:avLst>
              <a:gd name="adj1" fmla="val 17579482"/>
              <a:gd name="adj2" fmla="val 6551471"/>
            </a:avLst>
          </a:prstGeom>
          <a:ln>
            <a:solidFill>
              <a:schemeClr val="tx1">
                <a:lumMod val="65000"/>
                <a:lumOff val="35000"/>
                <a:alpha val="2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8"/>
            </p:custDataLst>
          </p:nvPr>
        </p:nvSpPr>
        <p:spPr>
          <a:xfrm>
            <a:off x="1219518" y="2827020"/>
            <a:ext cx="2169160" cy="2169160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课前学习任务</a:t>
            </a:r>
            <a:endParaRPr lang="zh-CN" altLang="en-US" sz="28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4799965" y="2436495"/>
            <a:ext cx="6553835" cy="13315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30000"/>
              </a:lnSpc>
            </a:pPr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预习第九章第一节的内容并</a:t>
            </a: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上传学习笔记；</a:t>
            </a:r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结合“</a:t>
            </a: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血糖的来源与去路</a:t>
            </a:r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”，思考当食用大量甜食后，</a:t>
            </a: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机体如何降糖。</a:t>
            </a:r>
            <a:endParaRPr lang="zh-CN" altLang="en-US" sz="2400" b="1" kern="0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2400" b="1" kern="0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4871720" y="4725035"/>
            <a:ext cx="6322695" cy="7397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查阅资料，</a:t>
            </a: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了解糖尿病的慢性并发症。</a:t>
            </a:r>
            <a:endParaRPr lang="zh-CN" altLang="en-US" sz="2400" b="1" kern="0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48"/>
          <p:cNvSpPr/>
          <p:nvPr/>
        </p:nvSpPr>
        <p:spPr>
          <a:xfrm>
            <a:off x="1083310" y="1378585"/>
            <a:ext cx="351091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糖尿病的分型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" y="2458720"/>
            <a:ext cx="6345555" cy="36677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64425" y="3140710"/>
            <a:ext cx="3931285" cy="1108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糖尿病患者的血糖为什么不能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降至正常水平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？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43660" y="2204720"/>
            <a:ext cx="9970135" cy="2159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 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糖尿病（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DM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）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是一组由遗传和环境因素引起的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胰岛素分泌不足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和</a:t>
            </a:r>
            <a:r>
              <a:rPr lang="en-US" altLang="zh-CN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/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或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胰岛素作用低下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导致的以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持续性高血糖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为特征的代谢性疾病。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9697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456045" y="3789045"/>
            <a:ext cx="4775200" cy="2836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7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糖尿病的分型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115" name="图片 114"/>
          <p:cNvPicPr/>
          <p:nvPr/>
        </p:nvPicPr>
        <p:blipFill>
          <a:blip r:embed="rId4"/>
          <a:srcRect t="12788" r="56742"/>
          <a:stretch>
            <a:fillRect/>
          </a:stretch>
        </p:blipFill>
        <p:spPr>
          <a:xfrm>
            <a:off x="2341880" y="2276475"/>
            <a:ext cx="3175000" cy="396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4"/>
          <a:srcRect l="49482" t="18257"/>
          <a:stretch>
            <a:fillRect/>
          </a:stretch>
        </p:blipFill>
        <p:spPr>
          <a:xfrm>
            <a:off x="6096000" y="2276475"/>
            <a:ext cx="3824605" cy="4037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2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4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糖尿病的分型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3175" y="-41275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83615" y="2173605"/>
            <a:ext cx="10045700" cy="2159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en-US" altLang="zh-CN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 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某患者，男，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29岁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多饮多食多尿，消瘦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易感染，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近期出现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肾功能衰竭，失明，血检结果显示该患者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血胰岛素及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C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肽基础水平低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7931785" y="3665220"/>
            <a:ext cx="2697480" cy="3054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糖尿病的分型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3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AutoShape 3"/>
          <p:cNvSpPr/>
          <p:nvPr/>
        </p:nvSpPr>
        <p:spPr>
          <a:xfrm rot="5400000">
            <a:off x="3222625" y="840105"/>
            <a:ext cx="3032760" cy="77819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7C7C7"/>
              </a:gs>
              <a:gs pos="50000">
                <a:srgbClr val="FFFFFF"/>
              </a:gs>
              <a:gs pos="100000">
                <a:srgbClr val="C7C7C7"/>
              </a:gs>
            </a:gsLst>
            <a:lin ang="5400000" scaled="1"/>
            <a:tileRect/>
          </a:gra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613" y="-42862"/>
            <a:ext cx="1590675" cy="1360488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53251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763" y="0"/>
            <a:ext cx="1452562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629602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3253" name="组合 7"/>
          <p:cNvGrpSpPr/>
          <p:nvPr/>
        </p:nvGrpSpPr>
        <p:grpSpPr>
          <a:xfrm>
            <a:off x="927100" y="2060575"/>
            <a:ext cx="7737475" cy="4186534"/>
            <a:chOff x="3614" y="2626"/>
            <a:chExt cx="12185" cy="6592"/>
          </a:xfrm>
        </p:grpSpPr>
        <p:sp>
          <p:nvSpPr>
            <p:cNvPr id="30723" name="Freeform 4"/>
            <p:cNvSpPr/>
            <p:nvPr>
              <p:custDataLst>
                <p:tags r:id="rId4"/>
              </p:custDataLst>
            </p:nvPr>
          </p:nvSpPr>
          <p:spPr>
            <a:xfrm>
              <a:off x="3614" y="4441"/>
              <a:ext cx="12016" cy="491"/>
            </a:xfrm>
            <a:custGeom>
              <a:avLst/>
              <a:gdLst/>
              <a:ahLst/>
              <a:cxnLst>
                <a:cxn ang="0">
                  <a:pos x="5" y="303"/>
                </a:cxn>
                <a:cxn ang="0">
                  <a:pos x="21" y="177"/>
                </a:cxn>
                <a:cxn ang="0">
                  <a:pos x="172" y="22"/>
                </a:cxn>
                <a:cxn ang="0">
                  <a:pos x="361" y="11"/>
                </a:cxn>
                <a:cxn ang="0">
                  <a:pos x="932" y="12"/>
                </a:cxn>
                <a:cxn ang="0">
                  <a:pos x="1070" y="14"/>
                </a:cxn>
                <a:cxn ang="0">
                  <a:pos x="1260" y="189"/>
                </a:cxn>
                <a:cxn ang="0">
                  <a:pos x="1266" y="302"/>
                </a:cxn>
                <a:cxn ang="0">
                  <a:pos x="5" y="303"/>
                </a:cxn>
              </a:cxnLst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9525">
              <a:noFill/>
            </a:ln>
          </p:spPr>
          <p:txBody>
            <a:bodyPr/>
            <a:p>
              <a:pPr fontAlgn="base"/>
              <a:endParaRPr lang="zh-CN" altLang="en-US" sz="1800" strike="noStrike" noProof="1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0725" name="Text Box 6"/>
            <p:cNvSpPr/>
            <p:nvPr>
              <p:custDataLst>
                <p:tags r:id="rId5"/>
              </p:custDataLst>
            </p:nvPr>
          </p:nvSpPr>
          <p:spPr>
            <a:xfrm>
              <a:off x="3614" y="4668"/>
              <a:ext cx="12185" cy="45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just" eaLnBrk="0" fontAlgn="base" hangingPunct="0">
                <a:lnSpc>
                  <a:spcPct val="130000"/>
                </a:lnSpc>
              </a:pPr>
              <a:r>
                <a:rPr lang="zh-CN" altLang="en-US" sz="2800" b="1" strike="noStrike" noProof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1.发病率</a:t>
              </a:r>
              <a:r>
                <a:rPr lang="zh-CN" altLang="en-US" sz="2800" b="1" strike="noStrike" noProof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低</a:t>
              </a:r>
              <a:r>
                <a:rPr lang="zh-CN" altLang="en-US" sz="2800" b="1" strike="noStrike" noProof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，主要见于</a:t>
              </a:r>
              <a:r>
                <a:rPr lang="zh-CN" altLang="en-US" sz="2800" b="1" strike="noStrike" noProof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儿童、青年</a:t>
              </a:r>
              <a:r>
                <a:rPr lang="zh-CN" altLang="en-US" sz="2800" b="1" strike="noStrike" noProof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，</a:t>
              </a:r>
              <a:r>
                <a:rPr lang="zh-CN" altLang="en-US" sz="2800" b="1" strike="noStrike" noProof="1" dirty="0"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典型</a:t>
              </a:r>
              <a:r>
                <a:rPr lang="en-US" altLang="zh-CN" sz="2800" b="1" strike="noStrike" noProof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“</a:t>
              </a:r>
              <a:r>
                <a:rPr lang="zh-CN" altLang="en-US" sz="2800" b="1" strike="noStrike" noProof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多饮、多食、多尿、消瘦</a:t>
              </a:r>
              <a:r>
                <a:rPr lang="en-US" altLang="zh-CN" sz="2800" b="1" strike="noStrike" noProof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”</a:t>
              </a:r>
              <a:r>
                <a:rPr lang="zh-CN" altLang="en-US" sz="2800" b="1" strike="noStrike" noProof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的症状</a:t>
              </a:r>
              <a:r>
                <a:rPr lang="zh-CN" altLang="en-US" sz="2800" b="1" strike="noStrike" noProof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；</a:t>
              </a:r>
              <a:endParaRPr lang="zh-CN" altLang="en-US" sz="2800" b="1" strike="noStrike" noProof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endParaRPr>
            </a:p>
            <a:p>
              <a:pPr algn="just" eaLnBrk="0" fontAlgn="base" hangingPunct="0">
                <a:lnSpc>
                  <a:spcPct val="130000"/>
                </a:lnSpc>
              </a:pPr>
              <a:r>
                <a:rPr lang="en-US" altLang="zh-CN" sz="2800" b="1" strike="noStrike" noProof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2</a:t>
              </a:r>
              <a:r>
                <a:rPr lang="zh-CN" altLang="en-US" sz="2800" b="1" strike="noStrike" noProof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.多有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自身抗体</a:t>
              </a:r>
              <a:r>
                <a:rPr lang="zh-CN" altLang="en-US" sz="2800" b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阳性</a:t>
              </a:r>
              <a:r>
                <a:rPr lang="zh-CN" altLang="en-US" sz="2800" b="1" strike="noStrike" noProof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；</a:t>
              </a:r>
              <a:endParaRPr lang="zh-CN" altLang="en-US" sz="2800" b="1" strike="noStrike" noProof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endParaRPr>
            </a:p>
            <a:p>
              <a:pPr algn="just" eaLnBrk="0" fontAlgn="base" hangingPunct="0">
                <a:lnSpc>
                  <a:spcPct val="130000"/>
                </a:lnSpc>
              </a:pPr>
              <a:r>
                <a:rPr lang="en-US" altLang="zh-CN" sz="2800" b="1" strike="noStrike" noProof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3</a:t>
              </a:r>
              <a:r>
                <a:rPr lang="zh-CN" altLang="en-US" sz="2800" b="1" strike="noStrike" noProof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.</a:t>
              </a:r>
              <a:r>
                <a:rPr lang="zh-CN" altLang="en-US" sz="2800" b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胰岛素或</a:t>
              </a:r>
              <a:r>
                <a:rPr lang="en-US" altLang="zh-CN" sz="2800" b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C</a:t>
              </a:r>
              <a:r>
                <a:rPr lang="zh-CN" altLang="en-US" sz="2800" b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肽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绝对不足</a:t>
              </a:r>
              <a:r>
                <a:rPr lang="zh-CN" altLang="en-US" sz="2800" b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，对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胰岛素</a:t>
              </a:r>
              <a:r>
                <a:rPr lang="zh-CN" altLang="en-US" sz="2800" b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治疗敏感</a:t>
              </a:r>
              <a:r>
                <a:rPr lang="zh-CN" altLang="en-US" sz="2800" b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；</a:t>
              </a:r>
              <a:endParaRPr lang="zh-CN" altLang="en-US" sz="2800" b="1" strike="noStrike" noProof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endParaRPr>
            </a:p>
            <a:p>
              <a:pPr algn="just" eaLnBrk="0" fontAlgn="base" hangingPunct="0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4</a:t>
              </a:r>
              <a:r>
                <a:rPr lang="zh-CN" altLang="en-US" sz="2800" b="1" dirty="0">
                  <a:solidFill>
                    <a:schemeClr val="dk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.易发生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酮症酸中毒。</a:t>
              </a:r>
              <a:endParaRPr lang="zh-CN" altLang="en-US" sz="2800" b="1" strike="noStrike" noProof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endParaRPr>
            </a:p>
          </p:txBody>
        </p:sp>
        <p:sp>
          <p:nvSpPr>
            <p:cNvPr id="53256" name="Rectangle 26"/>
            <p:cNvSpPr/>
            <p:nvPr/>
          </p:nvSpPr>
          <p:spPr>
            <a:xfrm>
              <a:off x="7559" y="2626"/>
              <a:ext cx="325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2800" b="1" dirty="0">
                  <a:solidFill>
                    <a:srgbClr val="00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宋体" panose="02010600030101010101" pitchFamily="2" charset="-122"/>
                </a:rPr>
                <a:t>1型糖尿病</a:t>
              </a:r>
              <a:endParaRPr lang="zh-CN" altLang="en-US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3257" name="AutoShape 27"/>
            <p:cNvSpPr/>
            <p:nvPr/>
          </p:nvSpPr>
          <p:spPr>
            <a:xfrm flipV="1">
              <a:off x="8160" y="3410"/>
              <a:ext cx="2310" cy="104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60B5CC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53258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9191625" y="1700213"/>
            <a:ext cx="2444750" cy="266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图片 117"/>
          <p:cNvPicPr/>
          <p:nvPr/>
        </p:nvPicPr>
        <p:blipFill>
          <a:blip r:embed="rId7"/>
          <a:stretch>
            <a:fillRect/>
          </a:stretch>
        </p:blipFill>
        <p:spPr>
          <a:xfrm>
            <a:off x="9250363" y="4291013"/>
            <a:ext cx="2386012" cy="2255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625" y="309563"/>
            <a:ext cx="1471613" cy="65722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338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strike="noStrike" noProof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strike="noStrike" noProof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3563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5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51204" name="图片 114"/>
          <p:cNvPicPr/>
          <p:nvPr/>
        </p:nvPicPr>
        <p:blipFill>
          <a:blip r:embed="rId8"/>
          <a:srcRect t="12788" r="56741"/>
          <a:stretch>
            <a:fillRect/>
          </a:stretch>
        </p:blipFill>
        <p:spPr>
          <a:xfrm>
            <a:off x="8760143" y="2420620"/>
            <a:ext cx="3175000" cy="396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3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2.1 1</a:t>
            </a:r>
            <a:r>
              <a:rPr kumimoji="1" lang="zh-CN" altLang="en-US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型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31753" name="Rectangle 26"/>
          <p:cNvSpPr/>
          <p:nvPr>
            <p:custDataLst>
              <p:tags r:id="rId4"/>
            </p:custDataLst>
          </p:nvPr>
        </p:nvSpPr>
        <p:spPr>
          <a:xfrm>
            <a:off x="1199515" y="2276475"/>
            <a:ext cx="2181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型糖尿病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9" name="二型糖尿病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28435" y="2132965"/>
            <a:ext cx="4471035" cy="41795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71905" y="2924810"/>
            <a:ext cx="5034280" cy="1564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观看视频思考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：为什么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型糖尿病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患者的胰岛素一直在运输葡萄糖？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3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2.2 2</a:t>
            </a:r>
            <a:r>
              <a:rPr kumimoji="1" lang="zh-CN" altLang="en-US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型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AutoShape 3"/>
          <p:cNvSpPr/>
          <p:nvPr/>
        </p:nvSpPr>
        <p:spPr>
          <a:xfrm rot="5400000">
            <a:off x="3435350" y="698500"/>
            <a:ext cx="2606675" cy="77819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7C7C7"/>
              </a:gs>
              <a:gs pos="50000">
                <a:srgbClr val="FFFFFF"/>
              </a:gs>
              <a:gs pos="100000">
                <a:srgbClr val="C7C7C7"/>
              </a:gs>
            </a:gsLst>
            <a:lin ang="5400000" scaled="1"/>
            <a:tileRect/>
          </a:gra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613" y="-42862"/>
            <a:ext cx="1590675" cy="1360488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55304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763" y="0"/>
            <a:ext cx="1452562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5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275" y="6296025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306" name="组合 7"/>
          <p:cNvGrpSpPr/>
          <p:nvPr/>
        </p:nvGrpSpPr>
        <p:grpSpPr>
          <a:xfrm>
            <a:off x="946150" y="2117719"/>
            <a:ext cx="7737475" cy="3518154"/>
            <a:chOff x="3645" y="2716"/>
            <a:chExt cx="12185" cy="5541"/>
          </a:xfrm>
        </p:grpSpPr>
        <p:sp>
          <p:nvSpPr>
            <p:cNvPr id="30723" name="Freeform 4"/>
            <p:cNvSpPr/>
            <p:nvPr>
              <p:custDataLst>
                <p:tags r:id="rId4"/>
              </p:custDataLst>
            </p:nvPr>
          </p:nvSpPr>
          <p:spPr>
            <a:xfrm>
              <a:off x="3727" y="4554"/>
              <a:ext cx="12016" cy="491"/>
            </a:xfrm>
            <a:custGeom>
              <a:avLst/>
              <a:gdLst/>
              <a:ahLst/>
              <a:cxnLst>
                <a:cxn ang="0">
                  <a:pos x="5" y="303"/>
                </a:cxn>
                <a:cxn ang="0">
                  <a:pos x="21" y="177"/>
                </a:cxn>
                <a:cxn ang="0">
                  <a:pos x="172" y="22"/>
                </a:cxn>
                <a:cxn ang="0">
                  <a:pos x="361" y="11"/>
                </a:cxn>
                <a:cxn ang="0">
                  <a:pos x="932" y="12"/>
                </a:cxn>
                <a:cxn ang="0">
                  <a:pos x="1070" y="14"/>
                </a:cxn>
                <a:cxn ang="0">
                  <a:pos x="1260" y="189"/>
                </a:cxn>
                <a:cxn ang="0">
                  <a:pos x="1266" y="302"/>
                </a:cxn>
                <a:cxn ang="0">
                  <a:pos x="5" y="303"/>
                </a:cxn>
              </a:cxnLst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9525">
              <a:noFill/>
            </a:ln>
          </p:spPr>
          <p:txBody>
            <a:bodyPr/>
            <a:p>
              <a:pPr fontAlgn="base"/>
              <a:endParaRPr lang="zh-CN" altLang="en-US" sz="1800" strike="noStrike" noProof="1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55308" name="Text Box 6"/>
            <p:cNvSpPr/>
            <p:nvPr>
              <p:custDataLst>
                <p:tags r:id="rId5"/>
              </p:custDataLst>
            </p:nvPr>
          </p:nvSpPr>
          <p:spPr>
            <a:xfrm>
              <a:off x="3645" y="5060"/>
              <a:ext cx="12185" cy="31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just" eaLnBrk="0" hangingPunct="0">
                <a:lnSpc>
                  <a:spcPct val="150000"/>
                </a:lnSpc>
              </a:pP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1.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发病率高</a:t>
              </a: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，多见于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40岁以上</a:t>
              </a: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的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中老年肥胖者</a:t>
              </a: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</a:rPr>
                <a:t>，起病缓慢。</a:t>
              </a:r>
              <a:endParaRPr lang="zh-CN" altLang="en-US" sz="2800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 algn="just" eaLnBrk="0" hangingPunct="0">
                <a:lnSpc>
                  <a:spcPct val="150000"/>
                </a:lnSpc>
              </a:pPr>
              <a:endParaRPr lang="zh-CN" altLang="en-US" sz="2800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55309" name="Rectangle 26"/>
            <p:cNvSpPr/>
            <p:nvPr/>
          </p:nvSpPr>
          <p:spPr>
            <a:xfrm>
              <a:off x="7672" y="2716"/>
              <a:ext cx="325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宋体" panose="02010600030101010101" pitchFamily="2" charset="-122"/>
                </a:rPr>
                <a:t>2</a:t>
              </a:r>
              <a:r>
                <a:rPr lang="zh-CN" altLang="en-US" sz="2800" b="1" dirty="0">
                  <a:solidFill>
                    <a:srgbClr val="00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sym typeface="宋体" panose="02010600030101010101" pitchFamily="2" charset="-122"/>
                </a:rPr>
                <a:t>型糖尿病</a:t>
              </a:r>
              <a:endParaRPr lang="zh-CN" altLang="en-US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5310" name="AutoShape 27"/>
            <p:cNvSpPr/>
            <p:nvPr/>
          </p:nvSpPr>
          <p:spPr>
            <a:xfrm flipV="1">
              <a:off x="8160" y="3585"/>
              <a:ext cx="2310" cy="104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60B5CC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4" name="箭头: V 形 83"/>
          <p:cNvSpPr/>
          <p:nvPr/>
        </p:nvSpPr>
        <p:spPr>
          <a:xfrm>
            <a:off x="7921625" y="309563"/>
            <a:ext cx="1471613" cy="65722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338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strike="noStrike" noProof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strike="noStrike" noProof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3563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5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16" name="图片 115"/>
          <p:cNvPicPr/>
          <p:nvPr/>
        </p:nvPicPr>
        <p:blipFill>
          <a:blip r:embed="rId6"/>
          <a:srcRect l="49483" t="18257"/>
          <a:stretch>
            <a:fillRect/>
          </a:stretch>
        </p:blipFill>
        <p:spPr>
          <a:xfrm>
            <a:off x="8629650" y="2492375"/>
            <a:ext cx="3324860" cy="3674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3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2.2 2</a:t>
            </a:r>
            <a:r>
              <a:rPr kumimoji="1" lang="zh-CN" altLang="en-US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型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31753" name="Rectangle 26"/>
          <p:cNvSpPr/>
          <p:nvPr/>
        </p:nvSpPr>
        <p:spPr>
          <a:xfrm>
            <a:off x="1199515" y="2276475"/>
            <a:ext cx="21818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型糖尿病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117" name="图片 116"/>
          <p:cNvPicPr/>
          <p:nvPr/>
        </p:nvPicPr>
        <p:blipFill>
          <a:blip r:embed="rId4"/>
          <a:stretch>
            <a:fillRect/>
          </a:stretch>
        </p:blipFill>
        <p:spPr>
          <a:xfrm>
            <a:off x="1919605" y="2828925"/>
            <a:ext cx="3840480" cy="3510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图片 118"/>
          <p:cNvPicPr/>
          <p:nvPr/>
        </p:nvPicPr>
        <p:blipFill>
          <a:blip r:embed="rId5"/>
          <a:stretch>
            <a:fillRect/>
          </a:stretch>
        </p:blipFill>
        <p:spPr>
          <a:xfrm>
            <a:off x="5880100" y="2853055"/>
            <a:ext cx="5051425" cy="3443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6"/>
          <a:srcRect r="19405" b="3765"/>
          <a:stretch>
            <a:fillRect/>
          </a:stretch>
        </p:blipFill>
        <p:spPr>
          <a:xfrm>
            <a:off x="6311900" y="2828925"/>
            <a:ext cx="3801110" cy="3564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9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3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2.2 2</a:t>
            </a:r>
            <a:r>
              <a:rPr kumimoji="1" lang="zh-CN" altLang="en-US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型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/>
          <p:cNvSpPr/>
          <p:nvPr/>
        </p:nvSpPr>
        <p:spPr>
          <a:xfrm rot="5400000">
            <a:off x="3531870" y="601980"/>
            <a:ext cx="2414270" cy="778129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7C7C7"/>
              </a:gs>
              <a:gs pos="50000">
                <a:srgbClr val="FFFFFF"/>
              </a:gs>
              <a:gs pos="100000">
                <a:srgbClr val="C7C7C7"/>
              </a:gs>
            </a:gsLst>
            <a:lin ang="5400000" scaled="1"/>
            <a:tileRect/>
          </a:gra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18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46785" y="2060575"/>
            <a:ext cx="7737475" cy="3575685"/>
            <a:chOff x="3645" y="2626"/>
            <a:chExt cx="12185" cy="5631"/>
          </a:xfrm>
        </p:grpSpPr>
        <p:sp>
          <p:nvSpPr>
            <p:cNvPr id="30723" name="Freeform 4"/>
            <p:cNvSpPr/>
            <p:nvPr>
              <p:custDataLst>
                <p:tags r:id="rId4"/>
              </p:custDataLst>
            </p:nvPr>
          </p:nvSpPr>
          <p:spPr>
            <a:xfrm>
              <a:off x="3727" y="4554"/>
              <a:ext cx="12016" cy="491"/>
            </a:xfrm>
            <a:custGeom>
              <a:avLst/>
              <a:gdLst/>
              <a:ahLst/>
              <a:cxnLst>
                <a:cxn ang="0">
                  <a:pos x="5" y="303"/>
                </a:cxn>
                <a:cxn ang="0">
                  <a:pos x="21" y="177"/>
                </a:cxn>
                <a:cxn ang="0">
                  <a:pos x="172" y="22"/>
                </a:cxn>
                <a:cxn ang="0">
                  <a:pos x="361" y="11"/>
                </a:cxn>
                <a:cxn ang="0">
                  <a:pos x="932" y="12"/>
                </a:cxn>
                <a:cxn ang="0">
                  <a:pos x="1070" y="14"/>
                </a:cxn>
                <a:cxn ang="0">
                  <a:pos x="1260" y="189"/>
                </a:cxn>
                <a:cxn ang="0">
                  <a:pos x="1266" y="302"/>
                </a:cxn>
                <a:cxn ang="0">
                  <a:pos x="5" y="303"/>
                </a:cxn>
              </a:cxnLst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80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0725" name="Text Box 6"/>
            <p:cNvSpPr/>
            <p:nvPr>
              <p:custDataLst>
                <p:tags r:id="rId5"/>
              </p:custDataLst>
            </p:nvPr>
          </p:nvSpPr>
          <p:spPr>
            <a:xfrm>
              <a:off x="3645" y="5060"/>
              <a:ext cx="12185" cy="31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just" eaLnBrk="0" hangingPunct="0">
                <a:lnSpc>
                  <a:spcPct val="150000"/>
                </a:lnSpc>
              </a:pP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1.发病率高，</a:t>
              </a: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多见于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40岁以上</a:t>
              </a: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的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中老年肥胖者</a:t>
              </a: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，起病缓慢；</a:t>
              </a:r>
              <a:endParaRPr lang="zh-CN" altLang="en-US" sz="28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</a:rPr>
                <a:t>2.</a:t>
              </a: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胰岛素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抵抗</a:t>
              </a:r>
              <a:r>
                <a:rPr lang="zh-CN" altLang="en-US" sz="2800" b="1" dirty="0"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伴胰岛素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相对不足</a:t>
              </a: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+mn-ea"/>
                </a:rPr>
                <a:t>。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endParaRPr>
            </a:p>
          </p:txBody>
        </p:sp>
        <p:sp>
          <p:nvSpPr>
            <p:cNvPr id="30729" name="Rectangle 26"/>
            <p:cNvSpPr/>
            <p:nvPr/>
          </p:nvSpPr>
          <p:spPr>
            <a:xfrm>
              <a:off x="7559" y="2626"/>
              <a:ext cx="325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en-US" altLang="zh-CN" sz="3200" b="1" dirty="0">
                  <a:solidFill>
                    <a:srgbClr val="00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宋体" panose="02010600030101010101" pitchFamily="2" charset="-122"/>
                </a:rPr>
                <a:t>2</a:t>
              </a:r>
              <a:r>
                <a:rPr lang="zh-CN" altLang="en-US" sz="3200" b="1" dirty="0">
                  <a:solidFill>
                    <a:srgbClr val="00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微软雅黑" panose="020B0503020204020204" pitchFamily="2" charset="-122"/>
                  <a:sym typeface="宋体" panose="02010600030101010101" pitchFamily="2" charset="-122"/>
                </a:rPr>
                <a:t>型糖尿病</a:t>
              </a:r>
              <a:endParaRPr lang="zh-CN" altLang="en-US" sz="32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730" name="AutoShape 27"/>
            <p:cNvSpPr/>
            <p:nvPr/>
          </p:nvSpPr>
          <p:spPr>
            <a:xfrm flipV="1">
              <a:off x="8160" y="3585"/>
              <a:ext cx="2310" cy="104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60B5CC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sz="1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16" name="图片 115"/>
          <p:cNvPicPr/>
          <p:nvPr/>
        </p:nvPicPr>
        <p:blipFill>
          <a:blip r:embed="rId6"/>
          <a:srcRect l="49483" t="18257"/>
          <a:stretch>
            <a:fillRect/>
          </a:stretch>
        </p:blipFill>
        <p:spPr>
          <a:xfrm>
            <a:off x="8629650" y="2492375"/>
            <a:ext cx="3324860" cy="3674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3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2.2 2</a:t>
            </a:r>
            <a:r>
              <a:rPr kumimoji="1" lang="zh-CN" altLang="en-US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型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2279650" y="2105025"/>
            <a:ext cx="6009005" cy="444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60460" y="3860800"/>
            <a:ext cx="2085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黑棘皮病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4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3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2.2 2</a:t>
            </a:r>
            <a:r>
              <a:rPr kumimoji="1" lang="zh-CN" altLang="en-US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型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48"/>
          <p:cNvSpPr/>
          <p:nvPr/>
        </p:nvSpPr>
        <p:spPr>
          <a:xfrm>
            <a:off x="1083310" y="1378585"/>
            <a:ext cx="307022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249999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zh-CN" sz="2600" b="1" spc="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糖尿病的危害</a:t>
            </a:r>
            <a:endParaRPr kumimoji="1" lang="zh-CN" altLang="zh-CN" sz="2600" b="1" spc="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3" name="箭头: V 形 85"/>
          <p:cNvSpPr/>
          <p:nvPr/>
        </p:nvSpPr>
        <p:spPr>
          <a:xfrm>
            <a:off x="2447925" y="332740"/>
            <a:ext cx="1471930" cy="629285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4" name="箭头: V 形 85"/>
          <p:cNvSpPr/>
          <p:nvPr/>
        </p:nvSpPr>
        <p:spPr>
          <a:xfrm>
            <a:off x="4022774" y="332859"/>
            <a:ext cx="2258332" cy="656928"/>
          </a:xfrm>
          <a:prstGeom prst="chevron">
            <a:avLst/>
          </a:prstGeom>
          <a:solidFill>
            <a:srgbClr val="D9D9D9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新知探究</a:t>
            </a:r>
            <a:endParaRPr lang="zh-CN" altLang="en-US" sz="2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rcRect t="12493" r="328" b="12534"/>
          <a:stretch>
            <a:fillRect/>
          </a:stretch>
        </p:blipFill>
        <p:spPr>
          <a:xfrm>
            <a:off x="479425" y="2204720"/>
            <a:ext cx="5721350" cy="3875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311900" y="2277110"/>
            <a:ext cx="4975860" cy="36271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4" name="矩形: 圆角 48"/>
          <p:cNvSpPr/>
          <p:nvPr/>
        </p:nvSpPr>
        <p:spPr>
          <a:xfrm>
            <a:off x="1083310" y="1378585"/>
            <a:ext cx="400558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3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2.3 </a:t>
            </a:r>
            <a:r>
              <a:rPr kumimoji="1" lang="zh-CN" altLang="en-US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特殊类型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33794" name="AutoShape 3"/>
          <p:cNvSpPr/>
          <p:nvPr/>
        </p:nvSpPr>
        <p:spPr>
          <a:xfrm rot="5400000">
            <a:off x="2737485" y="1866900"/>
            <a:ext cx="2923540" cy="621792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7C7C7"/>
              </a:gs>
              <a:gs pos="50000">
                <a:srgbClr val="FFFFFF"/>
              </a:gs>
              <a:gs pos="100000">
                <a:srgbClr val="C7C7C7"/>
              </a:gs>
            </a:gsLst>
            <a:lin ang="5400000" scaled="1"/>
            <a:tileRect/>
          </a:gra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just"/>
            <a:endParaRPr lang="zh-CN" altLang="en-US" sz="18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33795" name="Freeform 4"/>
          <p:cNvSpPr/>
          <p:nvPr>
            <p:custDataLst>
              <p:tags r:id="rId4"/>
            </p:custDataLst>
          </p:nvPr>
        </p:nvSpPr>
        <p:spPr>
          <a:xfrm>
            <a:off x="1203960" y="3285173"/>
            <a:ext cx="5930900" cy="481012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3797" name="Text Box 6"/>
          <p:cNvSpPr/>
          <p:nvPr/>
        </p:nvSpPr>
        <p:spPr>
          <a:xfrm>
            <a:off x="1480185" y="3848735"/>
            <a:ext cx="58277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　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3801" name="Rectangle 26"/>
          <p:cNvSpPr/>
          <p:nvPr/>
        </p:nvSpPr>
        <p:spPr>
          <a:xfrm>
            <a:off x="2383155" y="2157730"/>
            <a:ext cx="3176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特殊类型糖尿病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33802" name="AutoShape 27"/>
          <p:cNvSpPr/>
          <p:nvPr/>
        </p:nvSpPr>
        <p:spPr>
          <a:xfrm flipV="1">
            <a:off x="3128010" y="2790190"/>
            <a:ext cx="1466850" cy="5537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0B5CC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zh-CN" altLang="en-US" sz="18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33803" name="Rectangle 5"/>
          <p:cNvSpPr/>
          <p:nvPr/>
        </p:nvSpPr>
        <p:spPr>
          <a:xfrm>
            <a:off x="1376045" y="3775710"/>
            <a:ext cx="5542915" cy="2460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胰岛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β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细胞基因缺陷；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受体基因异常；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内分泌疾病：甲亢；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4.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胰腺疾病；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5.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药物、感染等。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5"/>
          <a:srcRect t="13926"/>
          <a:stretch>
            <a:fillRect/>
          </a:stretch>
        </p:blipFill>
        <p:spPr>
          <a:xfrm>
            <a:off x="7536180" y="2564765"/>
            <a:ext cx="4161790" cy="35833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/>
          <p:cNvSpPr/>
          <p:nvPr/>
        </p:nvSpPr>
        <p:spPr>
          <a:xfrm rot="5400000">
            <a:off x="3134995" y="1392555"/>
            <a:ext cx="2391410" cy="646493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7C7C7"/>
              </a:gs>
              <a:gs pos="50000">
                <a:srgbClr val="FFFFFF"/>
              </a:gs>
              <a:gs pos="100000">
                <a:srgbClr val="C7C7C7"/>
              </a:gs>
            </a:gsLst>
            <a:lin ang="5400000" scaled="1"/>
            <a:tileRect/>
          </a:gra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18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99185" y="2204720"/>
            <a:ext cx="6418580" cy="1535430"/>
            <a:chOff x="3727" y="2627"/>
            <a:chExt cx="12016" cy="2418"/>
          </a:xfrm>
        </p:grpSpPr>
        <p:sp>
          <p:nvSpPr>
            <p:cNvPr id="30723" name="Freeform 4"/>
            <p:cNvSpPr/>
            <p:nvPr>
              <p:custDataLst>
                <p:tags r:id="rId4"/>
              </p:custDataLst>
            </p:nvPr>
          </p:nvSpPr>
          <p:spPr>
            <a:xfrm>
              <a:off x="3727" y="4554"/>
              <a:ext cx="12016" cy="491"/>
            </a:xfrm>
            <a:custGeom>
              <a:avLst/>
              <a:gdLst/>
              <a:ahLst/>
              <a:cxnLst>
                <a:cxn ang="0">
                  <a:pos x="5" y="303"/>
                </a:cxn>
                <a:cxn ang="0">
                  <a:pos x="21" y="177"/>
                </a:cxn>
                <a:cxn ang="0">
                  <a:pos x="172" y="22"/>
                </a:cxn>
                <a:cxn ang="0">
                  <a:pos x="361" y="11"/>
                </a:cxn>
                <a:cxn ang="0">
                  <a:pos x="932" y="12"/>
                </a:cxn>
                <a:cxn ang="0">
                  <a:pos x="1070" y="14"/>
                </a:cxn>
                <a:cxn ang="0">
                  <a:pos x="1260" y="189"/>
                </a:cxn>
                <a:cxn ang="0">
                  <a:pos x="1266" y="302"/>
                </a:cxn>
                <a:cxn ang="0">
                  <a:pos x="5" y="303"/>
                </a:cxn>
              </a:cxnLst>
              <a:pathLst>
                <a:path w="1270" h="303">
                  <a:moveTo>
                    <a:pt x="5" y="303"/>
                  </a:moveTo>
                  <a:cubicBezTo>
                    <a:pt x="5" y="303"/>
                    <a:pt x="0" y="253"/>
                    <a:pt x="21" y="177"/>
                  </a:cubicBezTo>
                  <a:cubicBezTo>
                    <a:pt x="48" y="130"/>
                    <a:pt x="69" y="44"/>
                    <a:pt x="172" y="22"/>
                  </a:cubicBezTo>
                  <a:cubicBezTo>
                    <a:pt x="275" y="0"/>
                    <a:pt x="235" y="13"/>
                    <a:pt x="361" y="11"/>
                  </a:cubicBezTo>
                  <a:cubicBezTo>
                    <a:pt x="487" y="9"/>
                    <a:pt x="813" y="12"/>
                    <a:pt x="932" y="12"/>
                  </a:cubicBezTo>
                  <a:cubicBezTo>
                    <a:pt x="1050" y="12"/>
                    <a:pt x="998" y="2"/>
                    <a:pt x="1070" y="14"/>
                  </a:cubicBezTo>
                  <a:cubicBezTo>
                    <a:pt x="1143" y="26"/>
                    <a:pt x="1215" y="84"/>
                    <a:pt x="1260" y="189"/>
                  </a:cubicBezTo>
                  <a:cubicBezTo>
                    <a:pt x="1270" y="262"/>
                    <a:pt x="1266" y="302"/>
                    <a:pt x="1266" y="302"/>
                  </a:cubicBezTo>
                  <a:lnTo>
                    <a:pt x="5" y="303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 sz="180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0729" name="Rectangle 26"/>
            <p:cNvSpPr/>
            <p:nvPr/>
          </p:nvSpPr>
          <p:spPr>
            <a:xfrm>
              <a:off x="6495" y="2627"/>
              <a:ext cx="5503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sz="3200" b="1" dirty="0">
                  <a:solidFill>
                    <a:schemeClr val="tx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妊娠期糖尿病</a:t>
              </a:r>
              <a:endParaRPr sz="32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730" name="AutoShape 27"/>
            <p:cNvSpPr/>
            <p:nvPr/>
          </p:nvSpPr>
          <p:spPr>
            <a:xfrm flipV="1">
              <a:off x="8160" y="3585"/>
              <a:ext cx="2310" cy="104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60B5CC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zh-CN" altLang="en-US" sz="18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4827" name="Rectangle 5"/>
          <p:cNvSpPr/>
          <p:nvPr>
            <p:custDataLst>
              <p:tags r:id="rId5"/>
            </p:custDataLst>
          </p:nvPr>
        </p:nvSpPr>
        <p:spPr>
          <a:xfrm>
            <a:off x="1306195" y="3867785"/>
            <a:ext cx="5969000" cy="12966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</a:t>
            </a:r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.妊娠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期间</a:t>
            </a:r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首次发现的</a:t>
            </a:r>
            <a:r>
              <a:rPr lang="en-US" altLang="zh-CN" sz="2800" b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DM</a:t>
            </a:r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</a:t>
            </a:r>
            <a:endParaRPr lang="zh-CN" altLang="en-US" sz="2800" b="1" dirty="0">
              <a:solidFill>
                <a:schemeClr val="dk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800" b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</a:t>
            </a:r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.部分患者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分娩后</a:t>
            </a:r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可恢复正常。</a:t>
            </a:r>
            <a:endParaRPr lang="zh-CN" altLang="en-US" sz="2800" b="1" dirty="0">
              <a:solidFill>
                <a:schemeClr val="dk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121" name="图片 120"/>
          <p:cNvPicPr/>
          <p:nvPr/>
        </p:nvPicPr>
        <p:blipFill>
          <a:blip r:embed="rId6"/>
          <a:stretch>
            <a:fillRect/>
          </a:stretch>
        </p:blipFill>
        <p:spPr>
          <a:xfrm>
            <a:off x="7563485" y="2780665"/>
            <a:ext cx="4351020" cy="2894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9" name="矩形: 圆角 48"/>
          <p:cNvSpPr/>
          <p:nvPr/>
        </p:nvSpPr>
        <p:spPr>
          <a:xfrm>
            <a:off x="1083310" y="1378585"/>
            <a:ext cx="370395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3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2.4 </a:t>
            </a:r>
            <a:r>
              <a:rPr kumimoji="1" 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妊娠期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122" name="图片 121"/>
          <p:cNvPicPr/>
          <p:nvPr/>
        </p:nvPicPr>
        <p:blipFill>
          <a:blip r:embed="rId4"/>
          <a:stretch>
            <a:fillRect/>
          </a:stretch>
        </p:blipFill>
        <p:spPr>
          <a:xfrm>
            <a:off x="911860" y="2276475"/>
            <a:ext cx="5522595" cy="3682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图片 122"/>
          <p:cNvPicPr/>
          <p:nvPr/>
        </p:nvPicPr>
        <p:blipFill>
          <a:blip r:embed="rId5"/>
          <a:stretch>
            <a:fillRect/>
          </a:stretch>
        </p:blipFill>
        <p:spPr>
          <a:xfrm>
            <a:off x="6456045" y="2276475"/>
            <a:ext cx="5441950" cy="3670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9" name="矩形: 圆角 48"/>
          <p:cNvSpPr/>
          <p:nvPr/>
        </p:nvSpPr>
        <p:spPr>
          <a:xfrm>
            <a:off x="1083310" y="1378585"/>
            <a:ext cx="370395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3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2.4 </a:t>
            </a:r>
            <a:r>
              <a:rPr kumimoji="1" 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妊娠期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126" name="图片 125"/>
          <p:cNvPicPr/>
          <p:nvPr/>
        </p:nvPicPr>
        <p:blipFill>
          <a:blip r:embed="rId4"/>
          <a:stretch>
            <a:fillRect/>
          </a:stretch>
        </p:blipFill>
        <p:spPr>
          <a:xfrm>
            <a:off x="3648075" y="2204720"/>
            <a:ext cx="5149850" cy="4399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9" name="矩形: 圆角 48"/>
          <p:cNvSpPr/>
          <p:nvPr/>
        </p:nvSpPr>
        <p:spPr>
          <a:xfrm>
            <a:off x="1083310" y="1378585"/>
            <a:ext cx="370395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3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2.4 </a:t>
            </a:r>
            <a:r>
              <a:rPr kumimoji="1" 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妊娠期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48"/>
          <p:cNvSpPr/>
          <p:nvPr/>
        </p:nvSpPr>
        <p:spPr>
          <a:xfrm>
            <a:off x="1083310" y="1378585"/>
            <a:ext cx="35032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292100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2. </a:t>
            </a:r>
            <a:r>
              <a:rPr kumimoji="1" lang="zh-CN" altLang="zh-CN" sz="2600" b="1" spc="300" dirty="0">
                <a:solidFill>
                  <a:schemeClr val="tx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糖尿病的分型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8" name="C9F754DE-2CAD-44b6-B708-469DEB6407EB-1" descr="C:/Users/A/AppData/Local/Temp/wpp.DORSOBw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030" y="2196465"/>
            <a:ext cx="6966585" cy="447484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" y="2493010"/>
            <a:ext cx="2777490" cy="2229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4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3175" y="-41275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83615" y="2173605"/>
            <a:ext cx="10045700" cy="2159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en-US" altLang="zh-CN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 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某患者，男，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29岁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多饮多食多尿，消瘦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易感染，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近期出现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肾功能衰竭，失明，血检结果显示该患者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血胰岛素及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C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肽基础水平低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7931785" y="3665220"/>
            <a:ext cx="2697480" cy="3054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糖尿病的分型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3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3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solidFill>
            <a:srgbClr val="D9D9D9"/>
          </a:solidFill>
          <a:ln w="28575">
            <a:solidFill>
              <a:srgbClr val="000000">
                <a:alpha val="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新知探究</a:t>
            </a:r>
            <a:endParaRPr lang="zh-CN" altLang="en-US" sz="2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6" name="箭头: V 形 85"/>
          <p:cNvSpPr/>
          <p:nvPr/>
        </p:nvSpPr>
        <p:spPr>
          <a:xfrm>
            <a:off x="6352540" y="300355"/>
            <a:ext cx="1503045" cy="680085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7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糖尿病的分型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/>
          <p:nvPr/>
        </p:nvGraphicFramePr>
        <p:xfrm>
          <a:off x="1828800" y="2204720"/>
          <a:ext cx="8533765" cy="293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0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  <a:cs typeface="微软雅黑" panose="020B0503020204020204" pitchFamily="2" charset="-122"/>
                        </a:rPr>
                        <a:t>1</a:t>
                      </a:r>
                      <a:r>
                        <a:rPr lang="zh-CN" altLang="en-US" sz="28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  <a:cs typeface="微软雅黑" panose="020B0503020204020204" pitchFamily="2" charset="-122"/>
                        </a:rPr>
                        <a:t>型糖尿病</a:t>
                      </a:r>
                      <a:endParaRPr lang="zh-CN" altLang="en-US" sz="28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  <a:cs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  <a:cs typeface="微软雅黑" panose="020B0503020204020204" pitchFamily="2" charset="-122"/>
                        </a:rPr>
                        <a:t>2</a:t>
                      </a:r>
                      <a:r>
                        <a:rPr lang="zh-CN" altLang="en-US" sz="28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  <a:cs typeface="微软雅黑" panose="020B0503020204020204" pitchFamily="2" charset="-122"/>
                        </a:rPr>
                        <a:t>型糖尿病</a:t>
                      </a:r>
                      <a:endParaRPr lang="zh-CN" altLang="en-US" sz="28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  <a:cs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发病率</a:t>
                      </a:r>
                      <a:endParaRPr lang="zh-CN" altLang="en-US" sz="24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起病时体重</a:t>
                      </a:r>
                      <a:endParaRPr lang="zh-CN" altLang="en-US" sz="24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三多一少症状</a:t>
                      </a:r>
                      <a:endParaRPr lang="zh-CN" altLang="en-US" sz="24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自身免疫抗体</a:t>
                      </a:r>
                      <a:endParaRPr lang="zh-CN" altLang="en-US" sz="24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胰岛素水平</a:t>
                      </a:r>
                      <a:endParaRPr lang="zh-CN" altLang="en-US" sz="24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3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solidFill>
            <a:srgbClr val="D9D9D9"/>
          </a:solidFill>
          <a:ln w="28575">
            <a:solidFill>
              <a:srgbClr val="000000">
                <a:alpha val="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新知探究</a:t>
            </a:r>
            <a:endParaRPr lang="zh-CN" altLang="en-US" sz="2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6" name="箭头: V 形 85"/>
          <p:cNvSpPr/>
          <p:nvPr/>
        </p:nvSpPr>
        <p:spPr>
          <a:xfrm>
            <a:off x="6352540" y="300355"/>
            <a:ext cx="1503045" cy="680085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7" name="矩形: 圆角 48"/>
          <p:cNvSpPr/>
          <p:nvPr/>
        </p:nvSpPr>
        <p:spPr>
          <a:xfrm>
            <a:off x="1083310" y="1378585"/>
            <a:ext cx="349059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糖尿病的分型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/>
          <p:nvPr/>
        </p:nvGraphicFramePr>
        <p:xfrm>
          <a:off x="1828800" y="2204720"/>
          <a:ext cx="8533765" cy="332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60007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0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  <a:cs typeface="微软雅黑" panose="020B0503020204020204" pitchFamily="2" charset="-122"/>
                        </a:rPr>
                        <a:t>1</a:t>
                      </a:r>
                      <a:r>
                        <a:rPr lang="zh-CN" altLang="en-US" sz="28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  <a:cs typeface="微软雅黑" panose="020B0503020204020204" pitchFamily="2" charset="-122"/>
                        </a:rPr>
                        <a:t>型糖尿病</a:t>
                      </a:r>
                      <a:endParaRPr lang="zh-CN" altLang="en-US" sz="28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  <a:cs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  <a:cs typeface="微软雅黑" panose="020B0503020204020204" pitchFamily="2" charset="-122"/>
                        </a:rPr>
                        <a:t>2</a:t>
                      </a:r>
                      <a:r>
                        <a:rPr lang="zh-CN" altLang="en-US" sz="28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  <a:cs typeface="微软雅黑" panose="020B0503020204020204" pitchFamily="2" charset="-122"/>
                        </a:rPr>
                        <a:t>型糖尿病</a:t>
                      </a:r>
                      <a:endParaRPr lang="zh-CN" altLang="en-US" sz="28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  <a:cs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550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发病率</a:t>
                      </a:r>
                      <a:endParaRPr lang="zh-CN" altLang="en-US" sz="24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起病时体重</a:t>
                      </a:r>
                      <a:endParaRPr lang="zh-CN" altLang="en-US" sz="24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三多一少症状</a:t>
                      </a:r>
                      <a:endParaRPr lang="zh-CN" altLang="en-US" sz="24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自身免疫抗体</a:t>
                      </a:r>
                      <a:endParaRPr lang="zh-CN" altLang="en-US" sz="24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胰岛素水平</a:t>
                      </a:r>
                      <a:endParaRPr lang="zh-CN" altLang="en-US" sz="2400" b="1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latin typeface="微软雅黑" panose="020B0503020204020204" pitchFamily="2" charset="-122"/>
                        <a:ea typeface="微软雅黑" panose="020B0503020204020204" pitchFamily="2" charset="-122"/>
                      </a:endParaRPr>
                    </a:p>
                  </a:txBody>
                  <a:tcPr marL="215900" marR="215900" marT="133350" marB="133350" anchor="ctr"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636135" y="2981960"/>
            <a:ext cx="287210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低（</a:t>
            </a:r>
            <a:r>
              <a:rPr lang="en-US" altLang="zh-CN" sz="2400">
                <a:latin typeface="微软雅黑" panose="020B0503020204020204" pitchFamily="2" charset="-122"/>
                <a:ea typeface="微软雅黑" panose="020B0503020204020204" pitchFamily="2" charset="-122"/>
              </a:rPr>
              <a:t>10%</a:t>
            </a: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）</a:t>
            </a:r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55820" y="3645535"/>
            <a:ext cx="287210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正常或消瘦</a:t>
            </a:r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55820" y="4437380"/>
            <a:ext cx="287210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常典型</a:t>
            </a:r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55820" y="5085080"/>
            <a:ext cx="287210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多为阳性</a:t>
            </a:r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55820" y="5818505"/>
            <a:ext cx="287210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绝对不足</a:t>
            </a:r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89190" y="2981960"/>
            <a:ext cx="287210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高（</a:t>
            </a:r>
            <a:r>
              <a:rPr lang="en-US" altLang="zh-CN" sz="2400">
                <a:latin typeface="微软雅黑" panose="020B0503020204020204" pitchFamily="2" charset="-122"/>
                <a:ea typeface="微软雅黑" panose="020B0503020204020204" pitchFamily="2" charset="-122"/>
              </a:rPr>
              <a:t>90%</a:t>
            </a: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）</a:t>
            </a:r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27925" y="3645535"/>
            <a:ext cx="287210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多肥胖</a:t>
            </a:r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36180" y="4392930"/>
            <a:ext cx="287210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多不明显</a:t>
            </a:r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36180" y="5095875"/>
            <a:ext cx="287210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阴性</a:t>
            </a:r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36180" y="5819140"/>
            <a:ext cx="2872105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2" charset="-122"/>
                <a:ea typeface="微软雅黑" panose="020B0503020204020204" pitchFamily="2" charset="-122"/>
              </a:rPr>
              <a:t>相对不足</a:t>
            </a:r>
            <a:endParaRPr lang="zh-CN" altLang="en-US" sz="240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16" grpId="1"/>
      <p:bldP spid="18" grpId="1"/>
      <p:bldP spid="19" grpId="1"/>
      <p:bldP spid="20" grpId="1"/>
      <p:bldP spid="21" grpId="1"/>
      <p:bldP spid="22" grpId="1"/>
      <p:bldP spid="23" grpId="1"/>
      <p:bldP spid="24" grpId="1"/>
      <p:bldP spid="25" grpId="1"/>
      <p:bldP spid="2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983615" y="2204720"/>
            <a:ext cx="4526915" cy="3750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807710" y="2493010"/>
            <a:ext cx="5640705" cy="2159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小组讨论</a:t>
            </a:r>
            <a:r>
              <a:rPr lang="zh-CN" altLang="en-US" sz="3200" b="1">
                <a:latin typeface="微软雅黑" panose="020B0503020204020204" pitchFamily="2" charset="-122"/>
                <a:ea typeface="微软雅黑" panose="020B0503020204020204" pitchFamily="2" charset="-122"/>
              </a:rPr>
              <a:t>：从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三种类型</a:t>
            </a:r>
            <a:r>
              <a:rPr lang="zh-CN" altLang="en-US" sz="3200" b="1">
                <a:latin typeface="微软雅黑" panose="020B0503020204020204" pitchFamily="2" charset="-122"/>
                <a:ea typeface="微软雅黑" panose="020B0503020204020204" pitchFamily="2" charset="-122"/>
              </a:rPr>
              <a:t>糖尿病的特点出发，思考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什么样的人需要注意监测血糖</a:t>
            </a:r>
            <a:r>
              <a:rPr lang="zh-CN" altLang="en-US" sz="3200" b="1">
                <a:latin typeface="微软雅黑" panose="020B0503020204020204" pitchFamily="2" charset="-122"/>
                <a:ea typeface="微软雅黑" panose="020B0503020204020204" pitchFamily="2" charset="-122"/>
              </a:rPr>
              <a:t>？</a:t>
            </a:r>
            <a:endParaRPr lang="zh-CN" altLang="en-US" sz="32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solidFill>
            <a:srgbClr val="D9D9D9"/>
          </a:solidFill>
          <a:ln w="28575">
            <a:solidFill>
              <a:srgbClr val="000000">
                <a:alpha val="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新知探究</a:t>
            </a:r>
            <a:endParaRPr lang="zh-CN" altLang="en-US" sz="2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6" name="箭头: V 形 85"/>
          <p:cNvSpPr/>
          <p:nvPr/>
        </p:nvSpPr>
        <p:spPr>
          <a:xfrm>
            <a:off x="7931150" y="300355"/>
            <a:ext cx="1503045" cy="680085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4" name="箭头: V 形 83"/>
          <p:cNvSpPr/>
          <p:nvPr/>
        </p:nvSpPr>
        <p:spPr>
          <a:xfrm>
            <a:off x="6372662" y="332859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1083310" y="1378585"/>
            <a:ext cx="381635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糖尿病的高危人群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" name="圆: 空心 4"/>
          <p:cNvSpPr/>
          <p:nvPr>
            <p:custDataLst>
              <p:tags r:id="rId1"/>
            </p:custDataLst>
          </p:nvPr>
        </p:nvSpPr>
        <p:spPr>
          <a:xfrm>
            <a:off x="6498671" y="2500334"/>
            <a:ext cx="906395" cy="906395"/>
          </a:xfrm>
          <a:prstGeom prst="donut">
            <a:avLst>
              <a:gd name="adj" fmla="val 18063"/>
            </a:avLst>
          </a:prstGeom>
          <a:gradFill>
            <a:gsLst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482600" dist="635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89" name="弧形 88"/>
          <p:cNvSpPr/>
          <p:nvPr>
            <p:custDataLst>
              <p:tags r:id="rId2"/>
            </p:custDataLst>
          </p:nvPr>
        </p:nvSpPr>
        <p:spPr>
          <a:xfrm>
            <a:off x="6408594" y="2415324"/>
            <a:ext cx="1083733" cy="1083733"/>
          </a:xfrm>
          <a:prstGeom prst="arc">
            <a:avLst>
              <a:gd name="adj1" fmla="val 10633620"/>
              <a:gd name="adj2" fmla="val 18934533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90" name="弧形 89"/>
          <p:cNvSpPr/>
          <p:nvPr>
            <p:custDataLst>
              <p:tags r:id="rId3"/>
            </p:custDataLst>
          </p:nvPr>
        </p:nvSpPr>
        <p:spPr>
          <a:xfrm>
            <a:off x="6406905" y="2413635"/>
            <a:ext cx="1083733" cy="1083733"/>
          </a:xfrm>
          <a:prstGeom prst="arc">
            <a:avLst>
              <a:gd name="adj1" fmla="val 18939656"/>
              <a:gd name="adj2" fmla="val 80453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4"/>
            </p:custDataLst>
          </p:nvPr>
        </p:nvCxnSpPr>
        <p:spPr>
          <a:xfrm flipH="1" flipV="1">
            <a:off x="5395234" y="2967605"/>
            <a:ext cx="1013923" cy="15763"/>
          </a:xfrm>
          <a:prstGeom prst="line">
            <a:avLst/>
          </a:prstGeom>
          <a:ln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>
            <p:custDataLst>
              <p:tags r:id="rId5"/>
            </p:custDataLst>
          </p:nvPr>
        </p:nvCxnSpPr>
        <p:spPr>
          <a:xfrm flipV="1">
            <a:off x="6461514" y="3348742"/>
            <a:ext cx="109781" cy="120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圆: 空心 28"/>
          <p:cNvSpPr/>
          <p:nvPr>
            <p:custDataLst>
              <p:tags r:id="rId6"/>
            </p:custDataLst>
          </p:nvPr>
        </p:nvSpPr>
        <p:spPr>
          <a:xfrm>
            <a:off x="5627743" y="3403350"/>
            <a:ext cx="906395" cy="906395"/>
          </a:xfrm>
          <a:prstGeom prst="donut">
            <a:avLst>
              <a:gd name="adj" fmla="val 18063"/>
            </a:avLst>
          </a:prstGeom>
          <a:gradFill>
            <a:gsLst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482600" dist="635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104" name="弧形 103"/>
          <p:cNvSpPr/>
          <p:nvPr>
            <p:custDataLst>
              <p:tags r:id="rId7"/>
            </p:custDataLst>
          </p:nvPr>
        </p:nvSpPr>
        <p:spPr>
          <a:xfrm>
            <a:off x="5538793" y="3314963"/>
            <a:ext cx="1083733" cy="1083733"/>
          </a:xfrm>
          <a:prstGeom prst="arc">
            <a:avLst>
              <a:gd name="adj1" fmla="val 10633620"/>
              <a:gd name="adj2" fmla="val 18934533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5" name="弧形 104"/>
          <p:cNvSpPr/>
          <p:nvPr>
            <p:custDataLst>
              <p:tags r:id="rId8"/>
            </p:custDataLst>
          </p:nvPr>
        </p:nvSpPr>
        <p:spPr>
          <a:xfrm>
            <a:off x="5536541" y="3313837"/>
            <a:ext cx="1083733" cy="1083733"/>
          </a:xfrm>
          <a:prstGeom prst="arc">
            <a:avLst>
              <a:gd name="adj1" fmla="val 18939656"/>
              <a:gd name="adj2" fmla="val 80453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106" name="直接连接符 105"/>
          <p:cNvCxnSpPr/>
          <p:nvPr>
            <p:custDataLst>
              <p:tags r:id="rId9"/>
            </p:custDataLst>
          </p:nvPr>
        </p:nvCxnSpPr>
        <p:spPr>
          <a:xfrm flipH="1">
            <a:off x="4497284" y="3883008"/>
            <a:ext cx="1042072" cy="0"/>
          </a:xfrm>
          <a:prstGeom prst="line">
            <a:avLst/>
          </a:prstGeom>
          <a:ln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>
            <p:custDataLst>
              <p:tags r:id="rId10"/>
            </p:custDataLst>
          </p:nvPr>
        </p:nvCxnSpPr>
        <p:spPr>
          <a:xfrm flipV="1">
            <a:off x="5596217" y="4243877"/>
            <a:ext cx="109781" cy="120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圆: 空心 34"/>
          <p:cNvSpPr/>
          <p:nvPr>
            <p:custDataLst>
              <p:tags r:id="rId11"/>
            </p:custDataLst>
          </p:nvPr>
        </p:nvSpPr>
        <p:spPr>
          <a:xfrm>
            <a:off x="4766950" y="4308056"/>
            <a:ext cx="906395" cy="906395"/>
          </a:xfrm>
          <a:prstGeom prst="donut">
            <a:avLst>
              <a:gd name="adj" fmla="val 18063"/>
            </a:avLst>
          </a:prstGeom>
          <a:gradFill>
            <a:gsLst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482600" dist="635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110" name="弧形 109"/>
          <p:cNvSpPr/>
          <p:nvPr>
            <p:custDataLst>
              <p:tags r:id="rId12"/>
            </p:custDataLst>
          </p:nvPr>
        </p:nvSpPr>
        <p:spPr>
          <a:xfrm rot="10800000">
            <a:off x="4676311" y="4213476"/>
            <a:ext cx="1083733" cy="1083733"/>
          </a:xfrm>
          <a:prstGeom prst="arc">
            <a:avLst>
              <a:gd name="adj1" fmla="val 10633620"/>
              <a:gd name="adj2" fmla="val 18934533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111" name="直接连接符 110"/>
          <p:cNvCxnSpPr/>
          <p:nvPr>
            <p:custDataLst>
              <p:tags r:id="rId13"/>
            </p:custDataLst>
          </p:nvPr>
        </p:nvCxnSpPr>
        <p:spPr>
          <a:xfrm flipH="1">
            <a:off x="5762295" y="4731979"/>
            <a:ext cx="1044887" cy="0"/>
          </a:xfrm>
          <a:prstGeom prst="line">
            <a:avLst/>
          </a:prstGeom>
          <a:ln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弧形 111"/>
          <p:cNvSpPr/>
          <p:nvPr>
            <p:custDataLst>
              <p:tags r:id="rId14"/>
            </p:custDataLst>
          </p:nvPr>
        </p:nvSpPr>
        <p:spPr>
          <a:xfrm rot="10800000">
            <a:off x="4678563" y="4215728"/>
            <a:ext cx="1083733" cy="1083733"/>
          </a:xfrm>
          <a:prstGeom prst="arc">
            <a:avLst>
              <a:gd name="adj1" fmla="val 18939656"/>
              <a:gd name="adj2" fmla="val 80453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114" name="直接连接符 113"/>
          <p:cNvCxnSpPr/>
          <p:nvPr>
            <p:custDataLst>
              <p:tags r:id="rId15"/>
            </p:custDataLst>
          </p:nvPr>
        </p:nvCxnSpPr>
        <p:spPr>
          <a:xfrm flipV="1">
            <a:off x="4733171" y="5148582"/>
            <a:ext cx="109781" cy="120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圆: 空心 44"/>
          <p:cNvSpPr/>
          <p:nvPr>
            <p:custDataLst>
              <p:tags r:id="rId16"/>
            </p:custDataLst>
          </p:nvPr>
        </p:nvSpPr>
        <p:spPr>
          <a:xfrm>
            <a:off x="3902216" y="5214451"/>
            <a:ext cx="906395" cy="906395"/>
          </a:xfrm>
          <a:prstGeom prst="donut">
            <a:avLst>
              <a:gd name="adj" fmla="val 18063"/>
            </a:avLst>
          </a:prstGeom>
          <a:gradFill>
            <a:gsLst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482600" dist="635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116" name="弧形 115"/>
          <p:cNvSpPr/>
          <p:nvPr>
            <p:custDataLst>
              <p:tags r:id="rId17"/>
            </p:custDataLst>
          </p:nvPr>
        </p:nvSpPr>
        <p:spPr>
          <a:xfrm rot="10800000">
            <a:off x="3811576" y="5119870"/>
            <a:ext cx="1083733" cy="1083733"/>
          </a:xfrm>
          <a:prstGeom prst="arc">
            <a:avLst>
              <a:gd name="adj1" fmla="val 10633620"/>
              <a:gd name="adj2" fmla="val 18934533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117" name="直接连接符 116"/>
          <p:cNvCxnSpPr/>
          <p:nvPr>
            <p:custDataLst>
              <p:tags r:id="rId18"/>
            </p:custDataLst>
          </p:nvPr>
        </p:nvCxnSpPr>
        <p:spPr>
          <a:xfrm flipH="1">
            <a:off x="4897561" y="5638373"/>
            <a:ext cx="1044887" cy="0"/>
          </a:xfrm>
          <a:prstGeom prst="line">
            <a:avLst/>
          </a:prstGeom>
          <a:ln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弧形 117"/>
          <p:cNvSpPr/>
          <p:nvPr>
            <p:custDataLst>
              <p:tags r:id="rId19"/>
            </p:custDataLst>
          </p:nvPr>
        </p:nvSpPr>
        <p:spPr>
          <a:xfrm rot="10800000">
            <a:off x="3813828" y="5122122"/>
            <a:ext cx="1083733" cy="1083733"/>
          </a:xfrm>
          <a:prstGeom prst="arc">
            <a:avLst>
              <a:gd name="adj1" fmla="val 18939656"/>
              <a:gd name="adj2" fmla="val 80453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20"/>
            </p:custDataLst>
          </p:nvPr>
        </p:nvSpPr>
        <p:spPr>
          <a:xfrm>
            <a:off x="1661160" y="2628265"/>
            <a:ext cx="3602355" cy="5384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有糖尿病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家族遗传史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1"/>
            </p:custDataLst>
          </p:nvPr>
        </p:nvSpPr>
        <p:spPr>
          <a:xfrm>
            <a:off x="622935" y="3385185"/>
            <a:ext cx="3825875" cy="9639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有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多饮、多尿、多食、消瘦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症状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22"/>
            </p:custDataLst>
          </p:nvPr>
        </p:nvSpPr>
        <p:spPr>
          <a:xfrm>
            <a:off x="6892290" y="4420870"/>
            <a:ext cx="5085715" cy="5168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40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岁以上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肥胖者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黑棘皮病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3"/>
            </p:custDataLst>
          </p:nvPr>
        </p:nvSpPr>
        <p:spPr>
          <a:xfrm>
            <a:off x="6031230" y="5445125"/>
            <a:ext cx="5349240" cy="45212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妊娠期女性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127" name="椭圆 126"/>
          <p:cNvSpPr/>
          <p:nvPr>
            <p:custDataLst>
              <p:tags r:id="rId24"/>
            </p:custDataLst>
          </p:nvPr>
        </p:nvSpPr>
        <p:spPr>
          <a:xfrm>
            <a:off x="6665875" y="2667538"/>
            <a:ext cx="571986" cy="571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tIns="71755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01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128" name="椭圆 127"/>
          <p:cNvSpPr/>
          <p:nvPr>
            <p:custDataLst>
              <p:tags r:id="rId25"/>
            </p:custDataLst>
          </p:nvPr>
        </p:nvSpPr>
        <p:spPr>
          <a:xfrm>
            <a:off x="5794948" y="3570555"/>
            <a:ext cx="571986" cy="571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tIns="71755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02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129" name="椭圆 128"/>
          <p:cNvSpPr/>
          <p:nvPr>
            <p:custDataLst>
              <p:tags r:id="rId26"/>
            </p:custDataLst>
          </p:nvPr>
        </p:nvSpPr>
        <p:spPr>
          <a:xfrm>
            <a:off x="4927962" y="4474698"/>
            <a:ext cx="571986" cy="571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tIns="71755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03</a:t>
            </a:r>
            <a:endParaRPr lang="en-US" altLang="zh-CN" sz="1600" b="1">
              <a:solidFill>
                <a:schemeClr val="accent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130" name="椭圆 129"/>
          <p:cNvSpPr/>
          <p:nvPr>
            <p:custDataLst>
              <p:tags r:id="rId27"/>
            </p:custDataLst>
          </p:nvPr>
        </p:nvSpPr>
        <p:spPr>
          <a:xfrm>
            <a:off x="4069420" y="5381655"/>
            <a:ext cx="571986" cy="571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tIns="71755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04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  <p:sp>
        <p:nvSpPr>
          <p:cNvPr id="1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/>
          <p:nvPr/>
        </p:nvPicPr>
        <p:blipFill>
          <a:blip r:embed="rId28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箭头: V 形 85"/>
          <p:cNvSpPr/>
          <p:nvPr/>
        </p:nvSpPr>
        <p:spPr>
          <a:xfrm>
            <a:off x="4027854" y="284142"/>
            <a:ext cx="2258332" cy="656928"/>
          </a:xfrm>
          <a:prstGeom prst="chevron">
            <a:avLst/>
          </a:prstGeom>
          <a:solidFill>
            <a:srgbClr val="D9D9D9"/>
          </a:solidFill>
          <a:ln w="28575">
            <a:solidFill>
              <a:srgbClr val="000000">
                <a:alpha val="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新知探究</a:t>
            </a:r>
            <a:endParaRPr lang="zh-CN" altLang="en-US" sz="2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2" name="箭头: V 形 87"/>
          <p:cNvSpPr/>
          <p:nvPr/>
        </p:nvSpPr>
        <p:spPr>
          <a:xfrm>
            <a:off x="2447921" y="284142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3" name="箭头: V 形 85"/>
          <p:cNvSpPr/>
          <p:nvPr/>
        </p:nvSpPr>
        <p:spPr>
          <a:xfrm>
            <a:off x="9480550" y="260985"/>
            <a:ext cx="1503045" cy="680085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4" name="箭头: V 形 83"/>
          <p:cNvSpPr/>
          <p:nvPr/>
        </p:nvSpPr>
        <p:spPr>
          <a:xfrm>
            <a:off x="6367582" y="284142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25" name="箭头: V 形 86"/>
          <p:cNvSpPr/>
          <p:nvPr/>
        </p:nvSpPr>
        <p:spPr>
          <a:xfrm>
            <a:off x="7947181" y="284142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7" name="矩形: 圆角 48"/>
          <p:cNvSpPr/>
          <p:nvPr/>
        </p:nvSpPr>
        <p:spPr>
          <a:xfrm>
            <a:off x="1083310" y="1378585"/>
            <a:ext cx="3816350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7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8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664970" y="1487170"/>
            <a:ext cx="365696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糖尿病的高危人群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  <p:bldP spid="6" grpId="1"/>
      <p:bldP spid="8" grpId="1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48"/>
          <p:cNvSpPr/>
          <p:nvPr/>
        </p:nvSpPr>
        <p:spPr>
          <a:xfrm>
            <a:off x="1083310" y="1378585"/>
            <a:ext cx="229298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171069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zh-CN" sz="2600" b="1" spc="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案例分析</a:t>
            </a:r>
            <a:endParaRPr kumimoji="1" lang="zh-CN" altLang="zh-CN" sz="2600" b="1" spc="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32460" y="2091055"/>
            <a:ext cx="10958830" cy="42824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 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某患者，男，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29岁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，多饮多食多尿，消瘦，近期出现肾功能衰竭，失明。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分析题：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      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请做出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诊断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并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分析原因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？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13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2" name="箭头: V 形 85"/>
          <p:cNvSpPr/>
          <p:nvPr/>
        </p:nvSpPr>
        <p:spPr>
          <a:xfrm>
            <a:off x="2447925" y="332740"/>
            <a:ext cx="1471930" cy="629285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3" name="箭头: V 形 85"/>
          <p:cNvSpPr/>
          <p:nvPr/>
        </p:nvSpPr>
        <p:spPr>
          <a:xfrm>
            <a:off x="4022774" y="332859"/>
            <a:ext cx="2258332" cy="656928"/>
          </a:xfrm>
          <a:prstGeom prst="chevron">
            <a:avLst/>
          </a:prstGeom>
          <a:solidFill>
            <a:srgbClr val="D9D9D9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新知探究</a:t>
            </a:r>
            <a:endParaRPr lang="zh-CN" altLang="en-US" sz="2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rcRect t="12493" r="328" b="12534"/>
          <a:stretch>
            <a:fillRect/>
          </a:stretch>
        </p:blipFill>
        <p:spPr>
          <a:xfrm>
            <a:off x="6067425" y="2861310"/>
            <a:ext cx="5422265" cy="3660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7104380" y="2853055"/>
            <a:ext cx="3411855" cy="36683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48"/>
          <p:cNvSpPr/>
          <p:nvPr/>
        </p:nvSpPr>
        <p:spPr>
          <a:xfrm>
            <a:off x="1083310" y="1378585"/>
            <a:ext cx="163258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171069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小结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9F754DE-2CAD-44b6-B708-469DEB6407EB-4" descr="C:/Users/A/AppData/Local/Temp/wpp.lVAIme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05" y="2209165"/>
            <a:ext cx="8451215" cy="4341495"/>
          </a:xfrm>
          <a:prstGeom prst="rect">
            <a:avLst/>
          </a:prstGeom>
        </p:spPr>
      </p:pic>
      <p:sp>
        <p:nvSpPr>
          <p:cNvPr id="9" name="箭头: V 形 85"/>
          <p:cNvSpPr/>
          <p:nvPr/>
        </p:nvSpPr>
        <p:spPr>
          <a:xfrm>
            <a:off x="4027854" y="284142"/>
            <a:ext cx="2258332" cy="656928"/>
          </a:xfrm>
          <a:prstGeom prst="chevron">
            <a:avLst/>
          </a:prstGeom>
          <a:solidFill>
            <a:srgbClr val="D9D9D9"/>
          </a:solidFill>
          <a:ln w="28575">
            <a:solidFill>
              <a:srgbClr val="000000">
                <a:alpha val="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新知探究</a:t>
            </a:r>
            <a:endParaRPr lang="zh-CN" altLang="en-US" sz="2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3" name="箭头: V 形 87"/>
          <p:cNvSpPr/>
          <p:nvPr/>
        </p:nvSpPr>
        <p:spPr>
          <a:xfrm>
            <a:off x="2447921" y="284142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3" name="箭头: V 形 85"/>
          <p:cNvSpPr/>
          <p:nvPr/>
        </p:nvSpPr>
        <p:spPr>
          <a:xfrm>
            <a:off x="9480550" y="260985"/>
            <a:ext cx="1503045" cy="680085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4" name="箭头: V 形 83"/>
          <p:cNvSpPr/>
          <p:nvPr/>
        </p:nvSpPr>
        <p:spPr>
          <a:xfrm>
            <a:off x="6367582" y="284142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25" name="箭头: V 形 86"/>
          <p:cNvSpPr/>
          <p:nvPr/>
        </p:nvSpPr>
        <p:spPr>
          <a:xfrm>
            <a:off x="7947181" y="284142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48"/>
          <p:cNvSpPr/>
          <p:nvPr/>
        </p:nvSpPr>
        <p:spPr>
          <a:xfrm>
            <a:off x="1083310" y="1378585"/>
            <a:ext cx="235394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7073"/>
              <a:ext cx="1025343" cy="5530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</a:t>
              </a:r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后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170307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zh-CN" sz="2600" b="1" spc="300" dirty="0">
                <a:solidFill>
                  <a:schemeClr val="tx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拓展任务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6296660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16685" y="2924810"/>
            <a:ext cx="9921875" cy="2287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        </a:t>
            </a:r>
            <a:r>
              <a:rPr lang="zh-CN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根据本节课内容，以</a:t>
            </a:r>
            <a:r>
              <a:rPr lang="zh-CN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小组</a:t>
            </a:r>
            <a:r>
              <a:rPr lang="zh-CN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为单位拍摄糖尿病相关</a:t>
            </a:r>
            <a:r>
              <a:rPr lang="zh-CN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科普视频</a:t>
            </a:r>
            <a:r>
              <a:rPr lang="zh-CN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上传至智慧课堂平台：可以从</a:t>
            </a:r>
            <a:r>
              <a:rPr lang="zh-CN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什么是糖尿病、糖尿病的分类、预防糖尿病的方法以及糖尿病的高危人群</a:t>
            </a:r>
            <a:r>
              <a:rPr lang="zh-CN" sz="2800" b="1">
                <a:latin typeface="微软雅黑" panose="020B0503020204020204" pitchFamily="2" charset="-122"/>
                <a:ea typeface="微软雅黑" panose="020B0503020204020204" pitchFamily="2" charset="-122"/>
              </a:rPr>
              <a:t>等多方面进行。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83" name="矩形: 圆角 282"/>
          <p:cNvSpPr/>
          <p:nvPr>
            <p:custDataLst>
              <p:tags r:id="rId4"/>
            </p:custDataLst>
          </p:nvPr>
        </p:nvSpPr>
        <p:spPr>
          <a:xfrm>
            <a:off x="1170305" y="2348865"/>
            <a:ext cx="1883410" cy="612140"/>
          </a:xfrm>
          <a:prstGeom prst="roundRect">
            <a:avLst>
              <a:gd name="adj" fmla="val 50000"/>
            </a:avLst>
          </a:prstGeom>
          <a:gradFill>
            <a:gsLst>
              <a:gs pos="49700">
                <a:srgbClr val="107CCD"/>
              </a:gs>
              <a:gs pos="0">
                <a:srgbClr val="2094D9"/>
              </a:gs>
              <a:gs pos="100000">
                <a:srgbClr val="0064C0"/>
              </a:gs>
            </a:gsLst>
            <a:lin ang="48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28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小组任务</a:t>
            </a:r>
            <a:r>
              <a:rPr lang="en-US" altLang="zh-CN" sz="28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:</a:t>
            </a:r>
            <a:endParaRPr lang="en-US" altLang="zh-CN" sz="2800" b="1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感谢聆听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48"/>
          <p:cNvSpPr/>
          <p:nvPr/>
        </p:nvSpPr>
        <p:spPr>
          <a:xfrm>
            <a:off x="1083310" y="1378585"/>
            <a:ext cx="229298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171069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案例分析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2" name="箭头: V 形 85"/>
          <p:cNvSpPr/>
          <p:nvPr/>
        </p:nvSpPr>
        <p:spPr>
          <a:xfrm>
            <a:off x="2447925" y="332740"/>
            <a:ext cx="1471930" cy="629285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3" name="箭头: V 形 85"/>
          <p:cNvSpPr/>
          <p:nvPr/>
        </p:nvSpPr>
        <p:spPr>
          <a:xfrm>
            <a:off x="4022774" y="332859"/>
            <a:ext cx="2258332" cy="656928"/>
          </a:xfrm>
          <a:prstGeom prst="chevron">
            <a:avLst/>
          </a:prstGeom>
          <a:solidFill>
            <a:srgbClr val="D9D9D9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新知探究</a:t>
            </a:r>
            <a:endParaRPr lang="zh-CN" altLang="en-US" sz="2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744335" y="2277110"/>
            <a:ext cx="3543935" cy="4279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54405" y="2486025"/>
            <a:ext cx="5243195" cy="2287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en-US" altLang="zh-CN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1.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学好本章知识；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健康宣教</a:t>
            </a:r>
            <a:r>
              <a:rPr lang="zh-CN" altLang="en-US" sz="2800" b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，提高全民检测血糖的意识。</a:t>
            </a:r>
            <a:endParaRPr lang="zh-CN" altLang="en-US" sz="2800" b="1"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48"/>
          <p:cNvSpPr/>
          <p:nvPr/>
        </p:nvSpPr>
        <p:spPr>
          <a:xfrm>
            <a:off x="1083310" y="1378585"/>
            <a:ext cx="229298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171069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学习目标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719830" y="5746115"/>
            <a:ext cx="7115175" cy="963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575931" y="5370337"/>
            <a:ext cx="6249445" cy="3750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accent6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能力目标</a:t>
            </a:r>
            <a:endParaRPr lang="zh-CN" altLang="en-US" sz="2800" b="1">
              <a:solidFill>
                <a:schemeClr val="accent6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3770630" y="2555875"/>
            <a:ext cx="7207250" cy="963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培养学生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关爱生命</a:t>
            </a:r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、服务社会的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职业素养；</a:t>
            </a:r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弘扬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爱国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宋体" panose="02010600030101010101" pitchFamily="2" charset="-122"/>
            </a:endParaRPr>
          </a:p>
          <a:p>
            <a:pPr marL="342900" indent="-342900" algn="just" eaLnBrk="0" hangingPunct="0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主义情怀</a:t>
            </a:r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宋体" panose="02010600030101010101" pitchFamily="2" charset="-122"/>
              </a:rPr>
              <a:t>；培养学生积极主动思考的行为习惯。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3424166" y="2184721"/>
            <a:ext cx="6249445" cy="3750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素质目标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3999865" y="4122420"/>
            <a:ext cx="7127240" cy="963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能说出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血糖的来源与去路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降低血糖的激素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、糖尿病的概念。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3770876" y="3759432"/>
            <a:ext cx="6249445" cy="3750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accent4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知识目标</a:t>
            </a:r>
            <a:endParaRPr lang="zh-CN" altLang="en-US" sz="2800" b="1">
              <a:solidFill>
                <a:schemeClr val="accent4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14" name="椭圆 13"/>
          <p:cNvSpPr/>
          <p:nvPr>
            <p:custDataLst>
              <p:tags r:id="rId8"/>
            </p:custDataLst>
          </p:nvPr>
        </p:nvSpPr>
        <p:spPr>
          <a:xfrm>
            <a:off x="-826762" y="2168211"/>
            <a:ext cx="3806811" cy="4235388"/>
          </a:xfrm>
          <a:prstGeom prst="ellipse">
            <a:avLst/>
          </a:prstGeom>
          <a:noFill/>
          <a:ln>
            <a:gradFill>
              <a:gsLst>
                <a:gs pos="99000">
                  <a:srgbClr val="D9D9D9">
                    <a:lumMod val="85000"/>
                    <a:lumOff val="15000"/>
                  </a:srgbClr>
                </a:gs>
                <a:gs pos="15000">
                  <a:srgbClr val="FFFFFF">
                    <a:lumMod val="20000"/>
                    <a:lumOff val="80000"/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椭圆 2"/>
          <p:cNvSpPr/>
          <p:nvPr>
            <p:custDataLst>
              <p:tags r:id="rId9"/>
            </p:custDataLst>
          </p:nvPr>
        </p:nvSpPr>
        <p:spPr>
          <a:xfrm>
            <a:off x="2675198" y="4047063"/>
            <a:ext cx="610340" cy="610340"/>
          </a:xfrm>
          <a:prstGeom prst="ellipse">
            <a:avLst/>
          </a:prstGeom>
          <a:solidFill>
            <a:schemeClr val="accent4"/>
          </a:solidFill>
          <a:ln>
            <a:gradFill>
              <a:gsLst>
                <a:gs pos="37000">
                  <a:srgbClr val="FFFFFF"/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4">
                    <a:lumMod val="20000"/>
                    <a:lumOff val="80000"/>
                  </a:schemeClr>
                </a:gs>
              </a:gsLst>
              <a:lin ang="1578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1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10"/>
            </p:custDataLst>
          </p:nvPr>
        </p:nvSpPr>
        <p:spPr>
          <a:xfrm>
            <a:off x="2064859" y="2496022"/>
            <a:ext cx="610340" cy="610340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</a:schemeClr>
                </a:gs>
              </a:gsLst>
              <a:lin ang="1578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tIns="45720" bIns="4572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1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椭圆 23"/>
          <p:cNvSpPr/>
          <p:nvPr>
            <p:custDataLst>
              <p:tags r:id="rId11"/>
            </p:custDataLst>
          </p:nvPr>
        </p:nvSpPr>
        <p:spPr>
          <a:xfrm>
            <a:off x="2064859" y="5526675"/>
            <a:ext cx="610340" cy="610340"/>
          </a:xfrm>
          <a:prstGeom prst="ellipse">
            <a:avLst/>
          </a:prstGeom>
          <a:solidFill>
            <a:schemeClr val="accent6"/>
          </a:solidFill>
          <a:ln>
            <a:gradFill>
              <a:gsLst>
                <a:gs pos="37000">
                  <a:srgbClr val="FFFFFF"/>
                </a:gs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FFFFFF"/>
                </a:gs>
                <a:gs pos="71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1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2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6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19830" y="5732780"/>
            <a:ext cx="725741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能初步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判断</a:t>
            </a:r>
            <a:r>
              <a:rPr lang="zh-CN" altLang="en-US" sz="2400" b="1"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患者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糖尿病的类型</a:t>
            </a:r>
            <a:r>
              <a:rPr lang="zh-CN" altLang="en-US" sz="2400" b="1"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、能分析出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  <a:sym typeface="+mn-ea"/>
              </a:rPr>
              <a:t>需要定期监测血糖的人群。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: 圆角 48"/>
          <p:cNvSpPr/>
          <p:nvPr/>
        </p:nvSpPr>
        <p:spPr>
          <a:xfrm>
            <a:off x="1083310" y="1378585"/>
            <a:ext cx="229298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90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1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64970" y="1487170"/>
            <a:ext cx="171069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学习目标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2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6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2" name="C9F754DE-2CAD-44b6-B708-469DEB6407EB-3" descr="C:/Users/A/AppData/Local/Temp/wpp.FJCMKf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685" y="2148205"/>
            <a:ext cx="7956550" cy="4087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: 形状 50"/>
          <p:cNvSpPr/>
          <p:nvPr/>
        </p:nvSpPr>
        <p:spPr>
          <a:xfrm>
            <a:off x="74930" y="-43180"/>
            <a:ext cx="1590040" cy="1361440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453515" cy="100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4149090"/>
            <a:ext cx="3990340" cy="2453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80100" y="2636520"/>
            <a:ext cx="5160010" cy="3481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427" y="30936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263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4036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1" y="323334"/>
            <a:ext cx="1471900" cy="6569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7" name="矩形: 圆角 48"/>
          <p:cNvSpPr/>
          <p:nvPr/>
        </p:nvSpPr>
        <p:spPr>
          <a:xfrm>
            <a:off x="1083310" y="1378585"/>
            <a:ext cx="458025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1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59560" y="1485265"/>
            <a:ext cx="4014470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血糖及其浓度的调节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rcRect t="12493" r="328" b="12534"/>
          <a:stretch>
            <a:fillRect/>
          </a:stretch>
        </p:blipFill>
        <p:spPr>
          <a:xfrm>
            <a:off x="1600835" y="2120265"/>
            <a:ext cx="3973195" cy="20358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" name="任意多边形: 形状 50"/>
          <p:cNvSpPr/>
          <p:nvPr/>
        </p:nvSpPr>
        <p:spPr>
          <a:xfrm>
            <a:off x="74613" y="-42862"/>
            <a:ext cx="1590675" cy="1360488"/>
          </a:xfrm>
          <a:custGeom>
            <a:avLst/>
            <a:gdLst>
              <a:gd name="connsiteX0" fmla="*/ 0 w 1685241"/>
              <a:gd name="connsiteY0" fmla="*/ 0 h 1466946"/>
              <a:gd name="connsiteX1" fmla="*/ 1531830 w 1685241"/>
              <a:gd name="connsiteY1" fmla="*/ 0 h 1466946"/>
              <a:gd name="connsiteX2" fmla="*/ 1570550 w 1685241"/>
              <a:gd name="connsiteY2" fmla="*/ 63734 h 1466946"/>
              <a:gd name="connsiteX3" fmla="*/ 1685241 w 1685241"/>
              <a:gd name="connsiteY3" fmla="*/ 516685 h 1466946"/>
              <a:gd name="connsiteX4" fmla="*/ 734980 w 1685241"/>
              <a:gd name="connsiteY4" fmla="*/ 1466946 h 1466946"/>
              <a:gd name="connsiteX5" fmla="*/ 63044 w 1685241"/>
              <a:gd name="connsiteY5" fmla="*/ 1188621 h 1466946"/>
              <a:gd name="connsiteX6" fmla="*/ 0 w 1685241"/>
              <a:gd name="connsiteY6" fmla="*/ 1112211 h 14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241" h="1466946">
                <a:moveTo>
                  <a:pt x="0" y="0"/>
                </a:moveTo>
                <a:lnTo>
                  <a:pt x="1531830" y="0"/>
                </a:lnTo>
                <a:lnTo>
                  <a:pt x="1570550" y="63734"/>
                </a:lnTo>
                <a:cubicBezTo>
                  <a:pt x="1643694" y="198380"/>
                  <a:pt x="1685241" y="352680"/>
                  <a:pt x="1685241" y="516685"/>
                </a:cubicBezTo>
                <a:cubicBezTo>
                  <a:pt x="1685241" y="1041500"/>
                  <a:pt x="1259795" y="1466946"/>
                  <a:pt x="734980" y="1466946"/>
                </a:cubicBezTo>
                <a:cubicBezTo>
                  <a:pt x="472573" y="1466946"/>
                  <a:pt x="235007" y="1360585"/>
                  <a:pt x="63044" y="1188621"/>
                </a:cubicBezTo>
                <a:lnTo>
                  <a:pt x="0" y="1112211"/>
                </a:lnTo>
                <a:close/>
              </a:path>
            </a:pathLst>
          </a:cu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31751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763" y="0"/>
            <a:ext cx="1452562" cy="100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3" name="Text Box 239"/>
          <p:cNvSpPr/>
          <p:nvPr>
            <p:custDataLst>
              <p:tags r:id="rId2"/>
            </p:custDataLst>
          </p:nvPr>
        </p:nvSpPr>
        <p:spPr>
          <a:xfrm>
            <a:off x="1343025" y="2205038"/>
            <a:ext cx="10147300" cy="780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fontAlgn="base" hangingPunct="0"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2800" b="1" strike="noStrike" noProof="1" dirty="0">
                <a:solidFill>
                  <a:schemeClr val="dk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正常人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空腹血糖（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血液中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葡萄糖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的浓度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）3.9～6.1mmol/L</a:t>
            </a:r>
            <a:endParaRPr lang="zh-CN" altLang="en-US" sz="2800" b="1" strike="noStrike" noProof="1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31753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2063750" y="3355975"/>
            <a:ext cx="3554413" cy="2830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箭头: V 形 83"/>
          <p:cNvSpPr/>
          <p:nvPr/>
        </p:nvSpPr>
        <p:spPr>
          <a:xfrm>
            <a:off x="7921625" y="309563"/>
            <a:ext cx="1471613" cy="65722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用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5" name="箭头: V 形 84"/>
          <p:cNvSpPr/>
          <p:nvPr/>
        </p:nvSpPr>
        <p:spPr>
          <a:xfrm>
            <a:off x="6383338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练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6" name="箭头: V 形 85"/>
          <p:cNvSpPr/>
          <p:nvPr/>
        </p:nvSpPr>
        <p:spPr>
          <a:xfrm>
            <a:off x="4027854" y="309364"/>
            <a:ext cx="2258332" cy="656928"/>
          </a:xfrm>
          <a:prstGeom prst="chevron">
            <a:avLst/>
          </a:prstGeom>
          <a:gradFill>
            <a:gsLst>
              <a:gs pos="82000">
                <a:srgbClr val="0079C7"/>
              </a:gs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 w="28575">
            <a:solidFill>
              <a:srgbClr val="4CC3F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新知</a:t>
            </a:r>
            <a:r>
              <a:rPr lang="zh-CN" altLang="en-US" sz="2600" b="1" strike="noStrike" noProof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探</a:t>
            </a:r>
            <a:r>
              <a:rPr lang="zh-CN" altLang="en-US" sz="26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究</a:t>
            </a:r>
            <a:endParaRPr lang="zh-CN" altLang="en-US" sz="2600" b="1" strike="noStrike" noProof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7" name="箭头: V 形 86"/>
          <p:cNvSpPr/>
          <p:nvPr/>
        </p:nvSpPr>
        <p:spPr>
          <a:xfrm>
            <a:off x="9453563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评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88" name="箭头: V 形 87"/>
          <p:cNvSpPr/>
          <p:nvPr/>
        </p:nvSpPr>
        <p:spPr>
          <a:xfrm>
            <a:off x="2447925" y="323850"/>
            <a:ext cx="1471613" cy="655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600" b="1" strike="noStrike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导</a:t>
            </a:r>
            <a:endParaRPr lang="zh-CN" altLang="en-US" sz="2600" b="1" strike="noStrike" noProof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6456363" y="3355975"/>
            <a:ext cx="3924300" cy="277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: 圆角 48"/>
          <p:cNvSpPr/>
          <p:nvPr/>
        </p:nvSpPr>
        <p:spPr>
          <a:xfrm>
            <a:off x="1083310" y="1378585"/>
            <a:ext cx="4730115" cy="7092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3612" y="1378674"/>
            <a:ext cx="1613812" cy="734731"/>
            <a:chOff x="0" y="305793"/>
            <a:chExt cx="1414163" cy="734731"/>
          </a:xfrm>
        </p:grpSpPr>
        <p:sp>
          <p:nvSpPr>
            <p:cNvPr id="11" name="矩形: 圆顶角 89"/>
            <p:cNvSpPr/>
            <p:nvPr/>
          </p:nvSpPr>
          <p:spPr>
            <a:xfrm rot="5400000">
              <a:off x="339716" y="-33923"/>
              <a:ext cx="734731" cy="14141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A8AD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îṣlíḋe"/>
            <p:cNvSpPr/>
            <p:nvPr/>
          </p:nvSpPr>
          <p:spPr>
            <a:xfrm>
              <a:off x="227795" y="396160"/>
              <a:ext cx="1025343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zh-CN" altLang="en-US" sz="3000" b="1" spc="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课中</a:t>
              </a:r>
              <a:endParaRPr kumimoji="1" lang="zh-CN" altLang="en-US" sz="30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559560" y="1485265"/>
            <a:ext cx="4211955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1.1 </a:t>
            </a:r>
            <a:r>
              <a:rPr kumimoji="1" lang="zh-CN" altLang="zh-CN" sz="2600" b="1" spc="3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正常人的空腹血糖值</a:t>
            </a:r>
            <a:endParaRPr kumimoji="1" lang="zh-CN" altLang="zh-CN" sz="2600" b="1" spc="3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4_1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5"/>
  <p:tag name="KSO_WM_UNIT_DEC_AREA_ID" val="8b58eb2b85fd4f4baecf0ffe05475083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3d27dbe667a4e32a06308c442943b34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4_1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408dd0e65d90434c8d9bedea0ed2786f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5cc7de87fb94c4eb358e519a68d6ce4"/>
  <p:tag name="KSO_WM_UNIT_TEXT_FILL_FORE_SCHEMECOLOR_INDEX_BRIGHTNESS" val="0.15"/>
  <p:tag name="KSO_WM_UNIT_TEXT_FILL_FORE_SCHEMECOLOR_INDEX" val="13"/>
  <p:tag name="KSO_WM_UNIT_TEXT_FILL_TYPE" val="1"/>
  <p:tag name="KSO_WM_TEMPLATE_ASSEMBLE_XID" val="5f978183989d9bef5b8d28f9"/>
  <p:tag name="KSO_WM_TEMPLATE_ASSEMBLE_GROUPID" val="5f89650ca61ec3b55284a6e4"/>
</p:tagLst>
</file>

<file path=ppt/tags/tag100.xml><?xml version="1.0" encoding="utf-8"?>
<p:tagLst xmlns:p="http://schemas.openxmlformats.org/presentationml/2006/main">
  <p:tag name="ISLIDE.DIAGRAM" val="#922545;"/>
</p:tagLst>
</file>

<file path=ppt/tags/tag1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0945_2*n_h_h_f*1_2_3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368.87472440944885,&quot;left&quot;:-65.09937007874017,&quot;top&quot;:159.42527559055117,&quot;width&quot;:986.49937007874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输入你的智能图形项正文，文字是您思想的提炼，请尽量言简意赅的阐述观点。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0945_2*n_h_h_a*1_2_3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368.87472440944885,&quot;left&quot;:-65.09937007874017,&quot;top&quot;:159.42527559055117,&quot;width&quot;:986.49937007874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0945_2*n_h_h_f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368.87472440944885,&quot;left&quot;:-65.09937007874017,&quot;top&quot;:159.42527559055117,&quot;width&quot;:986.49937007874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输入你的智能图形项正文，文字是您思想的提炼，请尽量言简意赅的阐述观点。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0945_2*n_h_h_a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368.87472440944885,&quot;left&quot;:-65.09937007874017,&quot;top&quot;:159.42527559055117,&quot;width&quot;:986.49937007874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0945_2*n_h_h_f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368.87472440944885,&quot;left&quot;:-65.09937007874017,&quot;top&quot;:159.42527559055117,&quot;width&quot;:986.49937007874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输入你的智能图形项正文，文字是您思想的提炼，请尽量言简意赅的阐述观点。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0945_2*n_h_h_a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368.87472440944885,&quot;left&quot;:-65.09937007874017,&quot;top&quot;:159.42527559055117,&quot;width&quot;:986.49937007874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64"/>
  <p:tag name="KSO_WM_UNIT_LINE_FORE_SCHEMECOLOR_INDEX_2_TRANS" val="0"/>
  <p:tag name="KSO_WM_UNIT_LINE_FORE_SCHEMECOLOR_INDEX_3_BRIGHTNESS" val="0.8"/>
  <p:tag name="KSO_WM_UNIT_LINE_FORE_SCHEMECOLOR_INDEX_3" val="15"/>
  <p:tag name="KSO_WM_UNIT_LINE_FORE_SCHEMECOLOR_INDEX_3_POS" val="0.9"/>
  <p:tag name="KSO_WM_UNIT_LINE_FORE_SCHEMECOLOR_INDEX_3_TRANS" val="0.53"/>
  <p:tag name="KSO_WM_UNIT_LINE_FORE_SCHEMECOLOR_INDEX_4_BRIGHTNESS" val="0.8"/>
  <p:tag name="KSO_WM_UNIT_LINE_FORE_SCHEMECOLOR_INDEX_4" val="15"/>
  <p:tag name="KSO_WM_UNIT_LINE_FORE_SCHEMECOLOR_INDEX_4_POS" val="0.95"/>
  <p:tag name="KSO_WM_UNIT_LINE_FORE_SCHEMECOLOR_INDEX_4_TRANS" val="0"/>
  <p:tag name="KSO_WM_UNIT_LINE_FORE_SCHEMECOLOR_INDEX_5_BRIGHTNESS" val="0.8"/>
  <p:tag name="KSO_WM_UNIT_LINE_FORE_SCHEMECOLOR_INDEX_5" val="15"/>
  <p:tag name="KSO_WM_UNIT_LINE_FORE_SCHEMECOLOR_INDEX_5_POS" val="1"/>
  <p:tag name="KSO_WM_UNIT_LINE_FORE_SCHEMECOLOR_INDEX_5_TRANS" val="0.9"/>
  <p:tag name="KSO_WM_UNIT_LINE_GRADIENT_TYPE" val="0"/>
  <p:tag name="KSO_WM_UNIT_LINE_GRADIENT_ANGLE" val="0"/>
  <p:tag name="KSO_WM_UNIT_LINE_GRADIENT_DIRECTION" val="3"/>
  <p:tag name="KSO_WM_UNIT_LINE_FILL_TYPE" val="5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i*1_2_1"/>
  <p:tag name="KSO_WM_TEMPLATE_CATEGORY" val="diagram"/>
  <p:tag name="KSO_WM_TEMPLATE_INDEX" val="20230945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i"/>
  <p:tag name="KSO_WM_UNIT_INDEX" val="1_2_1"/>
  <p:tag name="KSO_WM_DIAGRAM_MAX_ITEMCNT" val="4"/>
  <p:tag name="KSO_WM_DIAGRAM_MIN_ITEMCNT" val="2"/>
  <p:tag name="KSO_WM_DIAGRAM_VIRTUALLY_FRAME" val="{&quot;height&quot;:368.87472440944885,&quot;left&quot;:-65.09937007874017,&quot;top&quot;:159.42527559055117,&quot;width&quot;:986.4993700787402}"/>
  <p:tag name="KSO_WM_DIAGRAM_COLOR_MATCH_VALUE" val="{&quot;shape&quot;:{&quot;fill&quot;:{&quot;type&quot;:0},&quot;glow&quot;:{&quot;colorType&quot;:0},&quot;line&quot;:{&quot;gradient&quot;:[{&quot;brightness&quot;:0.15000000596046448,&quot;colorType&quot;:2,&quot;pos&quot;:0.9900000095367432,&quot;rgb&quot;:&quot;#dfdfdf&quot;,&quot;transparency&quot;:0},{&quot;brightness&quot;:0.800000011920929,&quot;colorType&quot;:2,&quot;pos&quot;:0.15000000596046448,&quot;rgb&quot;:&quot;#ffffff&quot;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h_i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2_1"/>
  <p:tag name="KSO_WM_DIAGRAM_MAX_ITEMCNT" val="4"/>
  <p:tag name="KSO_WM_DIAGRAM_MIN_ITEMCNT" val="2"/>
  <p:tag name="KSO_WM_DIAGRAM_VIRTUALLY_FRAME" val="{&quot;height&quot;:368.87472440944885,&quot;left&quot;:-65.09937007874017,&quot;top&quot;:159.42527559055117,&quot;width&quot;:986.4993700787402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8,&quot;pos&quot;:0,&quot;transparency&quot;:0},{&quot;brightness&quot;:0,&quot;colorType&quot;:2,&quot;pos&quot;:1,&quot;rgb&quot;:&quot;#ffffff&quot;,&quot;transparency&quot;:0},{&quot;brightness&quot;:0.800000011920929,&quot;colorType&quot;:1,&quot;foreColorIndex&quot;:8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h_i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1_1"/>
  <p:tag name="KSO_WM_DIAGRAM_MAX_ITEMCNT" val="4"/>
  <p:tag name="KSO_WM_DIAGRAM_MIN_ITEMCNT" val="2"/>
  <p:tag name="KSO_WM_DIAGRAM_VIRTUALLY_FRAME" val="{&quot;height&quot;:368.87472440944885,&quot;left&quot;:-65.09937007874017,&quot;top&quot;:159.42527559055117,&quot;width&quot;:986.49937007874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110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h_i*1_2_3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3_1"/>
  <p:tag name="KSO_WM_DIAGRAM_MAX_ITEMCNT" val="4"/>
  <p:tag name="KSO_WM_DIAGRAM_MIN_ITEMCNT" val="2"/>
  <p:tag name="KSO_WM_DIAGRAM_VIRTUALLY_FRAME" val="{&quot;height&quot;:368.87472440944885,&quot;left&quot;:-65.09937007874017,&quot;top&quot;:159.42527559055117,&quot;width&quot;:986.4993700787402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10,&quot;pos&quot;:0,&quot;transparency&quot;:0},{&quot;brightness&quot;:0,&quot;colorType&quot;:2,&quot;pos&quot;:1,&quot;rgb&quot;:&quot;#ffffff&quot;,&quot;transparency&quot;:0},{&quot;brightness&quot;:0.800000011920929,&quot;colorType&quot;:1,&quot;foreColorIndex&quot;:10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10"/>
  <p:tag name="KSO_WM_UNIT_FILL_FORE_SCHEMECOLOR_INDEX_BRIGHTNESS" val="0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ISLIDE.DIAGRAM" val="#922545;"/>
</p:tagLst>
</file>

<file path=ppt/tags/tag112.xml><?xml version="1.0" encoding="utf-8"?>
<p:tagLst xmlns:p="http://schemas.openxmlformats.org/presentationml/2006/main">
  <p:tag name="ISLIDE.DIAGRAM" val="#922545;"/>
</p:tagLst>
</file>

<file path=ppt/tags/tag113.xml><?xml version="1.0" encoding="utf-8"?>
<p:tagLst xmlns:p="http://schemas.openxmlformats.org/presentationml/2006/main">
  <p:tag name="ISLIDE.DIAGRAM" val="#922545;"/>
</p:tagLst>
</file>

<file path=ppt/tags/tag1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ISLIDE.DIAGRAM" val="#922545;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1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8.xml><?xml version="1.0" encoding="utf-8"?>
<p:tagLst xmlns:p="http://schemas.openxmlformats.org/presentationml/2006/main">
  <p:tag name="ISLIDE.DIAGRAM" val="#922545;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120.xml><?xml version="1.0" encoding="utf-8"?>
<p:tagLst xmlns:p="http://schemas.openxmlformats.org/presentationml/2006/main">
  <p:tag name="ISLIDE.DIAGRAM" val="#922545;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22.xml><?xml version="1.0" encoding="utf-8"?>
<p:tagLst xmlns:p="http://schemas.openxmlformats.org/presentationml/2006/main">
  <p:tag name="ISLIDE.DIAGRAM" val="#922545;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24.xml><?xml version="1.0" encoding="utf-8"?>
<p:tagLst xmlns:p="http://schemas.openxmlformats.org/presentationml/2006/main">
  <p:tag name="ISLIDE.DIAGRAM" val="#922545;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26.xml><?xml version="1.0" encoding="utf-8"?>
<p:tagLst xmlns:p="http://schemas.openxmlformats.org/presentationml/2006/main">
  <p:tag name="ISLIDE.DIAGRAM" val="#922545;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28.xml><?xml version="1.0" encoding="utf-8"?>
<p:tagLst xmlns:p="http://schemas.openxmlformats.org/presentationml/2006/main">
  <p:tag name="ISLIDE.DIAGRAM" val="#922545;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1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ISLIDE.DIAGRAM" val="#922545;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33.xml><?xml version="1.0" encoding="utf-8"?>
<p:tagLst xmlns:p="http://schemas.openxmlformats.org/presentationml/2006/main">
  <p:tag name="ISLIDE.DIAGRAM" val="#922545;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35.xml><?xml version="1.0" encoding="utf-8"?>
<p:tagLst xmlns:p="http://schemas.openxmlformats.org/presentationml/2006/main">
  <p:tag name="ISLIDE.DIAGRAM" val="#922545;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37.xml><?xml version="1.0" encoding="utf-8"?>
<p:tagLst xmlns:p="http://schemas.openxmlformats.org/presentationml/2006/main">
  <p:tag name="ISLIDE.DIAGRAM" val="#922545;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39.xml><?xml version="1.0" encoding="utf-8"?>
<p:tagLst xmlns:p="http://schemas.openxmlformats.org/presentationml/2006/main">
  <p:tag name="ISLIDE.DIAGRAM" val="#922545;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41.xml><?xml version="1.0" encoding="utf-8"?>
<p:tagLst xmlns:p="http://schemas.openxmlformats.org/presentationml/2006/main">
  <p:tag name="ISLIDE.DIAGRAM" val="#922545;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43.xml><?xml version="1.0" encoding="utf-8"?>
<p:tagLst xmlns:p="http://schemas.openxmlformats.org/presentationml/2006/main">
  <p:tag name="ISLIDE.DIAGRAM" val="#922545;"/>
</p:tagLst>
</file>

<file path=ppt/tags/tag144.xml><?xml version="1.0" encoding="utf-8"?>
<p:tagLst xmlns:p="http://schemas.openxmlformats.org/presentationml/2006/main">
  <p:tag name="ISLIDE.DIAGRAM" val="#922545;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4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ISLIDE.DIAGRAM" val="#922545;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4_2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6"/>
  <p:tag name="KSO_WM_UNIT_DEC_AREA_ID" val="1823aded57df4cac9682cf566acfceba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bf116fb2e3504256ad821e9be5f55b10"/>
</p:tagLst>
</file>

<file path=ppt/tags/tag15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5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152.xml><?xml version="1.0" encoding="utf-8"?>
<p:tagLst xmlns:p="http://schemas.openxmlformats.org/presentationml/2006/main">
  <p:tag name="ISLIDE.DIAGRAM" val="#922545;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5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ISLIDE.DIAGRAM" val="#922545;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58.xml><?xml version="1.0" encoding="utf-8"?>
<p:tagLst xmlns:p="http://schemas.openxmlformats.org/presentationml/2006/main">
  <p:tag name="ISLIDE.DIAGRAM" val="#922545;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841d44217ab74e9ea2103faf4e183d1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f1fe39f89184017a4d6ab5b25a5c02f"/>
</p:tagLst>
</file>

<file path=ppt/tags/tag16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ISLIDE.DIAGRAM" val="#922545;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64.xml><?xml version="1.0" encoding="utf-8"?>
<p:tagLst xmlns:p="http://schemas.openxmlformats.org/presentationml/2006/main">
  <p:tag name="ISLIDE.DIAGRAM" val="#922545;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6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ISLIDE.DIAGRAM" val="#922545;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6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1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ISLIDE.DIAGRAM" val="#922545;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73.xml><?xml version="1.0" encoding="utf-8"?>
<p:tagLst xmlns:p="http://schemas.openxmlformats.org/presentationml/2006/main">
  <p:tag name="ISLIDE.DIAGRAM" val="#922545;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75.xml><?xml version="1.0" encoding="utf-8"?>
<p:tagLst xmlns:p="http://schemas.openxmlformats.org/presentationml/2006/main">
  <p:tag name="ISLIDE.DIAGRAM" val="#922545;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77.xml><?xml version="1.0" encoding="utf-8"?>
<p:tagLst xmlns:p="http://schemas.openxmlformats.org/presentationml/2006/main">
  <p:tag name="ISLIDE.DIAGRAM" val="#922545;"/>
</p:tagLst>
</file>

<file path=ppt/tags/tag178.xml><?xml version="1.0" encoding="utf-8"?>
<p:tagLst xmlns:p="http://schemas.openxmlformats.org/presentationml/2006/main">
  <p:tag name="ISLIDE.DIAGRAM" val="#922545;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180.xml><?xml version="1.0" encoding="utf-8"?>
<p:tagLst xmlns:p="http://schemas.openxmlformats.org/presentationml/2006/main">
  <p:tag name="ISLIDE.DIAGRAM" val="#922545;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82.xml><?xml version="1.0" encoding="utf-8"?>
<p:tagLst xmlns:p="http://schemas.openxmlformats.org/presentationml/2006/main">
  <p:tag name="ISLIDE.DIAGRAM" val="#922545;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184.xml><?xml version="1.0" encoding="utf-8"?>
<p:tagLst xmlns:p="http://schemas.openxmlformats.org/presentationml/2006/main">
  <p:tag name="ISLIDE.DIAGRAM" val="#922545;"/>
</p:tagLst>
</file>

<file path=ppt/tags/tag185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021_1*l_h_i*1_1_1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gradient&quot;:[{&quot;brightness&quot;:0,&quot;colorType&quot;:1,&quot;foreColorIndex&quot;:5,&quot;pos&quot;:0.5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6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021_1*l_h_i*1_1_3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87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1021_1*l_h_i*1_1_4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8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31021_1*l_h_i*1_1_5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89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6"/>
  <p:tag name="KSO_WM_UNIT_ID" val="diagram20231021_1*l_h_i*1_2_6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190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021_1*l_h_i*1_2_1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gradient&quot;:[{&quot;brightness&quot;:0,&quot;colorType&quot;:1,&quot;foreColorIndex&quot;:5,&quot;pos&quot;:0.5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021_1*l_h_i*1_2_3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92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1021_1*l_h_i*1_2_4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9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31021_1*l_h_i*1_2_5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94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"/>
  <p:tag name="KSO_WM_UNIT_ID" val="diagram20231021_1*l_h_i*1_3_6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95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021_1*l_h_i*1_3_1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gradient&quot;:[{&quot;brightness&quot;:0,&quot;colorType&quot;:1,&quot;foreColorIndex&quot;:5,&quot;pos&quot;:0.5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6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021_1*l_h_i*1_3_3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97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1021_1*l_h_i*1_3_4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9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31021_1*l_h_i*1_3_5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99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6"/>
  <p:tag name="KSO_WM_UNIT_ID" val="diagram20231021_1*l_h_i*1_4_6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4_1*b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8a67f9ef9b824a21901e5a815c9fc587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8e345c0f181947c1b625d9a9b5c56c1e"/>
  <p:tag name="KSO_WM_UNIT_TEXT_FILL_FORE_SCHEMECOLOR_INDEX_BRIGHTNESS" val="0.35"/>
  <p:tag name="KSO_WM_UNIT_TEXT_FILL_FORE_SCHEMECOLOR_INDEX" val="13"/>
  <p:tag name="KSO_WM_UNIT_TEXT_FILL_TYPE" val="1"/>
  <p:tag name="KSO_WM_TEMPLATE_ASSEMBLE_XID" val="5f978183989d9bef5b8d2914"/>
  <p:tag name="KSO_WM_TEMPLATE_ASSEMBLE_GROUPID" val="5f89650ca61ec3b55284a6e4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200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021_1*l_h_i*1_4_1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gradient&quot;:[{&quot;brightness&quot;:0,&quot;colorType&quot;:1,&quot;foreColorIndex&quot;:5,&quot;pos&quot;:0.5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20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021_1*l_h_i*1_4_3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202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31021_1*l_h_i*1_4_4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20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231021_1*l_h_i*1_4_5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2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21_1*l_h_a*1_1_1"/>
  <p:tag name="KSO_WM_TEMPLATE_CATEGORY" val="diagram"/>
  <p:tag name="KSO_WM_TEMPLATE_INDEX" val="20231021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触发Trigger"/>
  <p:tag name="KSO_WM_DIAGRAM_USE_COLOR_VALUE" val="{&quot;color_scheme&quot;:1,&quot;color_type&quot;:1,&quot;theme_color_indexes&quot;:[]}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21_1*l_h_a*1_2_1"/>
  <p:tag name="KSO_WM_TEMPLATE_CATEGORY" val="diagram"/>
  <p:tag name="KSO_WM_TEMPLATE_INDEX" val="20231021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行动Action"/>
  <p:tag name="KSO_WM_DIAGRAM_USE_COLOR_VALUE" val="{&quot;color_scheme&quot;:1,&quot;color_type&quot;:1,&quot;theme_color_indexes&quot;:[]}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21_1*l_h_a*1_3_1"/>
  <p:tag name="KSO_WM_TEMPLATE_CATEGORY" val="diagram"/>
  <p:tag name="KSO_WM_TEMPLATE_INDEX" val="20231021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奖励Reward"/>
  <p:tag name="KSO_WM_DIAGRAM_USE_COLOR_VALUE" val="{&quot;color_scheme&quot;:1,&quot;color_type&quot;:1,&quot;theme_color_indexes&quot;:[]}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ID" val="diagram20231021_1*l_h_a*1_4_1"/>
  <p:tag name="KSO_WM_TEMPLATE_CATEGORY" val="diagram"/>
  <p:tag name="KSO_WM_TEMPLATE_INDEX" val="20231021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投入Investment"/>
  <p:tag name="KSO_WM_DIAGRAM_USE_COLOR_VALUE" val="{&quot;color_scheme&quot;:1,&quot;color_type&quot;:1,&quot;theme_color_indexes&quot;:[]}"/>
</p:tagLst>
</file>

<file path=ppt/tags/tag20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31021_1*l_h_i*1_1_2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FORE_SCHEMECOLOR_INDEX_BRIGHTNESS" val="0"/>
  <p:tag name="KSO_WM_UNIT_TEXT_FILL_FORE_SCHEMECOLOR_INDEX" val="1"/>
  <p:tag name="KSO_WM_UNIT_TEXT_FILL_TYPE" val="1"/>
  <p:tag name="KSO_WM_UNIT_PRESET_TEXT" val="01"/>
  <p:tag name="KSO_WM_DIAGRAM_USE_COLOR_VALUE" val="{&quot;color_scheme&quot;:1,&quot;color_type&quot;:1,&quot;theme_color_indexes&quot;:[]}"/>
</p:tagLst>
</file>

<file path=ppt/tags/tag209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31021_1*l_h_i*1_2_2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FORE_SCHEMECOLOR_INDEX_BRIGHTNESS" val="0"/>
  <p:tag name="KSO_WM_UNIT_TEXT_FILL_FORE_SCHEMECOLOR_INDEX" val="1"/>
  <p:tag name="KSO_WM_UNIT_TEXT_FILL_TYPE" val="1"/>
  <p:tag name="KSO_WM_UNIT_PRESET_TEXT" val="02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210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31021_1*l_h_i*1_3_2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FORE_SCHEMECOLOR_INDEX_BRIGHTNESS" val="0"/>
  <p:tag name="KSO_WM_UNIT_TEXT_FILL_FORE_SCHEMECOLOR_INDEX" val="1"/>
  <p:tag name="KSO_WM_UNIT_TEXT_FILL_TYPE" val="1"/>
  <p:tag name="KSO_WM_UNIT_PRESET_TEXT" val="03"/>
  <p:tag name="KSO_WM_DIAGRAM_USE_COLOR_VALUE" val="{&quot;color_scheme&quot;:1,&quot;color_type&quot;:1,&quot;theme_color_indexes&quot;:[]}"/>
</p:tagLst>
</file>

<file path=ppt/tags/tag21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diagram20231021_1*l_h_i*1_4_2"/>
  <p:tag name="KSO_WM_TEMPLATE_CATEGORY" val="diagram"/>
  <p:tag name="KSO_WM_TEMPLATE_INDEX" val="20231021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298.6,&quot;left&quot;:63.6,&quot;top&quot;:190.05,&quot;width&quot;:886.9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FORE_SCHEMECOLOR_INDEX_BRIGHTNESS" val="0"/>
  <p:tag name="KSO_WM_UNIT_TEXT_FILL_FORE_SCHEMECOLOR_INDEX" val="1"/>
  <p:tag name="KSO_WM_UNIT_TEXT_FILL_TYPE" val="1"/>
  <p:tag name="KSO_WM_UNIT_PRESET_TEXT" val="04"/>
  <p:tag name="KSO_WM_DIAGRAM_USE_COLOR_VALUE" val="{&quot;color_scheme&quot;:1,&quot;color_type&quot;:1,&quot;theme_color_indexes&quot;:[]}"/>
</p:tagLst>
</file>

<file path=ppt/tags/tag212.xml><?xml version="1.0" encoding="utf-8"?>
<p:tagLst xmlns:p="http://schemas.openxmlformats.org/presentationml/2006/main">
  <p:tag name="ISLIDE.DIAGRAM" val="#922545;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ISLIDE.DIAGRAM" val="#922545;"/>
</p:tagLst>
</file>

<file path=ppt/tags/tag217.xml><?xml version="1.0" encoding="utf-8"?>
<p:tagLst xmlns:p="http://schemas.openxmlformats.org/presentationml/2006/main">
  <p:tag name="commondata" val="eyJoZGlkIjoiNTgwMmUwYWU3YmQ0Mjg5YmYyNThiYzU2Y2YwZDcxM2QifQ=="/>
  <p:tag name="resource_record_key" val="{&quot;29&quot;:[20458315,20426248],&quot;65&quot;:[20202544],&quot;70&quot;:[3314370,3315605,3321973,3312417,3327960]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2544_1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5"/>
  <p:tag name="KSO_WM_UNIT_DEC_AREA_ID" val="c7aeaac199634fe7be3404fb1eebd640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8b2a67611e4243910b6c64d9b04c9d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4_1*b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81cb77f2518444aca16f22715e22d57a"/>
  <p:tag name="KSO_WM_CHIP_GROUPID" val="5ebe39330ac41c4a0a5255d1"/>
  <p:tag name="KSO_WM_CHIP_XID" val="5ebe39330ac41c4a0a5255d2"/>
  <p:tag name="KSO_WM_CHIP_FILLAREA_FILL_RULE" val="{&quot;fill_align&quot;:&quot;cm&quot;,&quot;fill_mode&quot;:&quot;adaptive&quot;,&quot;sacle_strategy&quot;:&quot;smart&quot;}"/>
  <p:tag name="KSO_WM_ASSEMBLE_CHIP_INDEX" val="ce561cd2ae8e4f95ae23be33992df329"/>
  <p:tag name="KSO_WM_UNIT_TEXT_FILL_FORE_SCHEMECOLOR_INDEX_BRIGHTNESS" val="0.35"/>
  <p:tag name="KSO_WM_UNIT_TEXT_FILL_FORE_SCHEMECOLOR_INDEX" val="13"/>
  <p:tag name="KSO_WM_UNIT_TEXT_FILL_TYPE" val="1"/>
  <p:tag name="KSO_WM_TEMPLATE_ASSEMBLE_XID" val="5f978183989d9bef5b8d2979"/>
  <p:tag name="KSO_WM_TEMPLATE_ASSEMBLE_GROUPID" val="5f89650ca61ec3b55284a6e4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4_1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谢谢观看"/>
  <p:tag name="KSO_WM_UNIT_DEFAULT_FONT" val="66;88;4"/>
  <p:tag name="KSO_WM_UNIT_BLOCK" val="0"/>
  <p:tag name="KSO_WM_UNIT_DEC_AREA_ID" val="3c413a0d61f64228afa67cfa1a791264"/>
  <p:tag name="KSO_WM_CHIP_GROUPID" val="5ebe39330ac41c4a0a5255d1"/>
  <p:tag name="KSO_WM_CHIP_XID" val="5ebe39330ac41c4a0a5255d2"/>
  <p:tag name="KSO_WM_CHIP_FILLAREA_FILL_RULE" val="{&quot;fill_align&quot;:&quot;cm&quot;,&quot;fill_mode&quot;:&quot;adaptive&quot;,&quot;sacle_strategy&quot;:&quot;smart&quot;}"/>
  <p:tag name="KSO_WM_ASSEMBLE_CHIP_INDEX" val="ce561cd2ae8e4f95ae23be33992df329"/>
  <p:tag name="KSO_WM_UNIT_TEXT_FILL_FORE_SCHEMECOLOR_INDEX_BRIGHTNESS" val="0.15"/>
  <p:tag name="KSO_WM_UNIT_TEXT_FILL_FORE_SCHEMECOLOR_INDEX" val="13"/>
  <p:tag name="KSO_WM_UNIT_TEXT_FILL_TYPE" val="1"/>
  <p:tag name="KSO_WM_TEMPLATE_ASSEMBLE_XID" val="5f978183989d9bef5b8d2979"/>
  <p:tag name="KSO_WM_TEMPLATE_ASSEMBLE_GROUPID" val="5f89650ca61ec3b55284a6e4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  <p:tag name="KSO_WM_SLIDE_BACKGROUND_TYPE" val="genera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SLIDE_BACKGROUND_TYPE" val="general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4_1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同心逐梦 不断超越"/>
  <p:tag name="KSO_WM_UNIT_DEFAULT_FONT" val="56;72;4"/>
  <p:tag name="KSO_WM_UNIT_BLOCK" val="0"/>
  <p:tag name="KSO_WM_UNIT_DEC_AREA_ID" val="2c2b7d6dbc554b1fa38fe7a78f324aab"/>
  <p:tag name="KSO_WM_CHIP_GROUPID" val="5ebe59c40ac41c4a0a5256aa"/>
  <p:tag name="KSO_WM_CHIP_XID" val="5ebe59c40ac41c4a0a5256ab"/>
  <p:tag name="KSO_WM_CHIP_FILLAREA_FILL_RULE" val="{&quot;fill_align&quot;:&quot;cm&quot;,&quot;fill_mode&quot;:&quot;adaptive&quot;,&quot;sacle_strategy&quot;:&quot;smart&quot;}"/>
  <p:tag name="KSO_WM_ASSEMBLE_CHIP_INDEX" val="8e345c0f181947c1b625d9a9b5c56c1e"/>
  <p:tag name="KSO_WM_UNIT_TEXT_FILL_FORE_SCHEMECOLOR_INDEX_BRIGHTNESS" val="0.15"/>
  <p:tag name="KSO_WM_UNIT_TEXT_FILL_FORE_SCHEMECOLOR_INDEX" val="13"/>
  <p:tag name="KSO_WM_UNIT_TEXT_FILL_TYPE" val="1"/>
  <p:tag name="KSO_WM_TEMPLATE_ASSEMBLE_XID" val="5f978183989d9bef5b8d2914"/>
  <p:tag name="KSO_WM_TEMPLATE_ASSEMBLE_GROUPID" val="5f89650ca61ec3b55284a6e4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71a46ce9199247ffb04fdc33e1be87d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14b86a399994a21bdf4307a36ddff3e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ecfc7a55b64645d9b70a064cebd733e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bbbe61503d94ba19f81407386382b93"/>
  <p:tag name="KSO_WM_SLIDE_BACKGROUND_TYPE" val="frame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f9a5cb48478b41e19d78d0d75090d49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0adcf33ce1e4e09b2ce337f5ce0b08b"/>
  <p:tag name="KSO_WM_SLIDE_BACKGROUND_TYPE" val="frame"/>
</p:tagLst>
</file>

<file path=ppt/tags/tag35.xml><?xml version="1.0" encoding="utf-8"?>
<p:tagLst xmlns:p="http://schemas.openxmlformats.org/presentationml/2006/main">
  <p:tag name="KSO_WM_SLIDE_BACKGROUND_TYPE" val="frame"/>
</p:tagLst>
</file>

<file path=ppt/tags/tag36.xml><?xml version="1.0" encoding="utf-8"?>
<p:tagLst xmlns:p="http://schemas.openxmlformats.org/presentationml/2006/main">
  <p:tag name="KSO_WM_SLIDE_BACKGROUND_TYPE" val="frame"/>
</p:tagLst>
</file>

<file path=ppt/tags/tag37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SLIDE_BACKGROUND_TYPE" val="fram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71325333dd74edc94cf8ad94e460e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e1e7b29574447fa9586153291fbd0e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563aeada901648b2952a645ed73fc9b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86fe3f0e834d98b9df635055ce7300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eb97714ecb814a0282b44412dfecb15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45fa877f1c74facbe3d10a3f2e0f352"/>
  <p:tag name="KSO_WM_SLIDE_BACKGROUND_TYPE" val="leftRight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92ca6343ee9249aa9241d9e38a4a23b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cbf87f433af4206b6ae0c7153e4f621"/>
  <p:tag name="KSO_WM_SLIDE_BACKGROUND_TYPE" val="leftRight"/>
</p:tagLst>
</file>

<file path=ppt/tags/tag43.xml><?xml version="1.0" encoding="utf-8"?>
<p:tagLst xmlns:p="http://schemas.openxmlformats.org/presentationml/2006/main">
  <p:tag name="KSO_WM_SLIDE_BACKGROUND_TYPE" val="leftRight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5f48641d6e9c4dff8bb0e72661a1473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93a0eb38ab54ea8be6b698cd84a40a2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8d89672ba38a455d81744afd009857e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d455e1372394320b5cbf4355a2200d7"/>
  <p:tag name="KSO_WM_SLIDE_BACKGROUND_TYPE" val="topBot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1c5ad083996c49b8a608b1862dacc63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2852387dd194f0fbfe0705a23845013"/>
  <p:tag name="KSO_WM_SLIDE_BACKGROUND_TYPE" val="topBottom"/>
</p:tagLst>
</file>

<file path=ppt/tags/tag52.xml><?xml version="1.0" encoding="utf-8"?>
<p:tagLst xmlns:p="http://schemas.openxmlformats.org/presentationml/2006/main"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a7d133301ba7416ca4dde747c6fde02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3aa1cada69d455aa37b4ae598b1e2c8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1e99f08893e746eb98f8e4f10987cdd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f285108ce2a4f01b4aea8706089a2c3"/>
  <p:tag name="KSO_WM_SLIDE_BACKGROUND_TYPE" val="bottomTop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2544_2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6"/>
  <p:tag name="KSO_WM_UNIT_DEC_AREA_ID" val="0ec8aacd48d54a4dbccf37b5a906e1a9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95bdab8e6f9f408dbf85913219d6329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bcfcc067d174435e9fccdcb865517b4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803b822a260446fabed7e4108851829"/>
  <p:tag name="KSO_WM_SLIDE_BACKGROUND_TYPE" val="bottomTop"/>
</p:tagLst>
</file>

<file path=ppt/tags/tag61.xml><?xml version="1.0" encoding="utf-8"?>
<p:tagLst xmlns:p="http://schemas.openxmlformats.org/presentationml/2006/main"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63c9a84da66345d68c3d586c335528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0816c241dd24df8859d7b981215187d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e700318d9b3245e8a3218fb851c4d4b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03c6553170f4991b7b82a76733f7690"/>
  <p:tag name="KSO_WM_SLIDE_BACKGROUND_TYPE" val="navigation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735bb52a99e04111ad6b88c7b28f8e1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97ed50d02bf4926827ae33afa936d04"/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20ecf4d197f54ab0ba657b26e2f31d9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5992a71dec14479819b5c015fa57f68"/>
</p:tagLst>
</file>

<file path=ppt/tags/tag70.xml><?xml version="1.0" encoding="utf-8"?>
<p:tagLst xmlns:p="http://schemas.openxmlformats.org/presentationml/2006/main"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2544_5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9"/>
  <p:tag name="KSO_WM_UNIT_DEC_AREA_ID" val="ac07206a376841cda37567404a492de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e632a458eeb470e940d7e98cfb238b4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3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7"/>
  <p:tag name="KSO_WM_UNIT_DEC_AREA_ID" val="86549fff628a4b08ab55cc7a4ba8b22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2eccd7a0c6641dc94edbbdf6a9425bc"/>
  <p:tag name="KSO_WM_SLIDE_BACKGROUND_TYPE" val="belt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3507a2b6c8dc44dbacdc13b32757613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9ff54cf26444b5f9eb64d17a998d3b9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3166ad2f66fc42218e943088463ca51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6f74c8256bf494bac997fc4cfc955d8"/>
  <p:tag name="KSO_WM_SLIDE_BACKGROUND_TYPE" val="belt"/>
</p:tagLst>
</file>

<file path=ppt/tags/tag81.xml><?xml version="1.0" encoding="utf-8"?>
<p:tagLst xmlns:p="http://schemas.openxmlformats.org/presentationml/2006/main"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SLIDE_BACKGROUND_TYPE" val="belt"/>
</p:tagLst>
</file>

<file path=ppt/tags/tag86.xml><?xml version="1.0" encoding="utf-8"?>
<p:tagLst xmlns:p="http://schemas.openxmlformats.org/presentationml/2006/main">
  <p:tag name="KSO_WM_TEMPLATE_CATEGORY" val="custom"/>
  <p:tag name="KSO_WM_TEMPLATE_INDEX" val="20202544"/>
</p:tagLst>
</file>

<file path=ppt/tags/tag87.xml><?xml version="1.0" encoding="utf-8"?>
<p:tagLst xmlns:p="http://schemas.openxmlformats.org/presentationml/2006/main">
  <p:tag name="KSO_WM_TEMPLATE_CATEGORY" val="custom"/>
  <p:tag name="KSO_WM_TEMPLATE_INDEX" val="20202544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544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2544_4*i*1"/>
  <p:tag name="KSO_WM_TEMPLATE_CATEGORY" val="chip"/>
  <p:tag name="KSO_WM_TEMPLATE_INDEX" val="20202544"/>
  <p:tag name="KSO_WM_UNIT_LAYERLEVEL" val="1"/>
  <p:tag name="KSO_WM_TAG_VERSION" val="1.0"/>
  <p:tag name="KSO_WM_BEAUTIFY_FLAG" val="#wm#"/>
  <p:tag name="KSO_WM_CHIP_GROUPID" val="5f89650ca61ec3b55284a6e4"/>
  <p:tag name="KSO_WM_CHIP_XID" val="5f89650ca61ec3b55284a6e8"/>
  <p:tag name="KSO_WM_UNIT_DEC_AREA_ID" val="628b5b2856da4ba9a7e61676ae8ba0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34a4f6008b4dccaa56fda6e650af37"/>
  <p:tag name="KSO_WM_SLIDE_BACKGROUND_TYPE" val="general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4_1*b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8d760eb4f06b4d899ad15682aca44007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5cc7de87fb94c4eb358e519a68d6ce4"/>
  <p:tag name="KSO_WM_UNIT_TEXT_FILL_FORE_SCHEMECOLOR_INDEX_BRIGHTNESS" val="0.35"/>
  <p:tag name="KSO_WM_UNIT_TEXT_FILL_FORE_SCHEMECOLOR_INDEX" val="13"/>
  <p:tag name="KSO_WM_UNIT_TEXT_FILL_TYPE" val="1"/>
  <p:tag name="KSO_WM_TEMPLATE_ASSEMBLE_XID" val="5f978183989d9bef5b8d28f9"/>
  <p:tag name="KSO_WM_TEMPLATE_ASSEMBLE_GROUPID" val="5f89650ca61ec3b55284a6e4"/>
</p:tagLst>
</file>

<file path=ppt/tags/tag90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64"/>
  <p:tag name="KSO_WM_UNIT_LINE_FORE_SCHEMECOLOR_INDEX_2_TRANS" val="0"/>
  <p:tag name="KSO_WM_UNIT_LINE_FORE_SCHEMECOLOR_INDEX_3_BRIGHTNESS" val="0.8"/>
  <p:tag name="KSO_WM_UNIT_LINE_FORE_SCHEMECOLOR_INDEX_3" val="15"/>
  <p:tag name="KSO_WM_UNIT_LINE_FORE_SCHEMECOLOR_INDEX_3_POS" val="0.9"/>
  <p:tag name="KSO_WM_UNIT_LINE_FORE_SCHEMECOLOR_INDEX_3_TRANS" val="0.53"/>
  <p:tag name="KSO_WM_UNIT_LINE_FORE_SCHEMECOLOR_INDEX_4_BRIGHTNESS" val="0.8"/>
  <p:tag name="KSO_WM_UNIT_LINE_FORE_SCHEMECOLOR_INDEX_4" val="15"/>
  <p:tag name="KSO_WM_UNIT_LINE_FORE_SCHEMECOLOR_INDEX_4_POS" val="0.95"/>
  <p:tag name="KSO_WM_UNIT_LINE_FORE_SCHEMECOLOR_INDEX_4_TRANS" val="0"/>
  <p:tag name="KSO_WM_UNIT_LINE_FORE_SCHEMECOLOR_INDEX_5_BRIGHTNESS" val="0.8"/>
  <p:tag name="KSO_WM_UNIT_LINE_FORE_SCHEMECOLOR_INDEX_5" val="15"/>
  <p:tag name="KSO_WM_UNIT_LINE_FORE_SCHEMECOLOR_INDEX_5_POS" val="1"/>
  <p:tag name="KSO_WM_UNIT_LINE_FORE_SCHEMECOLOR_INDEX_5_TRANS" val="0.9"/>
  <p:tag name="KSO_WM_UNIT_LINE_GRADIENT_TYPE" val="0"/>
  <p:tag name="KSO_WM_UNIT_LINE_GRADIENT_ANGLE" val="0"/>
  <p:tag name="KSO_WM_UNIT_LINE_GRADIENT_DIRECTION" val="3"/>
  <p:tag name="KSO_WM_UNIT_LINE_FILL_TYPE" val="5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1*n_h_i*1_2_1"/>
  <p:tag name="KSO_WM_TEMPLATE_CATEGORY" val="diagram"/>
  <p:tag name="KSO_WM_TEMPLATE_INDEX" val="20230945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i"/>
  <p:tag name="KSO_WM_UNIT_INDEX" val="1_2_1"/>
  <p:tag name="KSO_WM_DIAGRAM_MAX_ITEMCNT" val="4"/>
  <p:tag name="KSO_WM_DIAGRAM_MIN_ITEMCNT" val="2"/>
  <p:tag name="KSO_WM_DIAGRAM_VIRTUALLY_FRAME" val="{&quot;height&quot;:380.4493713378906,&quot;left&quot;:54.28193909018628,&quot;top&quot;:131.8253143310547,&quot;width&quot;:851.5180609098137}"/>
  <p:tag name="KSO_WM_DIAGRAM_COLOR_MATCH_VALUE" val="{&quot;shape&quot;:{&quot;fill&quot;:{&quot;type&quot;:0},&quot;glow&quot;:{&quot;colorType&quot;:0},&quot;line&quot;:{&quot;gradient&quot;:[{&quot;brightness&quot;:0.15000000596046448,&quot;colorType&quot;:2,&quot;pos&quot;:0.9900000095367432,&quot;rgb&quot;:&quot;#dfdfdf&quot;,&quot;transparency&quot;:0},{&quot;brightness&quot;:0.800000011920929,&quot;colorType&quot;:2,&quot;pos&quot;:0.15000000596046448,&quot;rgb&quot;:&quot;#ffffff&quot;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1*n_h_h_i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2_1"/>
  <p:tag name="KSO_WM_DIAGRAM_MAX_ITEMCNT" val="4"/>
  <p:tag name="KSO_WM_DIAGRAM_MIN_ITEMCNT" val="2"/>
  <p:tag name="KSO_WM_DIAGRAM_VIRTUALLY_FRAME" val="{&quot;height&quot;:380.4493713378906,&quot;left&quot;:54.28193909018628,&quot;top&quot;:131.8253143310547,&quot;width&quot;:851.5180609098137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8,&quot;pos&quot;:0,&quot;transparency&quot;:0},{&quot;brightness&quot;:0,&quot;colorType&quot;:2,&quot;pos&quot;:1,&quot;rgb&quot;:&quot;#ffffff&quot;,&quot;transparency&quot;:0},{&quot;brightness&quot;:0.800000011920929,&quot;colorType&quot;:1,&quot;foreColorIndex&quot;:8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]}"/>
</p:tagLst>
</file>

<file path=ppt/tags/tag92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1*n_h_h_i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1_1"/>
  <p:tag name="KSO_WM_DIAGRAM_MAX_ITEMCNT" val="4"/>
  <p:tag name="KSO_WM_DIAGRAM_MIN_ITEMCNT" val="2"/>
  <p:tag name="KSO_WM_DIAGRAM_VIRTUALLY_FRAME" val="{&quot;height&quot;:380.4493713378906,&quot;left&quot;:54.28193909018628,&quot;top&quot;:131.8253143310547,&quot;width&quot;:851.51806090981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1*n_h_i*1_1_1"/>
  <p:tag name="KSO_WM_TEMPLATE_CATEGORY" val="diagram"/>
  <p:tag name="KSO_WM_TEMPLATE_INDEX" val="20230945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i"/>
  <p:tag name="KSO_WM_UNIT_INDEX" val="1_1_1"/>
  <p:tag name="KSO_WM_DIAGRAM_MAX_ITEMCNT" val="4"/>
  <p:tag name="KSO_WM_DIAGRAM_MIN_ITEMCNT" val="2"/>
  <p:tag name="KSO_WM_DIAGRAM_VIRTUALLY_FRAME" val="{&quot;height&quot;:380.4493713378906,&quot;left&quot;:54.28193909018628,&quot;top&quot;:131.8253143310547,&quot;width&quot;:851.5180609098137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DIAGRAM_USE_COLOR_VALUE" val="{&quot;color_scheme&quot;:1,&quot;color_type&quot;:1,&quot;theme_color_indexes&quot;:[]}"/>
</p:tagLst>
</file>

<file path=ppt/tags/tag94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1*n_h_a*1_1_1"/>
  <p:tag name="KSO_WM_TEMPLATE_CATEGORY" val="diagram"/>
  <p:tag name="KSO_WM_TEMPLATE_INDEX" val="20230945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UNIT_ISCONTENTSTITLE" val="0"/>
  <p:tag name="KSO_WM_UNIT_ISNUMDGMTITLE" val="0"/>
  <p:tag name="KSO_WM_UNIT_NOCLEAR" val="0"/>
  <p:tag name="KSO_WM_UNIT_VALUE" val="30"/>
  <p:tag name="KSO_WM_DIAGRAM_GROUP_CODE" val="n1-1"/>
  <p:tag name="KSO_WM_UNIT_TYPE" val="n_h_a"/>
  <p:tag name="KSO_WM_UNIT_INDEX" val="1_1_1"/>
  <p:tag name="KSO_WM_DIAGRAM_MAX_ITEMCNT" val="4"/>
  <p:tag name="KSO_WM_DIAGRAM_MIN_ITEMCNT" val="2"/>
  <p:tag name="KSO_WM_DIAGRAM_VIRTUALLY_FRAME" val="{&quot;height&quot;:380.4493713378906,&quot;left&quot;:54.28193909018628,&quot;top&quot;:131.8253143310547,&quot;width&quot;:851.51806090981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550000011920929,&quot;colorType&quot;:1,&quot;foreColorIndex&quot;:5,&quot;pos&quot;:0,&quot;transparency&quot;:0},{&quot;brightness&quot;:0,&quot;colorType&quot;:2,&quot;pos&quot;:1,&quot;rgb&quot;:&quot;#ffffff&quot;,&quot;transparency&quot;:0},{&quot;brightness&quot;:0.699999988079071,&quot;colorType&quot;:1,&quot;foreColorIndex&quot;:5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添加&#10;项标题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9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0945_1*n_h_h_f*1_2_1_1"/>
  <p:tag name="KSO_WM_TEMPLATE_CATEGORY" val="diagram"/>
  <p:tag name="KSO_WM_TEMPLATE_INDEX" val="20230945"/>
  <p:tag name="KSO_WM_UNIT_LAYERLEVEL" val="1_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380.4493713378906,&quot;left&quot;:54.28193909018628,&quot;top&quot;:131.8253143310547,&quot;width&quot;:851.51806090981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，请尽量言简意赅的阐述观点。单击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0945_1*n_h_h_f*1_2_2_1"/>
  <p:tag name="KSO_WM_TEMPLATE_CATEGORY" val="diagram"/>
  <p:tag name="KSO_WM_TEMPLATE_INDEX" val="20230945"/>
  <p:tag name="KSO_WM_UNIT_LAYERLEVEL" val="1_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380.4493713378906,&quot;left&quot;:54.28193909018628,&quot;top&quot;:131.8253143310547,&quot;width&quot;:851.51806090981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，请尽量言简意赅的阐述观点。单击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7.xml><?xml version="1.0" encoding="utf-8"?>
<p:tagLst xmlns:p="http://schemas.openxmlformats.org/presentationml/2006/main">
  <p:tag name="ISLIDE.DIAGRAM" val="#922545;"/>
</p:tagLst>
</file>

<file path=ppt/tags/tag98.xml><?xml version="1.0" encoding="utf-8"?>
<p:tagLst xmlns:p="http://schemas.openxmlformats.org/presentationml/2006/main">
  <p:tag name="ISLIDE.DIAGRAM" val="#922545;"/>
</p:tagLst>
</file>

<file path=ppt/tags/tag99.xml><?xml version="1.0" encoding="utf-8"?>
<p:tagLst xmlns:p="http://schemas.openxmlformats.org/presentationml/2006/main">
  <p:tag name="ISLIDE.DIAGRAM" val="#922545;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D4EDED"/>
      </a:dk2>
      <a:lt2>
        <a:srgbClr val="EAF5F5"/>
      </a:lt2>
      <a:accent1>
        <a:srgbClr val="54A9A8"/>
      </a:accent1>
      <a:accent2>
        <a:srgbClr val="499BBC"/>
      </a:accent2>
      <a:accent3>
        <a:srgbClr val="518AC8"/>
      </a:accent3>
      <a:accent4>
        <a:srgbClr val="6A77C2"/>
      </a:accent4>
      <a:accent5>
        <a:srgbClr val="8B64A6"/>
      </a:accent5>
      <a:accent6>
        <a:srgbClr val="A8547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jg2MzQ3MzYwNTcyIiwKCSJHcm91cElkIiA6ICI1NDcwODk2MDEiLAoJIkltYWdlIiA6ICJpVkJPUncwS0dnb0FBQUFOU1VoRVVnQUFCWFlBQUFOSkNBWUFBQUNvTkdTMkFBQUFBWE5TUjBJQXJzNGM2UUFBSUFCSlJFRlVlSnpzM1hkMFZOWGV4dkZuWnRJTENTUUVRaE5CQllUUW00SU5FRkN3b2FnZ0tGWkVVYkY3NzJzdjk5cVZJbDVBc0ZBVWtRN1NFUlhwSFFHbGhCcEtnSkNlU2FhOWZ3d1pFak9UbVRSZzRQdFppK1daYy9iZVp5ZkVrSG15ejI4YnpMbG1od0FBQUFBQUFBQUFmc040cmljQUFBQUFBQUFBQUNnWmdsMEFBQUFBQUFBQThETUV1d0FBQUFBQUFBRGdad2gyQVFBQUFBQUFBTURQRU93Q0FBQUFBQUFBZ0o4aDJBVUFBQUFBQUFBQVAwT3dDd0FBQUFBQUFBQitobUFYQUFBQUFBQUFBUHdNd1M0QUFBQUFBQUFBK0JtQ1hRQUFBQUFBQUFEd013UzdBQUFBQUFBQUFPQm5DSFlCQUFBQUFBQUF3TThRN0FJQUFBQUFBQUNBbnlIWUJRQUFBQUFBQUFBL1E3QUxBQUFBQUFBQUFINkdZQmNBQUFBQUFBQUEvQXpCTGdBQUFBQUFBQUQ0R1lKZEFBQUFBQUFBQVBBekJMc0FBQUFBQUFBQTRHY0lkZ0VBQUFBQUFBREF6eERzQWdBQUFBQUFBSUNmSWRnRkFBQUFBQUFBQUQ5RHNBc0FBQUFBQUFBQWZvWmdGd0FBQUFBQUFBRDhETUV1QUFBQUFBQUFBUGdaZ2wwQUFBQUFBQUFBOERNRXV3QUFBQUFBQUFEZ1p3aDJBUUFBQUFBQUFNRFBFT3dDQUFBQUFBQUFnSjhoMkFVQUFBQUFBQUFBUDBPd0N3QUFBQUFBQUFCK2htQVhBQUFBQUFBQUFQd013UzRBQUFBQUFBQUErQm1DWFFBQUFBQUFBQUR3TXdTN0FBQUFBQUFBQU9CbkNIWUJBQUFBQUFBQXdNOFE3QUlBQUFBQUFBQ0FueUhZQlFBQUFBQUFBQUEvUTdBTEFBQUFBQUFBQUg2R1lCY0FBQUFBQUFBQS9BekJMZ0FBQUFBQUFBRDRHWUpkQUFBQUFBQUFBUEF6QkxzQUFBQUFBQUFBNEdjSWRnRUFBQUFBQUFEQXp4RHNBZ0FBQUFBQUFJQ2ZJZGdGQUFBQUFBQUFBRDlEc0FzQUFBQUFBQUFBZm9aZ0Z3QUFBQUFBQUFEOERNRXVBQUFBQUFBQUFQZ1pnbDBBQUFBQUFBQUE4RE1FdXdBQUFBQUFBQURnWndoMkFRQUFBQUFBQU1EUEVPd0NBQUFBQUFBQWdKOGgyQVVBQUFBQUFBQUFQME93Q3dBQUFBQUFBQUIraG1BWEFBQUFBQUFBQVB3TXdTNEFBQUFBQUFBQStCbUNYUUFBQUFBQUFBRHdNd1M3QUFBQUFBQUFBT0JuQ0hZQkFBQUFBQUFBd004UTdBSUFBQUFBQUFDQW55SFlCUUFBQUlBTDBJYjFHM1RzMkxGek9vZWY1LzZzeE1SRU9SeU9jem9QZHc0ZlBseXU0eVVtSm1ybXpKaytqN3RoL1FhTi9XcXNKaytlWEs3ekFBQmNQQWgyQVFBQUFPQUNZN0ZZOU1FSEgramhoeDdXQzgrL0lMdmRmdGJuc0d2WExvMGNPVkpQUC9XMFJvd1lVU0gzV0xKa2lRWStObEFESHhzb3M5bnNVNS9EaHcvcnJUZmYwbU9QUHFiRml4YVgyMXgrV2ZxTHhvd2VvOGNIUHE2MHREU3Y3Zi82Nnk5Tm56NWRDK1l2S0xjNUFBQXVMZ1M3QUFBQUFIQ0IyYkJoZzdLeXNpUkp0ZXZVbHRGNDl0LzZMZjk5dWV2NHBwdHVxcEI3WkdabUtpa3BTVWxKU1Q2dkNvNk1qTlRPblRzbFNXUEhqdlVwaFBYRjZ0V3JKVWxORXBvb0tpcXFYTVlFQUtBNEJMc0FBQUFBY0lINTdkZmZYTWUzM25ycldiKy8zVzdYc21YTEpFa0pUUk4wMldXWG5mVTVlQklaR2FrSEgzeFFrcFNSa2FIeDQ4ZVhlY3hEaHc2NVNqQjA3TkN4ek9NQkFPQ0xnSE05QVFBQUFBQ0E3MncybTJ3Mm04ZnJ1Ym01V3JWcWxTU3BXZk5tcWxtenB2THk4a3AwRDVQSkpKUEpWR3liMmJObWE5U29VVjdIMnJwbHEzcjI2T256dmNlT0hhdHExYXY1M0w0ME9uWHVwQmt6Wm1qZnZuM2F1SEdqc3JPekZSWVdWdXJ4OGovZkJvTkJWMTE5VlhsTkV3Q0FZaEhzQWdBQUFJQWZtZnpEWkUyYU5NbW50cHMzYlZhdk8zcVYrQjU5Ky9aVjMvdjZscmpmK1dUeG9zVTZjZktFeCt2VnFsV1QwV2hVKzZ2YWE5YXNXY1dPVmJ0MmJYWG8wTUhqOVNXTGwwaVNXclJzb2NxVks1ZHV3Z0FBbEJEQkxnQUFBQUNnVE41KysyMVZpYWxTNnY2Ly9mcWJmdnp4eDNLY2tUUnYzano5L2ZmZlh0c2xKaVo2YlhQMTFWZDdESGEzYmR1bWd3Y1BTcEs2ZGV0V3Nra0NBRkFHQkxzQUFBQUE0S2RlZVBHRk1wVVFLQ2c3TzFzZmYvUnhxZnJXckZtelRPVVR0bTdaNmxPNzBhTkdhK0hDaGE3WFZxdlZkZHkvWDMvWGNkZXVYZFd3WVVPRlI0U1hlazRGMWF0ZnorTzFoUXVjODRtT2psYTdkdTAwZjk1OGZmWFZWMTdIdEZnc2txVGs1R1RkZGVkZFBzMWo2TENocWxtenBrOXRBUUFYUG9KZEFBQUFBUEJUTFZxMFVGUlVWTG1NbFphV1ZpN2pWS1E4UzU3TVpyUGJhd1hQNTFueU5Ianc0QXFmVDJabXBwWXZYeTVKNnRTcGt3SUNBbVN4V0R6TzBSTmYyOXZ0OWhMUEVRQnc0U0xZQlFBQUFBQ1V5Uk5QUENHRHdWRHEvZ1ZYM2hibnR0dHVVOGNPSFYydlY2eGNvWi9uL2l4SmV2Mk4xeFVVR0NSSmlvbU5LZlZjU21MV3pGbkt6YzJWSkZXdFdsV1MxTEpWU3ozMy9ITnUyenNjRG8wWVBrSVdpMFd4c2JFNmNlS0VRa05EbFpPVEkwa2FQSGl3Z29LRFBONnZTcFhTbDdzQUFGeDRDSFlCQUFBQUFHV1NIMjVXdE5xMWE2dDI3ZHF1MS9zUDdIY2RKeVFrS0RRMDlLek1RNUt5c3JJMGMrYk1JdWRyMXF6cHNWekNodlViWkxGWVpEQVkxTFpkVy8wODkyZEZSa1lxUGo1ZWlZbUpDbzhJMXpYWFhGUFJVd2NBWENBSWRnRUFBQUFBWmZMeEp4OHJKcWIwcTJTWExGbWlDZU1ubE9PTUt0N01tVE9WbFpWVm9qNkxGaTJTSkRWbzBFRFJVZEd1ODYxYXRWSmlZcUorLysxM2dsMEFnTThJZGdFQUFBREFUNjFhdVVvaG9TSGxNcFk1cDJSMVlRdXFIRjNaVllxZ05NTER5bWVUTTNkODNjek1OWmZ3Y0gzNzNiZkZ0a2xQVDlmTUdVVlg2eFluSXlORHExYXRraVJkM2VIcVFwL3ZkdTNiYWNxVUtWcXpabzFTVTFNVkhSM3RhUmdBQUZ3SWRnRUFBQURBVHcwZlB2eGNUK0c4VjlMTnpFd21rOWMyNDhhTlUxWldsb3hHb3lUZk5qWDdkZG12cmpJTTExMTNuUmJNWCtDNjFyQmhROFZWaTFQeXNXUXRXclJJdlh2MzlubStBSUNMRjhFdUFBQUFBUGlwa0pEeVdhMmJyeVFCYUVHREJ3OTJoWnlsWWJGWTNKNWZ1M2F0OXUzYlY2S2djOCtlUFZxL2ZyM3V2dnZ1SXRjR0Roem9zUTd2TDh0KzBlWk5tNzJPdjIzYk5pMWV0RmlTZE1zdHQyakJnZ1ZlUDI4Mm0wMHpaczZRSkRWdjBkeHQyWXJycnIxT1U2Wk0wZHc1YzNYNzdiY3JNRERRNjF3QUFCYzNnbDBBQUFBQThGTmp4NDFWVkZSVXVZeVZscGFtKy9yZVY2cStPVGs1NVRLSGdxWk9uYXB2dnY1R0RvZERsU0lycVZ2M2JzVzIvK2FiYjdSdTNUb2RPM3BNSVNFaGJvUGRhNis3MXVQbmE5ZnVYVjZEWFp2TnBwRmZqSlFrUlVWRnFVL2ZQbHF3WUVHeGZTUnA0WUtGT25ya3FDUm5HT3hPMTY1ZE5XWEtGSjA0Y1VLTEZ5M1dUVGZmNUhWY0FNREZqV0FYQUFBQUFGQW1IM3o0Z1dKallrdmRmOG5TSlpvMGNaSWtLYytTcDQ4LytsakxsaTJUSkZXcFVrVjFMNjFicUwzWmJOYW1UWnUwZXZWcTE3bTVjK2E2anExV2E2bm5VaHlIdzZHMHREUkowb01QUGFpSWlBaXZmZkx5OGpSNThtUkpVbzBhTmRTbVRSdTM3ZUpyeEt0VnExWmF2MzY5SmsrZXJCczYzVkR1SzdJQkFCY1dnbDBBQUFBQVFKbkV4c1NxV3ZWcXBlNGZHUkhwT243N3JiZDE1TWdSU2RMbGwxK3VWMTk3MVZXNllPNmN1VnE5WnJXMmJ0bGFwSHlEMFdoVVF0TUVkYmk2ZzY2NitxcFN6NlU0QVFFQjZ0YXRtL2JzMmFNdVhicjQxR2Z1M0xrNmNlS0VKS2wzNzk0eUdBd2UyOTV4eHgxYXYzNjlUcHc0b1NrL1RsSC8rL3VYeTd3QkFCY21nbDBBQUFBQXdIa2pQOVR0MXIyYkJnNGNxS0NnSU5lMUNSTW1LQ01qdzIyL3NlUEdxbXJWcWhVK3YyN2R1L2xjVHpnNU9Way9mUCtESk9kcTNjNWRPaGZidm5tTDVtcmN1TEcyYmR1bXFWT25xa1BIRHFwWHIxNlo1d3dBdURBUjdBSUFBQUFBdkhwcThGT0ZYcWVucDd1TzMzenpUUVVFbFA3dFpjR3h3c0xDTlBpcHdicjIybXVMdEt0YXRhcXlzckxVSktHSnJydjJPaDAvZmx3Ly9PQU1UajJWUmJBNzdLN2pzc3d4WDF4Y25FL3RIQTZIUHZ2c00yVmxaVWx5bG03d0pSRHVmMzkvdmZMeUs3SmFyZnJvdzQvMDJlZWZVWklCQU9BV3dTNEFBQUFBK0tsSEgzbTAyRWY3UzhMaGNCUjdmZS9ldlI2dkhUeDRzRnptSUVudnZQdU9HalJvNFBiYVF3ODlwRXZxWHFMS2xTdExrbWJPbk9sMXZJSWJ1NTNOZ0hUNjlPbmF1bVdySktsTm16YTY2aXJmeWtNMGFkSkVuVHAxMHRLbFMzWHc0RUY5K3Ntbit0ZS8vMVZ1Zjg4QWdBc0h3UzRBQUFBQStLbnM3T3l6ZHEvbm5uK3UzTWJhdDNlZlpzK2VYYVJPcmlSRlIwVjc3TmU4UmZNUzN5c3QxYm5aV1dob3FFd21VNG43bDhidTNiczEvcnZ4a3FUdzhIQU5lbUpRaWZvLzlQQkRXcjkrdmRMUzByUml4UXI5NzMvLzArT1BQMDY0Q3dBb2hHQVhBQUFBQVB6VVUwODlwWkRROGxtRmFzNHhhL2p3NFI2dmQrclVxY3ozT0hueXBDWk1tS0RGaXhhN1ZnZ25ORTNRSlpkY29qbXo1NVI1ZkhjT0pSMlNKTVhIeDFmSStQK1VsSlNrTjk5NDB4VmFEMzVxc00vbEcvSkZSMGZyaFJkZTBPdXZ2eTZIdzZHNWMrYktZckhveVNlZlBHdmhOQURnL0Vld0N3QUFBQUIrcXYxVjdSVVZGVlV1WTZXbHBSVWI3SmFGMld6V3RHblRORzNxTkpuTlprbFM1Y3FWOWREREQrbUdHMjdRN0ZteksrUytkcnRkTy8vZUtVbXFVNmRPcWNZd204MWFzMmFOcnI3NmFxODFlcE9Uay9YYXE2OHBOVFZWa3RUemxwNjY1cHBydEdQSERyMzI2bXVGMnVZSHY4bkp5YnJyenJzS1hldmNwYk1HRFJxayt4KzRYOTkrODYwa2FlR0NoVHFjZEZpdnZmNmF3c1BEUy9XeEFBQXVMQVM3QUFBQUFJQUtrWjZlcmpsejVtak83RG11RGRLTVJxTjY5T2loZnYzN1ZYaEF1WDM3ZHRmbVpVMmFOQ25WR0dtcGFmcndndzlWcFVvVi9kK3IvK2V4L3EvTmJ0UHJyNzJ1NU9Sa1NjNjZ1bzg5OXBna1o4Q2NIMmk3ODg5cmVYbDVrcVRldlhzckxUVk5NMmJNa09UY0lDNHNMS3hVSHdjQTRNSkRzQXNBQUFBQUtGZkhqaDdUakJrenRIRGhRdVhtNXJyT3QyL2ZYdjM2OTFQZHVuWFB5andXTFZ6a09tN1pxbVdweHNqS2RnYkRLU2twTXVkNERtZE5ScE91ditGNlRSZy9RUWxORS9UeUt5L0xhRFJLa21yV3JGbWtSdkhLRlN1MWN1VktWYXBVU1k4OCtraWhhelZxMUhBZFAvTG9Jd3FQQ05ldnkzN1ZjODgvUjUxZEFJQUx3UzRBQUFBQW9NenNkcnMyck4rZ1JZc1dhZVhLbGJMYjdhNXJiZHEwVWIvKy9WUy9mbjN2QTVWVGJubms4Qkg5K3V1dmtxUm16WnVWdU01dHZvejBETmR4bFpncXhiYTk5OTU3RlJJU29wdHV1a25Cd2NHdTg5SFIwVVZxRkI4OWNsUXJWNjVVU0VpSTEvckZmZnIwMFIxMzNLR1FrUEtwcHd3QXVEQVE3QUlBQUFDQW43TGI3YkxaYk9VMlZta2NQSGhRU3hZdjBkS2xTNVdTa2xMb1dxdFdyWFJmdi90MHhSVlhGRHZHcVZPblhNZUJnWUdsbXNjL2pSbzFTbGFyVlpMVTY0NWVwUjRuNWRTWmp5azJOdFpyKzl0dnY3M1U5eW9Pb1M0QTRKOElkZ0VBQUFEQVQvWHYxLytjM0hmZnZuMWFzMmFOVnExY3BaMDdkeGE2RmhJU29rNmRPNmxuejU0K2JWaG1OcHYxMisrL1NYS0d1aVhaREM0ck04dDFYSEJqczZsVHAycmR1bldTcElTbUNXclZ1cFhYc2ZKTEhQd3pLTit6ZTQ4azU2cmIwTkJRbitjR0FFQkZJOWdGQUFBQUFCVEw0WEJvODZiTldyMTZ0ZGFzWGFOalI0OFZhVk9yVmkzMTZORkRuYnQwZHJ2QjE3Qmh3NVNYbTZmd2lIQUZCZ1FxTURCUTJUblpXcmR1bld1OEpnbE5aREtaUE01ajJiSmxPbjc4dUNJaklwV2JsNnU1YytkS2txS2lvbHdyZlJjdVdLaXZ4MzB0U1FvTkRkV1FaNGI0OURGR2hFZEljZ2JOMzMvL3ZlcldyYXVVa3ltYVAzKytKS2xSbzBZK2pRTUF3TmxDc0FzQUFBQUFmdXFGRjE5d0c2S1dSbloydGo3KzZHTzMxd3dHZzZaUG42NzE2OWNYT2g4UkVhSDJWN1hYRGRmZm9HYk5teFU3Zm5wYXVsYXRXdVh4ZWtCQWdQcjI3VnZzR1B2MzdkZVVLVk9LbkcvYnJxMGthY0w0Q2ZyaGh4OWNjMzcydVdkVnJYcTFZc2ZNMTdoeFk5Znh4QWtUaTF5LzliWmJmUm9IQUlDemhXQVhBQUFBQVB4VWl4WXRTbFM2b0RocGFXbkZYaDgwYUpDZWVPSUpCUVFFcUYyN2RycjJ1bXZWb2tXTFFpVVFpdE9nWVFOdDNicFZOcHZOOWNkdXR5czBORlJYTkxoQ2ZmdjI5Ym9xdGxidFdrWE90VzdkV2dNR0RKQWtYVkwzRWdVRUJNaHV0MnZ3NE1HNit1cXJmWnFiSkxWbzJVTDk3Kyt2ZVQvUDA0a1RKeVE1dythYU5XdnEzajczS2lFaHdXMi93TUJBMld5MllsY2FBd0JRRVF6bVhMUGpYRThDQUFBQUFIRCsyN2R2bjJyVXFLR2dvS0J6Y24rejJheGp4NDdKNFhESVpES3BhdFdxUlRZVlc3NTh1WUtEZzlXbVRadHpNa2NBQU00V2dsMEFBQUFBQUFBQThEUEdjejBCQUFBQUFBQUFBRURKRU93Q0FBQUFBQUFBZ0o4aDJBVUFBQUFBQUFBQVAwT3dDd0FBQUFBQUFBQitobUFYQUFBQUFBQUFBUHdNd1M0QUFBQUFBQUFBK0ptQWN6MEJBQUJRdmh3T3g3bWVBZ0NVTzRQQmNLNm40SlU1eHl5YnczNnVwd0Y0RkJRWXFNREF3SE05RFFCQU9TSFlCUURBenhVTWN2T1BDWGNCWEVnTUJvTWNEa2VoY1BkOENYb3pNakowN0ZpeXpHYnp1WjRLNEZWY1hKemk0cXFlNjJrQUFNb0p3UzRBQUg2cVlJajd6ei8vYkFNQS91aWZRVzdCUCs3YW5HMkhEaVVwTlRWVmdZR0Jpb21KVVhoRXVFd20wem1iRCtCTkVLdDFBZUNDUXJBTEFJQWZLaGppMnUxMkdXU1FLY0FrbzhHb2dJQUFHWTJVMFFkdzRiRGI3YkphcmJJNzdMSlpiYkxMTG9QQjRQcGVkeTdDM2FOSGp5bzFOVlhWcTFWVGJOWFlzMzUvQUFBQWdsMEFBUHhNZnBpYi95Y29LRWdod1NIbmVsb0FVR0dNUnFPQ2dvS2NMNElsczltc1BFdWVIQTZIakVhampFYmpXUTEzelRsbW5UaHhVckd4c1lTNkFBRGduQ0hZQlFEQWp4UU1kU1VwUEl6SGZnRmNmRUpDUWhRUUdDQ3oyZXo2Zm5nMnc5M2pKNDdMWkRLcGV2VnFaK1YrQUFBQTd2Q2NKZ0FBZnFKZzZRVzczYTZ3MERCQ1hRQVhyUUJUZ01KQ3cyU3oyV1MzMjR2VUdLOUlabk91d3NQRHo4cTlBQUFBUENIWUJRREFEeFFNZFcwMm00SUNnNmlqQytDaWwxK2k0V3lIdTdtNXVRb0tEcXJ3K3dBQUFCU0hkNFFBQVBpSi9HRFhhRFFxSklTYXVnQWdTYUVob1RJYWphNWc5Mnd4R25nckJRQUF6aTErR2dFQXdBOFVYTEhyMmtBSUFDQkpDZ29NT3V2bEdBQUFBTTQxZ2wwQUFNNXorU0ZGZnJCck1sSlhGd0FLK3VlS1hjSmRBQUJ3TVNEWUJRREFEeFRjTkkwTjB3Q2dzSUNBQU5mM1NFSmRBQUJ3c1NEWUJRREFUK1EvWW13d0dNNzFWQURndkdJd0dDakRBQUFBTGpvRXV3QUErQUVlTHdhQTR2RjlFZ0FBWEd3SWRnRUE4Qk9zUmdNQXovZ2VDUUFBTGpZRXV3QUFuT2NJS2dDZ1pQaStDUUFBTGdZRXV3QUFBQUFBQUFEZ1p3aDJBUUFBQUFBQUFNRFBFT3dDQUFBQUFBQUFnSjhoMkFVQUFBQUFBQUFBUDBPd0N3QUFBQUFBQUFCK2htQVhBQUFBQUFBQUFQd013UzRBQUFBQUFBQUErQm1DWFFBQUFBQUFBQUR3TXdTN0FBQUFBQUFBQU9CbkNIWUJBQUFBQUFBQXdNOFE3QUlBQUFBQUFBQ0FueUhZQlFBQUFBQUFBQUEvUTdBTEFBQUFBQUFBQUg2R1lCY0FBT0E4a0dNMjYrQ2hwSE05RGIva2NEaVVsNWQzcnFjQkFBQUFuRlVCNTNvQ0FBQUE1OUx1UFluS01lZEtraTZyZjZsQ1EwSzg5dG54MTA1OU1XcXNKT21oKy91cVpZdG1wYjYvMlp5cnlUOU4xNEpGU3hVV0ZxcVJRejlXVUZCZ3FjZTcyUHk5YzdmR2ZQMmRvcU9pOU9vcno1L3I2UUFBQUFCbkRjRXVBQUM0cUEzLzhpdnQyMzlBa3ZUWlIrK3BYdDFMdlBiSnljbHhyYTdOeXM0dTAvMkRnb0swZHYxR1pXVm5LeXM3VzdQbXp0TmRkOXhhcGpFZERvY3NGbXVaeGlnUFJxTlJBUUdtQ2h0LzArYXRldVBkRDF5dlo4eitXYmZmY25PRjNROEFBQUE0bnhEc0FnQ0Fjbkg0eUZHRkJBZXJTcFhLUHZkWnVYcXQxbTNZVks3enFCUVpxUWY2M1Z1dVkxWWtvOUdnZm4xNjY3OGZmUzVKbWpwanRtN3Eya1hoNFdHbEh2UEF3VU42K3ZsL2xkY1VTKzJxZG0zMHlndlBWTmo0elpvMlVjdm1UYlZoMHhaSjBuY1RKNnRwUW1PZndua0FBQURBM3hIc0FnQ0FNc25KeWRHWFk3N1JyNy8vVWVJZ2IrZXVQVnE4OU5keW5VL1YyQmhYc0p1V2xxNUhuM3hXa2xTOVdweUdmZkxmRW85bnQ5dDFNdVdVcXNiRytOUiszLzREaXE5ZVRjSEJ3VDdmbzMzYjFycmlzdnJhdVh1UHNyTnpOSFBPUFBXOTU4NFN6L1ZpWXpBWTlNeVRBelg0MlplVmtaa3BtODJtejRmL1Q1OSs4STRDQXZneEZ3QUFBQmMyZnVJRkFBQ2x0bTc5Sm8wYSs0MlNqNTg0MTFOeHkrNndLemZYV1Q4My83OGxNWGZlUXYzdzAzUkZSa1JvNU5DUGZPcnp6dnVmS0QwOVhlM2F0Rkt2MjIvUm9zVy8rTlF2c0VCZDNWbHo1eXNqSThOcm45cTFhK25tYmwyS2JXTXltZFN3d2VVK3phRThwS2FtS2Vud2tSTDFzZGxzeXJOWVNuVy80SkJnM1gvZlBmcGkxRmlGaDRXcFc1Y2JaTEZZWkxHV3JoUkZZRUFBb1RBdUNrZVBISlU1MTZ6S2xTc3JLaXFxUXU3aGNEaTBmdDE2WGRuNFNvV0ZsZjRwaFBKdzh1UkovZm5ubjVLa2hJUUVWYWxTcFZ6SFQweE0xS1dYWGlxRHdlQlQrMm5UcGlrNEtGaDFMNjJyeG8wYmwrdGNBQUFYRDM1cUJRQUFKWmE0ZDUvR1QvclI5UWg4YWQxOTErMjZ0V2YzUXVjZUdmU01yRmFiSk9tYk1TUGM5dnQyd2cvNjVkZmxrcVFIK3Qyckc2N3I2THBtTkJyTE5LZUNBZ01EbFo2ZW9mVDBETzNkZDBDWDFxMVRiUHVEaDVKMDRzUkpTVkp1YnA2T0hEbW1ueGNzTHZGOWMzSnlmT3JYb2xtQzEyQTNJaUpjLzNucjFSTFBvYlNXL2ZhSFBoditaWW42TEZ5eVRQOGI4M1daNzUyVm5hM1I0NzdUNkhIZmxYcU0zcjF1VTc4K3ZjczhGK0I4OTlGSEgrbnZ2Ly9XQXdNZVVPL2VGZk0xdjJIOUJyMzU1cHN5R28yNnQ4Kzk2dHUzYjRYY3h4ZDc5dXpSUng4NmYwSDMxbHR2bFd1d3UzLy9majM5MU5PS3F4YW4vdjM3NjRZYmJpaTIvZFl0V3pWdTdEaEpVcmZ1M2M3YllIZlUvMFpweFlvVkNnNE8xdWd4bzgvMWRIeVNrcEpTb2VPWDl5OEVBS0NzQ0hZQkFJRFB0bTdib1drelpwYzUwTTBYR2hLaTBKQVFqOWNyUjBlN1BSOFVGSFJtak5CUWorM0txbTNybHZwaTFGaEowdklWcTd3R3V3VS9MKzNhdEtxUU9RRzR1SzFZc1VMWldaNDNiYXdlWDExTm1qUTVpelB5Yk83Y3VaS2NUdzUwdXFIVE9aNU54Wms1YzZZa0tmbFlzbUpqWTR0dDYzQTQ5TlZYWDBtU0lpTWpOV0RBZ0FxZlgybGxaR1RvNU1tVENpbm0zK256U1Y1ZW51N3ZmMytGM21QYTlHbUZmZ1lCZ0hPTllCY0FBQlRyNkxGa0xmdnRELzMreDBvZFNqcDhycWR6VmtWSFIrbXkrdlcwZTAraS9saTVXdjM3M2wxcys0Mm5nMTJqMGFpMnJWdHE2N1lkcm10OTdyNVR0OTF5azhlK2RwdGQ2YWZMTDRTRUJQdjBSdHBrTlBueVlmaVZzTEJReFZXdGVzN3VYN2x5eGZ5U0FDZ3Y0OGFOMDlFalJ6MWV2Lzc2NjlXa1NSUGw1T1FVTzQ3ZGJwY2tXU3dXcjIwREFnSVVHQmhZNVB5SkV5ZDA2T0FodDMxeXpEbGF0MjZkSktsWnMyWTZldlNvamg3MVBPOS9xbjlaZlVWR1JycTl0bWJOR24zNHdZYytqeVU1Uzc3a2UvZmRkMlV5bGV6NzU0TVBQcWdlUFhzVU9aK1dscVpmbGpwTDdpUTBUVkJDUWtLeDR5eGV0Rmg3OXV5UkpIWHUzRm5IangvWDhlUEhQYmF2VjY5ZWllWjVOaDA0Y0VEejU4MC9KL2Z1MExIRGVidlNHUURPSm9KZEFBQlFyUEdUZnRUeUZhdUtuSStNak5DMUhhL1czSGtMeS9WK0RrZTVEbGRtYlZvMTErNDlpVHB5OUpqMjdUK2d1cGU0WDdXYm5wNmhMWDl1bHlRMVRXaXNTcFVLQnhJQkFRSEZyazdlZitDZ25uNytYNUtrWHJmMWRHMEFkN0ZwbHRDa1JCdndBUmNyZzhGUXFKNXJmbEFyT2NQRysvcmU1OU00a3laTzBxU0prNHB0MDZObkR3MGFOS2pJK1RXcjEyamt5SkZlNzdGdTNUcFh5T3Vyeno3L3pHT3dhN1BaWkRhYlN6UmVRUmFMUlpZUzF2VzIydHpYN1o0M2I1NXJMRytsSmxKU1VqUjI3RmpYNnhrelptakdqQm5GOXBremQ0N2I4M3YyN05ITEw3MWNiTjkvdXZYV1czWC9BK1czb3ZYbzBhT2FOV3RXdVkxWEV2SHg4Y1VHdSszYnQxZlBuajNMNVY1ejVzelJxbFZGZnc0Q2dQTUJ3UzRBQUNnUmc4R2dHNjd0cUFIOSsyakgzenNySU5oMXVPNXpQbWplTEVIZi96aE5rclJxelRxUHdlNnZ2Ly9oV2hGMlRZZjJaMjErL2laeDd6NnRYTDFPdS9jazZvMy9lK2xjVHdmd1c0TUhEMWEzN3QxY3I0Y09IYXBGQ3hkSmNqNDFFQk1UVTJ6L3RMUTBXYTFXaFlXRktUUTB0Tmkya1JIdUE5YUN5dU54L2J5OFBGZEFYZHo4VzdkdXJZbVRKcFpvN0kwYk4rcmpqejZXSkwzOHlzdHEyclJwaWZxNyt4eFpyVmI5UFBkblNWTFRaazI5cnRiOTM1Zi9VMlptWm9udTY0bmRiaTl4dUYzU01Oc2JrOUZVcHIvM2d2TTNtVXh1VjRWNzRxMXRUR3lNbXJkb1h1cTVGYlJ5MWNweUdRY0FLZ0xCTGdBQThJbkpaTksxSGE5U3I5dDZxazd0V2hWMm4vTXQyTDNpc3ZvS0R3dFRWbmEyVnExWnAzdDc5M0xiYnZFdnYwbHkxdi90MEw2dDJ6WTVPVGxhdXV4M3Q5ZFNUcVc2anZmczNWZHNZQjVmdlpwYXRtam02NGR3WGhuMzNTUnRQYjJ5K2VDaEpOV3VWZk1jendpNDhFUkdSdXJiNzc0dHRzMnpRNTdWcmwyN2RNKzk5K2pPTys4czh6M0hqaHVycUtpb01vM3h5Y2VmNkpkZmZwSFJhRlIwTWJYVEF3TURTM3l2c0xDd004ZWhZV1dlcXlRdFhMRFF0VmxYLy83OVhlZTNiOSt1Z3djT3FsUG5UcTRBY3RteVpWcXhZb1VrNlpGSEg5SE5OOS9zZHN6OSsvZnJ4UmRlbE5WcVZlY3VuVDNldTBxVktqNXRScGVabWVsYVZWdmV0V0ZidFc2bG42YitWS3ErRzladjBPdXZ2eTdKK1l1SWp6LzVXSmRmZm5sNVRnOEFMZ29FdXdBQW9GaVgxYjlValJwZW9RNVh0UzIzVGNxY2o5SG1Gam52Y0RoY3dhN1JhRkNXaHcyQ3JOWXpqOFRtNWVXNWJSY2FXajZidlJpTlJqVnUzRkJyMW03UTNuMEhkT0prMFIyMzkrNDdvSDM3RDBpU09selYxdVBxdDR5TVRJMGU5NTNYZTI3ZThxYzJiL25UNC9XcjJyWHhPZGpOek16U0s2Kys3VlBiOHBDV25sN3M5YVpOR3J1QzNRMGJOM3NNZHExV3F5eFc5NDgrVjVTQUVxNFlBL3haL2hNR0phMDE2NnRQUC9sVWRydGRMVnEyVUlzV0xWU2xTaFd2ZmRMUzB5UTVWK3NhalVhdjdlZk9tZXZhb00yYmdxdER2L2ppQzU5WG1yNzY2cXVxVWJOR2tmTlpXVm1hT05HNWF2aTY2NjVUbzBhTlhOZSsrZm9iYmQrK1hkT25UOWZJTDBjcUtTbEpJNGFQa0NRMWI5RmN0OTEybTl0Zlhsb3NGZzBmTmx4V3ExWFY0NnRyNE1DQkh1Y1ZFeE9qdnZkNUQzWjM3TmpoQ25iajQrT1ZuSnpzcXZIcnpjbVRKeVU1djFaV3JqeXphalU0S0ZndFc3WDBhUXgzMHRMUzlQbm5uN3RlMzNubm5ZUzZBRkJLQkxzQUFLQllkOXhhZExPWXN2cHoydzY5L3M3N3hiYXhXbTNxTytBeHIyT04rM2FpeG4xYjlKSGNEOTk3VTNGeHhlOU83cXVtVFJwcjE2NUVYZHZ4S2dXNENVR0NnNFBVcGROMVdyRnFqVzd1MXNYak9BYWpVY0hCd1c2dk9SeDI1ZVU1SDVNMW1Vd0tDQ2o2WTFwdWJ0RXczQnViemFZZGYrOHNjYitLMGl5aHNTYitNRVV4S3R1U0FBQWdBRWxFUVZTU3RIN1RGdDEyaS90VmExT216ZFFQVTZhZnphbXBTNmZyOU5TZ1I4L3FQWUdLY3Z6NGNhV21wbnE4bmg5MG5qaCtRcnQyN2ZMWUxqWTJWcFVyVnk3UnZmZnYzNitsUzVkS2NxNVVsWnliZ0xWdjMxN3QycmRUL2ZyMTNmWkxQZjNrUW15c2I5KzcwOUxTZE9EQWdSTE5UWktTazVOOWJwdG55WE43L29mdmYxQmFXcHFDZ29MMHdJQUhYT2Mzck4rZzdkdWR2N3pxM0tXejh2THk5UDUvMzVmWmJGWjBkTFNlZmZaWmowK2tUQmcvUVltSmlUS1pUSHJwcFpjS3JUSXVyV1BIanJtT2E5V3VwUzJidHhRS1ZYMWhzVmowM3J2dnVWN0h4TVI0WFJGZW5PSERocnRXT2w5NjZhVStCZFFBQVBjSWRnRUFBTHpvMnZsNjllaCtvOGNWWkRYaXErdXBRWS9xOFVjR0ZMdmlzMnBzakg2Y01OYnR0WUticDkzVzg2WWltNmZaYkRiMXV2Y0JkMTM5eXVXWDFWTm9hS2h5Y25LMGJmdGZ5c3R6SDVvQUtKdFpNMmRwK25UdnZ4enh0b0hYUXc4L3BGNjkzSmVnOGFSV3JWcjY0TU1QdEhIRFJxMWV2VnA3OSs1VlltS2lFaE1UTlduU0pNVlZpOVBRb1VPTGJJNld2MExVMTJDM1cvZHVhdE8yalU5dHQyL2ZyakdqeDBpU0JnNGNxSWFOR3ZyVXIwYU5vcXQxanh3K290bXpaMHVTZXZYcXBiaTRPTmUxOGVQSFM1TGlxc1hwbGx0dTBZY2ZmS2o5Ky9mTGFEVHF4UmRmOUZnN2VOM2FkWm82ZGFvazZjR0hIdFFWVjF6aGRXNlptWmthOWI5UnFudHBYWS9sTkk0Y09lSTZybFdybGc0ZFBPUjEzSXEwWVA0QzEwWmt3Y0hCZXVubGwzaFNBZ0RLZ0dBWEFBQ2NkZEhSVWVwNGRkRU54azZscG1yYjlyOGtTWlVxUmFwcEUvYzdYdS9lazZpang1d3JyaTZyZDZtcVY2OVdwRTJsU3Q0MysvR1ZwMVcyLzNRK3ZqbU5pcXFrcjBjTlAydjMrM1g1Q2cwZE1jcmpkYVBScUNzdXI2L05XLzZVMVdyVjloMS91MjBYRlJWVjR2cTdEb2REaDVJT3UrNVRzMFo4aWZySCtQQ29PSEMrY0RnY3JuSUsrYThMcWxhdG1xNjg4a3FQL1hmdjNxMjh2RHhWajYrdUtwV0xmdTBmUEhoUUdSa1pwWnFieVdSUzQ4YU4xYmh4WS9YcjMwL0p5Y2xhdm55NWZ2L3RkKzNhdFV0TkdqY3BFdXJ1M3IxYmFXbk9VZ3p4OGI3OXZ4c1RFK04xazdoOHAwNmRjaDNYcUZHalRJLytqeDA3VmxhclZWRlJVZXJXdlp0U1UxTmxzOW0wY2VORzErcm5BUU1HYU15WU1WcXpabzNybmx1MmJOR1dMVnZjampsdjNqeEpVbmg0dURMU016VCt1L0dGcnNmRnhSWGFMRStTdnZycUsvM3l5eThLWEI2b3RtM2JxbmJ0MmtYRzNiUGJXWGFoV3ZWcWlvaUlVSWVPSGJ4dThwWnZ6Smd4V3JWcWxZS0RnelZ5NUVqWGVhUEplNWtNZDVLU2tqUm16QmpYNjhjZWU4enRuQUVBdmlQWUJRQUFaOTBsZFdycnhXY0hGem0vZU9tdnJtQTNvZkdWYnR0STBzalI0M1Iwa2ZNeDN5NmRyOWROWGQxdk1IT3FtTWVRZlhId1VKSysrRi9SRmJhWldWbXU0KzkvbkthNTh4WVZ1aDRlSHFiWC92VkNtZTVkbmtwYlF6TXJLMXVKKy9aTE9sMXJ1RkVEcjMzcTFiMUU5L2ErUTVJOEJyTU5UZ2U3a3JSNTZ6YkZ4VlV0MHVibWJsMktMV3ZoVGtabXB2bzkrTGdrcVVybGFJMzQ3SU1TOVFmOHlZZ1JJelJpeEFpUDEzdmUwbE05YitucDhmckREeitzWTBlUDZhNDc3MUwzbTdvWHVmN3VPKys2VmxhV1ZWeGNuSHIxNnFXbVRadHF6Wm8xcWxhdG1uYnQycVdnb0NEWmJEYnQzYnZYVmE5V2twbzE4MXhEUEQwOVhaa1ptU1dldzZtVU04SHVxVk9uZFBqMEw0RktJalFzVk5IUjBkcTJiWnNrWnltSUJ3YzhXS1Jka3laTjFMWnRXdzM5ZktqcjNLRkRoelI1OG1Tdjk4akt5bkxiN3NvcnJ5d1M3TjUzMzMxYThjY0taV2RuNjlOUFB0VW5uMzVTNU1tU3hNUkVTVktqaHM0YXdLR2hvUjdyd1A5VGZoMWlnOEdnYW01K2dWb1NxYW1wZXVPTk4xd2xRSzY0NGdwZFV2Y1NaV1ptS2lJaW9reGp1ek4vM253dFdieWtYTWF5V0N6bE1nNEFWQVNDWFFBQXlwSGRicGZWWnBQTmFwWE5acFBkNFpEc0R0a2Q5alBIZHJ0c0RydnNkdnZwYTg1ekRvZGREb2R6RElmZExyc2NjdGdkc3A0ZUs4K1NwN3pjUE1WVmpmTStFVCsxNWM5dHJ1TzZsOVE1aHpOeHlzN084VnFmTnVud0VTWHBTS0Z6a1c3ZXBINy80MC82Y2Fybng1MGREcnZyZU9hY2VabzdmNUhIdHF2WHJ0UGQvUjZXSkgzMzFVaUZoUGkyb3Jpa0V2ZnQxNnR2T3VzcUJnY0hleXdqVVZEZFMrcDQvYnU3NHZMTFhNZWJ0dnlwcmwxdUtOdEVUeXRZMXVGOFhEME5sS2ZLbFNzWHFzR2FtcHFxckFLL2RQTEdabld1OXZWbGs3THlrcmduVVpNbVRpcTJUZnYyN2RXc3VlZGdkOXJVYWZycHA1L0tOSStTMXBqTmQ4MDExK2psVjE1VzY5YXQ5Y3N2djdqT2g0U0V5R2F6eVdLeHlHZzA2ckdCanlra0pFUWRPM1pVVWxLU0RBYURkdXpZb2JocWNicWt6aVZGeHQyMGFaTXNGb3N1dmZUU0ltVW9EaHc4b0dOSGp4WHBJMGxWcTFiVmdBRUROSExrU08zYXRVdFRwa3pSUGZmYzQ3cWVuSnpzcWlkY2NITzNzeTBuSjBkdnZ2R21qaDQ1S3NuNXk4YWRPM2ZxaGVkZjBPdHZ2SzYyYmR0S1VybUd2RGFicmRDS2RnQzRVQkhzQWdEZ2hkVm1rOVZpY1FhMmx0TWhxOVVpNitsamk5VWltOVVaNXRyLzhTaHNlYkRiblNHdzNXYVhLbUQ4ODBWR1pxWldybDduZXQwMHdmTWp4TDZLaklqVWY5OTVUWklVRkJSVTR2NkJnUUdxVXFYb3BrRVpHWm11RlR3UkVlRkZ4bllYN0ZxdE5sbXR2cjNKOVBhRzFHNTN1RFpTYzhqL3ZpWWFYSDZaWW1OajFLSlpnbHEzYks1VHFXbmxNcTdaZkdaenVZb0t1M0grT25pV2E0ZW1uRHJsZHJYNTJkS3ZYNzlDS3ppSERoMnFSUXNMLzBKb3pPZ3hIamRHeXk5TjhOTlBQMm54NHNWRnJoODhlTEFjWit0MFNkMmlvV2ErbUpnWWRldmVUYjE3OXk1MmpMRHdNSi9LTDZTbHBjbHF0YnBlVjY1Y3Vjd2hkdVRwRWovM1AzQy9ldDNaUzFGUlVhcFVxWkt5c3JJMDhMR0JzbGdzNm41VGQ5V3JWMCtTZFBzZHQ2dEtsU3I2OE1NUEpVbHQyclRSb0VHRGlvemI3NzUrU2sxTjFXMjMzYVl1TnhaK1VtSDBxTkdhTld1V3h6bmRkUE5OK3UyMzMvVG5uMy9xKzBuZnExMjdkcXBidDY0a2FlT0dqYTUyQ1UzUGxGL0l5c3JTeEFrVGxaV1ZwV2VmZTdhVW53M2ZXSzFXdmZmZWU5cTllN2NrcVhidDJtclhybDJSY0Q0bEpVVlBQL1cwV3JkcHJZY2ZmcmhJcVk2U1NtaWFvR3M2WHVQeGVuWk90cjc1K2h1ZjJ2NisvSGR0M2JLMVRQTUJnSXBDc0FzQXVPalk3SGJYaWxxcnhTcXJ6U3FyeFNxTDFYbHNzMWhkWWE3TmJ2YytJTXJGNUNuVFhTc3U0NnJHcWtHQlZaMmxGUkJnMHBVTml5OGZVRnlBV3UvU3VrWHEwem9jRGozOCtETTZlWHBINzhjZkdhQnJPbHpsdHIrOXdOZFBRcE1yMWZBS3p6VWQwOUxUdFhDeGN3Vll3eXN1VjBLVHdzRzJ3K0hRVDlPZGIrNXIxb2pYMWUyZEs1d0NBODZ2SCtmUzB0STFjdlE0M1gvZlBSNXIzRmFxRktteFg1NTVSSG5ld2pPUHkzcmFMZDRYR1psbkhzOE84L0ZSWTF3NGpDYVREQWFEbkY5Q3BmODY4b1hWWWlsMWlaT3phZTNhdFRwOHVQaVNBNGNQSC9iYXByeGNkdGxsR3ZubHlOTlBxVGprY0Roa01wa1VHUm1wS2o3V3VMNzc3cnQxOTkxM2U3eCs4T0JCVFJnL1FYLzg4WWNrWjJqWDU5NCthdHFzcWNjK3FhbXBtamxqcG80ZE82WW5CeitwOFBEd1l1ZFF0V3BWVmExNkp0VC83cnZ2bEptWnFlam9hTjEvLy8ydTg1ZGVlcWxQSDFOWkdBd0dQZjNNMDNyeWlTZGxzVmowMmFlZjZkUFBQcFhKWk5MNjllc2xPZXZyMXFsejVrbUtiNy85VmovUC9WbVNjeFZ5NnphdEsyUnVEb2REbjMvMnVUWnQzQ1JKcWxLbGl0NTYreTM5K3V1dlJkdDkvcmxTVTFPMWVORmlyVjJ6Vmc4LzhyQTZkZXBVb3ZzWkRBYlh4OW04ZVhQZDNPTm1qMjFUVWxKY3dXNmRPbldLYlp1Um1hRzAwNytBTE11L1VRQlFFYzZ2ZHdJQUFKUWptODJtM054Y21jMW01ZVNZbFdzMnk1eWJXeWhzcXdnQkFRRXlCWmdVWUFxUTBXQ1FqQVlaRFVZWkRRYm5haUdqUVVhRFFTYWpTUWFqVVliVHI0MkdNOWVNUnFQemRZSDNEMWFyOVlLdDg3YjF6KzJhTTIraDYvVXRQYnFmbFRkUFZxdFZ4MCtjY0wwMitCQUcvZlgzTGxlbzYwM0JyN1UyclZyb3RwNDNlV3k3LzhCQlY3QjdaYU1HNnRlbjhLbzFtODNtQ25icjFLNVY1SHBCQlZjR204cnBNZXZjM0Z6dDNwT295K3JYODlobVQrSSsvZWZEVDNYaVpJcDI3VTdVKysrOFZ1SVZqUUVGZ3VxL2R1N1NzQzlHbDJpTytYWW43dE1Uejd6b2M5OTc3cnBkMTEzVHdlZjJPUC9VckJHdm9LQWdCUVlHT3IrSFZtQ0pnVC8vM0thQTh6ell0ZHZ0T25iTStRai9xNis5cXVyVnE3dXU1ZVhsNmJsbm41TWtEUjQ4V0EwYk5TelNmL1RvMGRxeTJmMUdYKzVzMjdaTllhRmgzaHU2Y1NybGxBN3NQK0R4ZXQxTDZ5bzZPcnJZTVk0ZFBhWkozMC9TTDB0L2tkMXVWN1BtemRTM2IxODFidXgrRTA3SldhcGcrclRwV3JCZ2dlc1hpNEZCZ1hyMldkOVhzZTdZc1VNTDVpK1FKRDMwOEVNVlVpL1dteG8xYXFqdmZYMzE3VGZmYXMrZVBabzhlYkp1di8xMnJWdm5mQXFtZmJ2Q201WGVjODg5V3Jwa3FjeG1zMGFPSEtrdlJuN2hjOTFkWDFrc0ZnMzlmS2lXTFZzbXlWbXU0bzAzMzFCY1hORnlVZ2FEUVYyN2R0Vyt2ZnVVa3BLaXRMUTBmZnJKcDFxeVpJa0dQemxZOFQ1dWhCa1lHS2lSWDQ3MDNyQ0U3cm5ubmtJbExnRGdmRUt3Q3dEd2V3NkhRN25tWEpsenpjb3htNTNIWm5PaFJ6RExLc0JrVWtCZ29BSUNBazRmQnlnd01NaDFIQkFRb0lEQXdISUwwUXJLTDhYd3p4M1FMeFNIa2c3ci9VK0d1blowajZzYXErNDNsbXlWVG5IeThpd3ltODBLQ3dzdEZCcm01ZVhwbXdrL0ZIcDhQenpjZXlqeCt3cmZOeE1xK0RWNE5tdStGcnh2UUdDZzB0TFQ5ZFJ6ci9qY2YreVhROTNPOTl1SmsvWE82Lzl5MitlMzVTczAvTXN4eXN0ei92TGhaRXFLeG4wM1NhKzg4SXpYK3hYOHVnNE1QUE4zbEd2T1ZkTGhJKzY2ZUpXYlc3SyttWm0rMXlZRi9NSHg1T091LzdlYU4yL3UyZ2hMa3BLU2tsekh0ZXZVZGoyNlgxRFBuajNWb2tXTFlvUFJndjd6M24vS09HUFAzbmp6RGJWcDA2YkkrWk1uVDJyamhvMWFzV0tGMXExYko3dmRybGF0V3FsUDN6NjYvUExMbFoyZHJXTkhqeWt6SzFOWm1Wbkt5czV5L1RjeE1WSExmbGttbTgwbW85R29qaDA3NnZZN2JsZkRoa1ZEYmsveTh2STBiT2d3U1ZMVFprMUx2TUswUFBYcTFVdkxmMS91REhaL21LeXN6Q3hYV04zK3FzTEJia3hNak83cWZaY21qSitnNU9Sa2pmOXV2QjRiK0ZpNXpTVXpNMVB2dmZlZXEzeEJmcWhidjM1OWozMDZkdXlvRmkxYWFOeTRjYTZnZlBPbXpYcmlpU2ZVOTc2KzZ0V3JsOCtyNUE4ZE9xUXRtN2VvVnExYXFuOVpmYThyc0FIQW54SHNBZ0Q4U201ZW52TE11Y28yNThoOE9zUXR1R0ZTU1FVR0Jpb29LTWdaekFhWUZCUVlKRk5nZ0FJREFtUXltUlFZR09nWGo5djZxNzM3RHVpTmQ5OHZGS285T2ZEaFV0WEQ5WHlQL1hycC85NlU1TndrS0Rnb1NLWUFrN0t5c2wxaHNpUkZWYXFrcXJIRjEyMjAyeDFhdVdwTm9YTzVlWGthKzgwRVZhb1VxZDY5Yml0MExhL0FDdXVBZ0xQM2RXU3hucmx2WUVDQTdIYTcwdExTZmU3dnFaVHpscTNidEhIelZyVm9kcVpXbzhWaTBkZmp2OWZjQWl1dUplbldIdDMxUUw5N2k3MVBUazZPcHM2WW8rbXo1aGFZcitjQVBEaTQrTHE1Rm92RnRVbzY0UFQvdzhXM3o1UGQ3bjgxaWdGZjVKZFhxRktsU3FGUVY1Sk9IRC96cElLbldxWlhYMzIxMTNzRUJBUVVHYnU4NUc5R0pra2h3ZTd2Y2VqZ29VSWJvUVVHQm1yZnZuMTY5ZjllbGRsczlucVBzTEF3M1hqampicjF0bHRWclZxMUV0Y1ZIamR1bkE0ZVBLaWdvQ0E5TmZpcEV2VXRieWFUU2M4TWVVWkRuaGtpbTgybW1UTm5TcExpNCtQVnBFbVRJdTE3OWVxbGhRc1hLdmxZc3ViTW1hT3UzYnE2RGZoTEtqazVXVysrOGFZT0hIQ3V3QTRQRDllYmI3M3AwK1p0NGVIaGV1cXBwOVN4UTBjTkd6Wk14NDhmbDhWaTBiZmZmS3MvbHYraEljOE84V21PZjI3OVV5TkhPbGZ1dnZ6S3k3cm1Hcy8xY3dIQTN4SHNBZ0RPVzNhN1hkbloyY3JLeWxKMmRvNXljbkpLVlViQmFESXFPQ2hZd2NIQkNnbDIvamNvT0VoQlFVSFVTanVIVHFXbTZsK3Z2YTJjQW0rKzcrMTloNW9YQ0EzTFE4RTZyM2E3dmREOUNycXIxNjFldng3V2I5eWtsRk9waGM2Tit1b2IxeXJWdXBmVVVadFdMVnpYOGdxVUJnZ0pEbGJ5OFJNYU9OajdJNzdUWnM3UmpObHp2YmJ6SkNQalRGQWVIQndzZ3d5RlZpc1g1U2hVdnFHNFQ4T1ljZDlwMkNmdkt5REFwSU9Ia3ZUeDUxOW9YNEZIcUtPam96Ums4T09Gd3Q5L3NsZ3Ntcjl3aWFaTW02VzA5TUtCYzNDdysxQy9abzE0alJ6NlVURWZnL1Q2Tys5cjg1WS9KVW4vZW5HSVdyZHNYbXo3ZC83N3NkWnQyRlJzRzhCZkhUbHlac1g2cEltVENsM2J0MitmNjNqUndrVmVIOE92V2F1bXJydnV1aUxudTNicnFxN2R1aFk1bjVXVjVhcEpXajIrZXFuS1lzeWVOVnVqUm8yU0pBVjcyQXl4V2ZObWF0U29rWGJzMktISXlFakZ4TVFvc2xLa0trVldVcVdvU29xTWlKVEJZTkRhdFd1Vm1Kam82aGRYTFU2MzNIS0x1bmJ0NmxyTitmUGNuL1hsbDEvcXBwdHYwdU9QUCs1MXpvc1hMZGFjMlhNa1NmMzY5eXRVTGlBdExVM0hqaDFUNWNxVkM5WGlQWG5pcEt2ZWJFSDVUMWtjT0hDZ3lQVVRCY29GZVZPdlhqM2RlZWVkbWpKbGl1dGMxMjVkM2Y3YkZoUVVwQWNlZUVBZmZmaVI3SGE3Um84ZXJmLzhwMnlycm5mdjNxMjMzM3BiS2FmTEZVVkVST2lkZDkvUjVaZDdyaS92VG91V0xUVGlpeEVhTTJhTUZpOWE3QnA3eURORGRNKzk5K2p1dSs4dTloZDMrU1ZJSk9kbWJRQndJU1BZQlFDY055d1dpelBJemN4U2RrNk9UNnR0OGhrTUJnVUZCU2s0S0VpQndVRUtDUWxSY0hDd2MzVW1LMjdQUzVXam8zWDNYYmZyMndrL1NKSzZkcjVCZmU2KzA2ZStMWnMzVlhpWXMyeEMvVXM5NzdJdVNSRVI0WXFNaUNpMHNWWkIxZUtxNm81YmUraW1ibDNjWGk5bzNnTG5HOHpZbUNvNmNkTDV4clZ0NjFaYWZybzh3MmZEdnRSbkg3Mm5hcWZyeW1ibjVMajZob2VIU3c2SHp5dEV5N0tTTkwxQVdCb2RWVW5SMFZHYSt2MDNIdHN2L2ZWM0RSM2hERkF1clZ1bjJMSVJTWWVQYU1ic24xV3BVb1RHakJ0ZmFNVjgyOVl0OWRTZ1IxV3BrdnNWZ0hsNUZpMWM4b3VtenBpdGxKUlRidHRFUlZVcTltUHp4T0Z3S0hIdm1iQXFON2YwSy9rQmZ6QjgrSEFOSHo3YzQvWDhGYnNwS1NtYU5HbVN4M2JUcDAvM2VxL3JyNy9lYmJEcnlkSWxTMTJoN0hmanYvTjVZN1NDckxZekpXV0tXeFg4K2h1dnkyUXlLU3lzY0NtZHJWdTNhc0g4QmZyamp6OWtzVmhrTUJqVXNtVkxkYitwdTlxMWExY291TFhiN2RxMGFaTWNEb2QrbnZ1empoNDlxcGRmZnRuakkveHIxcXpSc0dIT0VneEdvMUdKZXhMMWYvLzNmMG81bWFMang0KzdmbjU1OWJWWEN3VzdxMWF0MHFwVm5zdjVUSnMyVGRPbVRTdm1zK0pkbjc1OXRHalJJcVdtT244SmVWbDl6eHVSWG52dHRabzJkWnIyN05takxadTNhTVdLRlQ2dDFQNG51OTJ1cVZPbmF1S0VpYTZRdWxyMWFucmpqVGNLYmRwV0V1SGg0Um95WklqYXRHbWpFY05IS0NNalExYXJWUk1uVE5US0ZTczE1TmtocWxmUGZjMzNQWWw3SkRuL2JtcldyT24xWGdjT0hIQ1ZmL0JGZkh4OHNadnhBY0RaUkxBTEFEZ25ISkxNT1dibFpHY3JNeXRUMlZuWnN2cFFQemJBWkZMUTZWVzNJU0VoQ2dvS2RLN0FMY2RIOTNIMjlMcXRwMDZlVEpIUmFOUkREOXpuYzcvMmJWdXJmVnZuTHQ0ZmZqcE1sdE52Sk8vdmU0OXExeXI2Sm03NForL0xrbWVSN1hTdFlxUFJxSURUUVVCWW1HOGJ4aVFuSDllR1RjNk5oSzY3cG9PbXpwaDllaTZ0RkJOVFJUTm4vNnlzN0d4OThNbFFmZmplV3dvSU1CVXFNUkVlSHFiSVNwRjY4dkdIM1k2ZmtwS3E3MytjS2tscTJhS1pybXBYZUpkeWg5MmhrYVBIK1RUWFU2ZFh5a25PRmJUZXpKajFzK3Y0NW00M3VtMWpOQnBrTUJobHM5azA0ZnNmQzVXeENBOEwweU1QOWxlbjY0dC8zSFh0K2cwYU0rNjdRdWRpWTZySVlERG8rSW1UenZsR2VaK3ZPMy85dlVzWkdXZkMrMkVqUnltdWFxd3V2OHp6Wm0rQVAzSjRxcFh5RCszYXRmTzRXdkhycjc5VzV1bGZkc1hHeHFwUG56NXUyLzJ4NGc5dFdMOUJZZitvUC82ZjkvNmovZnYzcTAyYk5ucmswVWRLTVBzemhnMGJwbTEvYmxPakt4dHB5SkFoUmE0WDNDeTB1RElzQlV0SnBLV2xhY21TSlZvd2Y0R3JqbkJzYkt4dXZQRkczZGoxUnJjYmQwbk9BUENWZjcyaVVhTkdhZTZjdWRxd2ZvTmVldkVsajV0OVNXYzJ4N1RiN2E0Tndnck9OelkyVmpWcTFDaDBQci9FVTBsWUxKWVMxZGZmdVhPbks5U1ZuT1VpUG0vMnVkdGZjaHNNQmcwWU1FQ3Z2ZmFhSkduMXF0VWxEbmFQSEQ2aXp6NzdUTnUzYjNlZFMyaWFvSC8vKzk4ZXkzeVVSSWNPSGRTd1lVTjkrdW1uMnJ4cHN5UXBNVEZSNzd6OWprYVBHVjNrOCtsd09MUjcxMjVKVXYzNjlYMzZmRy9kc3RWVkQ5Z1gxMXh6RGNFdWdQTUd3UzRBNEt5dzJXekt6c2x4bGxYSXlwWTVKMGQyTDI5T0RRYURRa0pDRkJZZXBvaXdjSVZGaEZmSTVtUTR0eDU1c0grWlNtS3NYcnZCdFVMb2psdDd1RzFUMmN0dTZyNllNMitoSEE2SFltTmoxUGpLaHE1Z1Y1SWV1TzhlN2R5NVd6diszcWs5aWZzMDhZY3BlcURmdllYS0RFUlZxcVRRa0JCMTdYeUQyL0gzSHpqb0NuYnIxcWxkcEozRDRWREc2YUM0VnMzaWR3Zy9mT1NvNnpqR3kwcTVQMWF1MGY0RHpycVNrUkVSdXU0YTkyL3FBd09EMUtYVGRacDcrdk9RcjJXTFpocjgrTU5lN3lOSkRhNDQ4eml1d1dEUXpkMXZWUDgrdmZYMEMvOTJuZmNsaUhabndlS2xoVjZiemJsNis3OGY2ZjEzWGk5VWpnUHdkN21uTjN6czE3K2Yyclp0NnpyLy9hVHZ0WExsU3RmcmhLWUpTbWhhdENUS3NhUEhYS0d1NUh6VXYyblRwb1ZLQ2VUYnVXdW5wS0kxYnBPVGs1V1VsT1J4eGFRdlRwdzRvYVNrSk1WV2pYVjczV3J4dm1MWDRYRG80TUdEMnJwbHExYXZXYTB0bTdmSWFyWEthRFNxWGJ0MjZ0YTltMXEzYmwya3JJTGRibGRPanJQRWs5bHNkdjQzeDZ4V3JWcHB6KzQ5K3V1dnY3Ui8vMzY5OU9KTGV1ZmRkNG9FNUEwYU5GQjhmTHlxeDFkWGZIeThxbFdyNXZwVHRXcFZSWHY0TjZmN1RkMDFhTkNna255YU5IclVhTTJhTmN1bnRnNkhRMStOK2FyUXViMTc5MnJhdEducTNidTMyejR0V3JaUTU4NmQxYUpsQzExLy9mVWxtdHY4ZWZQMTFWZGZGWHJDNnVZZU4ydmd3SUhsK3JSVVRFeU0zbm5uSFUyWk1rVVRKMHlVM1c3WFUwODk1VGEwM2IxN3QrdXBsYVpOZlF0ZlN4cTRzNWdBd1BtRVlCY0FVQ0h5OHZKTzE4Zk5WbloydG5JTDFCcjF4R2d5S2p3c1hPRmhZUW9MRDFOb2FDZzFjQzhDL3ZCM25KYVdybmtMbDBpU09sM1hVZitjc2NsazBqT0RCK3JwNTE5UlhwNUZpMy81VlhmMXV0VlZya0h5SHJCNll6QVlkTmNkdC9qVTlraUJZTGRXelJvZTIxbXRWbzJmTk5uMStvN2JlaFM3TXE1UDcxNWE5dXR5WldWblM1TGF0V21sZjcva3ZXWnd2dGlZS29xcFVrVlJVWlgweEdNUDZmTEw2aWszTjFmSnljZGRiV3JFVi9kNXZIeEpoNC9vMTk5WHVGNUhSVlZTV2xxNjB0TXo5T1o3SCtyRDk5NG9sM0FmT0Iva25DN3hVcWRPblVMQmFrUmtoRS85Rnk5MmxwU0ppb3BTclZxMXRHM2JOczJhTlVzREh4OVlwRzNxNlpyaTNqWXVyQWc1QlVyWnVBdDI4L0x5TlBDeGdUcCsvSGloOHlhVFNjMmFOMU5nWUtEbXpKbWpxVDlOVlhaMnRuTE16dkEySnlmSHA1OUpKR2Y0L1BKTEwrdXR0OThxVkNjMktpcEtZNzRhVThxUHJHVDY5ZStudTNyZjVWUHcrUFBjbjdWN3QzTzFhcGNidTJqRCtnMUtTVW5SOTVPK1Y4Y09IZDJHOTVMMDdITytmeC9QbDVHUm9jbVRKN3RDM2NqSVNBMSthckE2ZE9oUTRyRjhZVFFhZGM4OTk2aHAwNmJhdG0yYldyWnE2YmJkNmxXclhjY05HamJ3YWV6U0JPNEFjTDRnMkFVQWxKdXM3R3lscDZVclBUMjkwQ09VbmdRRkJTa3NORlRoRWVFS0N3czdKMjhjY1g3NGFmb3NyVjZ6dmxSOTgxZnJTdExJVWVNVVdzb2QyaDkvOUVIVnIrZCt0KzFwTStjb0x5OVBScU5CM1c3c3JBTUhpdTZjSGwrOW11Njd0N2QyN3RxdHh4NTZRT0ZoWVRwMkxGbVNjN1Z1VUZEeGI4cHIxb2pYRjU5L0tFbUs5REdnY2NkdXQydi93VU91MTdWcWVRNTJKLzgwWFVlT09qZVppWXFxcEI3ZGkyNkNWRkJrWklUdTczZVB2aHo5dFNSbmFZV3RmMjVYUXBNcmZaN2ZjODhNMHBVTkc3aFcwQjFNT3V5NkZoZ1lxR29lSG52MnhPRnc2SXRSWTEyUFJiZG9scUNIQi9UVGkvOTZRemxtczVLVGordnQ5ejdTZjk1KzFlc0dVY0Q1em1xMXVrTEo4REQzOVYrTGs1T1RvM256NWttUzJyUnRvK2JObTJ2YnRtMmFQMysrN3VoMWgrTGk0alIzemx6WHY4ZGJ0ampMejFTcVZMcmExMldSWTNZR3V3YUR3ZTNQQjBGQlFlcmN1Yk4rK09HSFF1ZHROcHMyck45UXBMM1JhSlRENFpERDRWQklTSWhxMTY2dGtOQVFoWWFFT244R0NRbFdhRWlvUWtOREZSSWFvdFJUcVpvK2ZiclMwOVAxNzMvOVd5TkdqRkMxNnRVcTVvTXRock5rVUpnV3pGK2dmZnYycVZQblRtNDNJMHRLU3RLNGNjNXlQZEhSMFhyMDBVZTFzZlZHdmYvZjk1V1hsNmZoSTRhWGVYTzBnaUlqSS9Ydi8vdTNYbnJ4SlNVMFRkQXp6enlqbUppWWNodmZrMGFOR3FsUm8wWnVyOW50ZGkxZGV1YnBqVVVMRjVXcVpqQUErQk9DWFFCQXFUa2ZEYzlVZWxxNk10TFRaVHNkckxoamtNNlVWUWlQVUZoNEdKdWF3ZVhJMFdQYXVYdFBtY2M1ZUNpcDFIMExiblJXVUVyS0tkZHEzWFp0V2lrMnBvcmJZRmVTYnIvbFp0ZHhWbmEyVWs2dmRxdFQrMHpkMzM0UFBxNDhIMzd4VVp5bkJqMnFhenEwZDN0dDMvNERydUFuSU1Da09yVnF1VzIzYTNlaWZwcCtwcHpFZ1A1OUZPSmg1L21DdW5YcHBOK1dyOVMyN1gvSmJuZm9nMCtINmFQL3ZLVjRId09QSmxjV2ZrTytkKzkrMTNITkd2RXlHa3UyZ252Qzl6OXEyL2EvWEsvNzNudVhhdGVxcWVlSFBLbjNQdmpVdWFuYXZ2MzY0Sk5oZXUxZkwvQjlCMzd0MkxGanJ1T29VcFF0K2VIN0gxejFWM3YwNktGNjllcHA0b1NKT25Ma2lMNFk4WVhlZXZzdGJkMjZWY3VYTDNmMUNRd01WS3ZXcmNvKytSTEtMemxSM01acHQ5OXh1L2JzMmFQNCtIakZWbzFWZEhTMElpSWlGQnJxREdqRHdzS2NQM3VjL3Uvenp6MnZ2Ly8rV3cwYU50Qjc3NzFYYUN5THhWSmtWV3hvV0tnbVRaeWtYbmYyS25Hb201dWJxeU5IanFodVhmZS9NQ3lwcEtRa3paNDlXL1BuejllMDZkTUtQZTFpdFZyMThVY2Z1NzczRDNod2dNTER3OVd4WTBlMWFkTkdhOWV1MVpiTlc3UjQwV0oxdWRIN1JxRyt1dnp5eXpWMDJGRFZybDM3dkhqNlp0V3FWVXBPVG5hOVhydDJyWllzV2FMT25UdWZ3MWtCUU1VaTJBVUFsSWpOWmxObVpxWlMwOUtVbFpubFdpWDNUeWFUeWJrYU56eWNzZ3J3YStPK20raDZzM3hMajV0ODd2ZjN6dDJ1NDNxWG5ubGpuMk0yRjFwbFhCckZiYVR6WjRHUTgvTDY5ZDJ1RkU1TFQ5Zjdud3gxL2YvYnVGRURkYnF1K0kzUDhoa01CZzBaL0xpR3ZMSHhIc3NBQUNBQVNVUkJWUGh2WldWbEt5TWpVMis5OTZIZWYrZjFVdFhIWGJ0K28rdTR3UldlZDI5M1o4NjhoWVhDNlZ0NmROY1ZsOVdYSkxWcDFVTDkrdlRXK0VrL1NwSTJidDZxLzQzNXh1UG1kWUEveU44UXpHQXdGTm1ZeTVzdG03ZG8rdlRwa3B3YnErV3Yrbnhnd0FONi83L3ZhLzM2OVpvNWM2WmF0Mjd0Q3BCalkyTjE2MjIzZXJ6WEgzLzhvYnZ1dkt2SStZTGY0eDU5NUZHMy8vN241ZVVWTzkrTWpBeEpVbmk0NTVYSkVSRVJldVBOTjF5djA5UFQ5ZlhYWCt2R0cyL1VaWmY1L3Yxa3dmd0Yrdjc3NzlXdlh6OTE2dHpKOVVSQjM3NTkxZUNLQmw2RGJZdkZvcjE3OTJyM3J0M2F1V3VuZHUvYXJRTUhEcWgrL2ZyNjdQUFBmSjVIY1ZKU25LVjk0dUxpaW53K1I0d1lvVjI3ZGttUzJyZHZyeTVkem9TM2c1NFlwSzJEdHNwc05tdnMyTEZxM2FhMXh4ckFwVkduVHAxeUc2c3M3SGE3Sm95ZjRIcGR0MjVkN2R1M1QxK00rRUxWcTFkWDQ4YU56K0hzQUtEaUVPd0NBTHl5Mm14S1QwdFRlbHE2c3JLeTVHbkxzOERBUUZXcUZLbW9xQ2lGaFlWNWFBVVU5ZmdqQS9USWcvMUwxYmZmZzQrN1FvUzNYbjFaRFJvVWZVVFZGOEZ1TmtQWnVtMkhmdjlqbFNSbitObTRrVy8xK2lScDQ2WXRydU1tallzK05ob2VIcWFPVjd0ZmRldk9nWU9IdE9Pdm5WN2JyVnF6em5YYytNcUdSYTduNXVicXZ4OStyaE1uVGtxU3dzSkNOV1R3NHo3UFE1TGlxc1pxeUpPUDY3MFBQNVhrWEhIOTZsdi8wYnR2L0x0RTRXNWVYcDcrbjczN0RtdnErc01BL2lZaFlXOWtLTWh3cjJyZEM3ZFY2NnlqN2xGSFcvWG4xbGJycXJ2VGFvZHQxVHBhVjJ0ZGRkdTZTbFhVdXV1b0F4bWlBb0tzUUFaSmZuK2tYSWtFQ0JBSTQvMDhUNThtOTU1Nzd3a2tWL0xlYzcvbnlyVVhNNUhYTS9Kenlza3Z1L1poNjQ2ZHd2T3FWWUl3YXRnZ2d6YjkzK2lGc0ljUk9ITk9YM1B4MlBHVDhQYjJSTDgrcHRVcUppcHB3c0xDQUFBK1BqNzVtc0FwSWlJQ0gzMzBFYlJhTFd4dGJmSDIyMjhMNjFxM2JvMW16WnJoL1BueldMOXVQV2JQbVcxeUdLblZhZzBtempMRzFIcTJMOHNNbDAwcEE2SFQ2WEQ4aitQWXNHRURrcE9URVhvdUZKOSs5aWw4YzdoaklhdkV4RVNzVzdjT0NvVUNxMWF0d20rLy9ZWXhZOGFnZm9QNkFHQTAxSTJJaU1DZDIzZUVFRGM4UE56b0JUYzdlL1A5TGZUNHNiNXN6Y3NoKzg2ZE8vSEg3L3E2eVc1dWJwZzBlWkxCZWs5UFR3d2JQZ3pyMTYxSFNrb0sxbjYvRnUrOS81N1orbFZTN051M0Q1R1JrUUQwNGZiYjc3eU5TZitiQkxsY2pnWHpGMkRxdEtrSURqYnRBaVlSVVduQ1lKZUlpSXhTcVZSSVRrcEdVbElTMG5QNTBtWmpZd05ISjBlNE9EbkQyb1RidUltTWtVcWwrWnFST2ljeWExbUJhK3dhYytMa244TGpnUVA2NW12YnpNRFN5a3BpdEFhdG02c3JKcnc5MnVUOUhUeDhMTTlnTnpFeENiZnYvQ3M4YjliVU1KQlFxVlJZL3VrcTNQNzN4WDRtdkQwR25wNFZUTzVIcHFaTkdtTG9vUDdZdXVOWEFQb3lHTy9OL1JBZnpudmY1QW5Rcmx5N1lUQnFyMDd0dklOZHVUd05YMyszSG1kREx3akx2RHdyWU02c3FiQ3l5djZuN2FRSjR4QWVFWW5veDA4QUFEOXUvUmwrbFNxaGFSUGpFKzhRbFdSWEx1dEh1T2RuTk9xLy8vNkxKWXVYSURrNUdRQXdlY3JrYkdVRnBreWRncWxUcHlJMkpoWWZmL1F4Sms2Y2lDNWR1K1M0ejNmZWZRZHA4clFDdklMc25KeXpCN2Z4OGZGNDlFaGZLN3hTcFVyWjFtZDE5KzVkZlAvZDkvajNYLzI1VHl3V28zMzc5bkF6Y2NKS0Z4Y1hyRnE5Q3V2WHJjZmZmLytOc0xBd3pKMDdGODJiTjhmWXNXUGhiZVI4OXV2T1gzSHk1TWxzeSszdDdWR3RlalZVcjFaZC8vL3ExUUZBS0FHVG5tYTg1RTllRkFvRndzUERBY0NndE1QUkkwZXhlZE5tNFJpejNwc0ZaK2ZzRjlkNjllcUZreWRPNHRHalIyalkwUFJ6My9QRTV3YjlMNm5DdzhQeDA0OC9BZEQvL29jT0d3cFBUMC9NbXpjUEN4WXNnRktweE1jZmZZeVFQME13YVBBZ2cwa0hpWWhLT3dhN1JFUWtVS1Fya0ppY2hKVGtsRnhIMk5qYTJzTEYyUmxPems1bUNlT0lTcW8yd1MxeDRuUUlYcWxYQi9Ycm1YNGI1OTM3RDRSNnY3VnIxVFJyMkp5Ylk4ZFBRcXZWajZtdjRPRXVsQ1VBZ0pUVVZDejdhS1ZCcUR1Z2IrOGNhL1dhNHMxK2ZSQVhGNDlqeC9VQlIweHNIR2JPV1lCcGs4YWpTYU5YODl6K3lPOHZKcm1wVTZzRzNGeHp2ejA0TXVvUkZpNzlHQWtKejRWbG5wNFZzR3pSUEhpNEd3OXhiRzFzTUdmV1ZNeVlyZjl5NytsWkFZR0IvcWE4UEtJU0pUVTFGWGZ1NkV1dE5HN1NPTnQ2VFlaK3hHam1iZm82blE2SER4M0d1blhyaEFsTng0NGJhM1RVb3BPVEV4WXNXSUE1cytjZ0pTVUZYMzMxRlc3ZHVvVnhiNCtEZzBQMnlSeHptcnpLSExSYUxkYXZXdytkVG44dXExa3IrNTBIQVBEMHlWUDg5Tk5QT0gzNnRMQ3NaczJhZUhmOHUwYUQ3NHlNREtIK3FxT0RvOEU2WDE5ZmZMam9RNFNHaG1MZHVuV0llUnFEME5CUVhMcDBDWDM3OXNXQU53Y1kxUHB0MXJ3WlRwNDhDWDkvZjlTc1ZSTzFhdFZDelpvMVVhbFNKYU5sSnlwVTBGODhPMy8rUE83ZHUyZDA4ck9jeE1YRllmT216Y0pGc05wMTlCY0tqeDQ1aXErKytrcG9OMm5TSk5TclY4L29Qc1JpTWFaT213cXhXQXgvZjlQT2YyRmhZYmo1ejAwQU1Ea2t0NFQ0K0hnc1hyUlkrUG4wN3QwYmdZR0JBSUI2cjlURGtxVkxzSHpaY2lRbkorUHMyYk00ZS9Zc0FnSUNVQ1hMdjQreE1iRzRmT2t5SkJJSnhCS3h3V2NJT24zNUk0MUdnd3hOQnRScU5WUXFGZFFxTlZ6ZFhORzBhZFBpZjlGRVJGa3cyQ1VpS3VjMEdnMmVQMDlFUWtKQ2p2WHVSQ0lSN08zdDRlVHNCR2NucHhJL2NvUElYT3JYcXd2UENoNFlPMnBZdnJZN2V1eEZZTm0rVFd0emQ4c29sVW90VFBJR0FPMnoxTXdOQzQvQUo1OS9pU2RQWDB5ODFEYTRGWVlPeWw0Yk03L0d2ejBhR3EwR3gvOGIzU3lYcDJIcFI1K2phK2VPR0Rsc0VPenNiSTF1OSsvZCs3aDg1WnJ3dkowSlA2ZUtQdDd3cWxCQkNIYURBdnd4OS8zcDhQRElmU1oyUDk5S21Qak9hR3padmhQTFBweUxDbm0wSnlxSmpoNDlDbzFHQTdGWWpNYU5HK1BzMmJOUUtwVndjSENBUXFIQXBVdVhBT2hEMnJDd01LeGJ0dzQzcnV2dkhCQ0x4UmczYmh4NjlzcTVERWxBUUFDV0xWK0doUXNXNHZuejV6aCsvRGd1WExpQWdZTUdva3VYTHJDMU5mNVp6dGRyT0hJVVY2OWVoYTJkTFd4dGJHRmpZeU9FYVlDK0xNTGxTNWVGc2dOU3FSUnQyN1kxMk1mejU4K3hlZk5tbkRoK1FxZ1Q3dUxpZ2xHalJxRmpwNDRRaVVUNCsrTGZ1SDc5T2x4Y1hXQnZaNCtNakF5Y0N6Mkg1OC8xNTQ2Y1NqUTBiOTRjcjc3NktyWnQzWVk5ZS9aQXJWYmo1NTkveHNtVEp6Rjd6bXhoQkc2elpzMndmY2QyT0RvNkd0M1B5NW8xYTRhalI0NUNMcGRqMnRScGtFcWxKdjB0cGRGb2hGQWUwSmRoYU5Tb0VYUTZIZmJ0Mnljc0h6Um9VSjZUb21XR25TK2JPM2N1VXBKVFlPOWdEenRiTzhoa01pUWxKK0gycmR0Q21hTlg2cjlpeXNzc2RyR3hzWmczZDU0UTJQdjUrV0hvc0tFR2JlcldyWXMxMzY3QnhvMGJjZkxFU1dpMVdvU0hod3Nqb0FIOUpHc1hMMTdNOS9GSGp4bk5ZSmVJTEk3QkxoRlJPWlVxbHlNaFBoNHB5U2xHYSthS3hXSTRPTmpEMmNrWkRrNk9rUHcza1FoUmVTSVdpL0RCZTlQaFg5blA1RzFpWStOd0t1UU1BUDNvOWxZdGl1ZEwzNEhEUjRYQTA4cEtndGU3ZG9KV3E4WCtRMGZ4MDdaZkRNS0JkbTFhWWNyRWQvS2MwRERyTmprUmkwV1lOSDRjYkt5dGNmREk3OEx5STc4Zng3bnpGekd3Zng5MDd0ZysyeVJ1MjM3WkpUeTJ0ek90M3JDVmxSVm16NXlDR2JQbm8wN3RXdmpmdTJOTXJqUGFOcmdWR2pkNkZmWlo2bjhibEpuaDVJNVV3djBWOGhjQW9HblRwbkJ5Y3NMZmYvK05ZMGVQWldzbms4a3dlZEprNGJtenN6T21UNStlNXdSZ0FCQVVGSVRQVjM2T0ZjdFg0TjY5ZTBoSlNjSDZkZXR4OE1CQmZQM04xN0MyTGx6SkpZbEVncENRRUpQYWlrUWl2UFBPTzlrbStyS3hzY0gxNjllaDFXb2hrOG5RcDA4ZjlCL1EzNkMydjBLcHdPN2R1NDN1MTliV0Z0MWV6M2tpVEd0cmE3dzEraTIwYmRjV3ExZXR4b01IRHlDVlNnM0M0UHlXRDJyYXRDbEdqaHFKSGR0M1FLbFVRcTFXbTNSK3phcmVLL1V3ZGNwVVlXSzNhZE9uWWNiMEdlalhyeCtHRGMvZnhjZXNYSnhkY08zcXRSelhPem82b2wrL2ZnWGVmMUZTS0JTSWk0c0RBTmpaMldIdXZMa0dJNnN6dWJpNFlOcTBhUmc2ZENoT25qeUp5NWN1NCtIRGgwaExLMXc1a1RadDJoUnFleUlpYzJDd1MwUlVqbWcwR2p4UGVJNzRoQVNqWHlna1lqRWNuWnpnN093RUJ3ZUhQRU1mb3VaTkcyUGZ6aTE1TjN5SlFxRVU2ajBXM290TEU4K2ZKeUUyTnE3UWU3U3lzb0tibXlzQUlEQWdmek4rLzdqdEYyR1VVNGQyd1lVT1Frd1I5eXdlTzNlL0dMM1ZyazFydUxxNFlObkhLM0hoNzhzR2JYdDBldzFqUmcySFdKejM1enM4SWxKNGJHV1Y4K2d5a1VpRXQ4ZU1SS1ZLRmJGKzQwL0NLTHFrNUdTczNmQWpkdTg3Z0s5V2ZpeU0zZzA1Y3c1WHMweWExcjNiYXptTzdIMlppNHN6UHY5b1NiNG1hY3VVTmRSTlNrNUcyTU1JNGJsTk1meWVpQXBqNXF5Wm1ETjdEdDdvK3dZQW9GclZhdmdyNUM4b0ZBcm9kRHBVcUZBQjNWN3ZoZ0VEQmlBMk5oYW5UNTlHczJiTk1HSGlCTGk3bXo1SzNkUFRFNTk5L2hsKy92bG43UHhsSjdSYUxhYlBtRzZXYzFsbC84cXd0YldGVXFrVXpoTXY4L0R3UU8zYXRkR2pady9VcnAyOVBybXRyUzMrTi9GL09CZDZEb01HRFRMNjJpcFdyQWl4V0d4d0RFZEhSMVNyWGcyalJvMHk2ZWNSRkJTRWxWK3N4TzdkdTlHc1diTkNUd283WU1BQTlPblRCekV4TVVoTlRUVjVPNmxVQ2c4UGoyeTFjNnRWcTRZVkg2MUFuVHFtbHdreXBySy84WC9qWEZ4YzBLQkJBd3diTmd5ZW5wNkZPa1pScVZ5NU1vYVBHSTZ0VzdaaS9vTDVlVTZXNStucGlZRURCMkxnd0lFQWdLU2tKTWpsY2lpVlNtUmtaQWdsRjNRNm5WQ0dJYk1rQ1BCZm1aUC8vdW0wdHJhR2g0ZEhrYjAySWlKVE1kZ2xJaW9IVWxOVEVaK1FnTlFjUnVjNk9EakEzYzBOams2bTNWSklWRmdYTDEzR1o2dStNZnQrUDFuNXBWbjJFK0JmR2FzL1c1N3Y3YTVjdTRHUU0rY0E2TCtNOSsrVDgyM1BqNklmNDgxaFkwemV0MGFUa2VPNlZWOS9oN1QvSnVXeHRyYkcwSUg2RWd0OWVyNk92eTlmZ1Zhcmc1V1ZCTytNSFlYWE9yWTMyUGJtN1grUmtaRUJXeHRyMk5qWS9IZHJ0QmgzL3IyUFhYdjNDKzNjVGFpeDJMMXJaMVFOQ3NUbnE3OUJUSmFBZmRUd3dVSndHL1VvR2w5L3QxNVk1K2pvZ0Y0OXVwcndFM2docjFCWG5wYUdmZnNQdzlwYUJwbE1CbXRyR2F4bDFwREpaSkJJeElpTGU0YURSMzVIZXZxTGlZd3FWZkxKVngrSWlsdWxTcFh3eVNlZkNKTjVkWHU5VzQ0alR5ZE1uSUMyN2RvVytEWnhpVVNDSVVPR29GT25UZ2dMQ3pOYlRkM3ExYXRqNTY4N0FlaHI2YXBVS21nMEdtaTFXb2hFSXRqWjJRa2pVblBUc0ZGRE5HeVU4eVJnUVVGQitHMy9iOURwZE1LRnRvTE1DU0NSU0RCZ3dJQjhiNWVUbDBmK0ZsWmhRMTBBQmtHblZxdUZUcWVEV0N3dTBvdjdBd1lNTU52UHRVK2ZQbmpsbFZmeU5hRmdKbWRuWjZPVHpSRVJsU1lNZG9tSXlxZzhSK2RLSkhCMWM0Vzd1enVrUm1hU0o2TDhTVXhNd2hkZmZTczg3L3BhUjJIVXJ6RTZuUzdYU1Fyem8xV0xadmpuNW0wQXdJQyt2WVRqMXFsZEU3MTd2STdMVjY5ait1VHhDREF5TXV2ZzRXTTRjKzU4bnNkNHRZRnBOUlpyVksrSzFaOHR4NWJ0TzNIbzZCL28xS0V0Z2x1MUVOWi84LzBQVUNoZXZPNjNSNCtBbzVISm1RckR6dFlXK3c4ZEVjTHV2UGg0ZTZGNkFVSUJvdUtXR2VybXhkN2UzaXkxUHowOVBZdHN0S1pZTERaNjI3dzVpVVFpVHZLYUQ2YUU2aVdOV0N3dVVLaExSRlJXOEpzOEVWRVprems2TnlVNXhlaDZCM3Q3dUxtN3c0bWpjOG1DM056YzBMaGhBMHQzSTBkZVh2a1BNbFJxTmV4c2JaR1VsQXdYRjJjTTZ2OUdydTBkSE96UkprdmdtWmVJeUNqY3ZQMnYwWFd2ZCttRXAwOWo4Ty9kKytqMzBpamhvWVA2WTlqZ0FiREs0UUpPWUVEbFBJTmRkemMzOU92ZHcrUysydHJhWXR6b0VYaXRVM3Q0VmpDOFZmWHRNU014ZjlGeXBLYktFZHlxQmRxMGJtbnlmazBsRW9sUUpTZ1FOLzY1bFdkYlIwY0h6Snc2MGFUU0ZFUkVSRVJFSlFtRFhTS2lNa0NqMFNBaDRUa1NjaHVkNitxaUg1M0xrU3RVQXRTcFZRTjFhdFd3ZERmTXlyT0NCMVlzbVk4NTg1ZGd4TkNCY0hDd3o3VzlxNHNMM2hrN3l1VDlIeng4TE1kZ0Y5Q1hPMGhNU3M0MjRpcXZ6M3lndjcvUjVSS0pCTzV1cm1qWW9ENEdEbmdEenM1T0p2YzFrN0ZKNTRJQy9ESDMvZW5ZOGN0dVRKbjRkcjczYWFwV3padENJcEZBazVFQnJWWUw3WC8xRWlIUzExQjJjblJFaldwVjBLRmRHemc2bW5mRU1CRVJFUkZSY1JBcGxBcGo1UmFKaUtnVVVLdlZpSW1KUlZKaW90SGF1ZmIyOXZyYXVjNU80RmkwMGt1cjFVS3IxVUt0VmtPbFVzR3pRc21jeEtROFVhbFVTRXhNQWdBNE9UbkJ4dWJGcEVJcHFhbG1MeTFRRnVsME9rN1FTR1lWR3hjTG1Vd0dxVlFLc1ZoY3BMZVYvL1BQVGRqYjJ5TXdNS0RJamtGRVJFU1VGNDdZSlNJcWhaUXFGV0pqWXBDVWxKeHRuVVFpZ1l1ckN6dzRPcGVveU1oa01uaDZWakM2anFHdWFSanFFaEVSRVJFVkRvTmRJcUpTUktsVUlpWW1Cc2xHNnVkeWRDNFJFUkVSRVJGUitjRmdsNGlvRkZBbzlJRnVTa3IyUU5mSjJRbGVucDZ3dHJZMnNpVVJFUkVSRVJFUmxVVU1kb21JU3JEMDlIVEV4TVFpTlRVMTJ6cG5aeWQ0ZVhsQkpwTlpvR2RFUkVSRVJFUkVaRWtNZG9tSVNpQzVYSTdZbUZqSTA5S3lyWE54ZG9hWHR4ZnI1eElSRVZsUXVrS0JzTENIbHU0R0VaVlNibTZ1Y0hGeHNYUTNpS2lVWTdCTFJGU0NwS1NtSWpZbUZ1bnA2UWJMUlFCY1hGemc2ZVhKUUplSWlLZ0VrSWpGbHU0Q0VSRVJsWE1NZG9tSVNvRGtsQlRFeHNaQ2thNHdXQzRTaWVENlg2QnJaY1ZUTmhFUlVVbmg2dW9LVDg4S2x1NEdFUkVSbFdOTUNZaUlMQ2c1S1JteGNYRlFLTElIdW02dXJxamdXWUdCTGhFUkVSRVJFUkZsdzdTQWlNZ0NGT2tLUElxT3poYm9pa1VpdUxxNXd0UFRFeEtKeEVLOUl5SWlJaUlpSXFLU2pzRXVFVkV4MG1nMGVQTGtLUklURXcyV2k4Vml1THE1d3F1Q0o4UVMxdXdqSWlJaUlpSWlvdHd4MkNVaUtpYnhDUW1JalltRlJxTXhXTzdpNGdJZkgyK08wS1VjaVVRaWcrZGFyUlppVHRwRFJDVFFhclVHejE4K2J4SVJFUkdWUlF4MmlZaUtXSHA2T2g0OWlvWlNxVFJZYm1OckE5K0tsV0JqYTJPaG5sRnBJeEtKSUJLSm9GS3JZR1BOOXcwUlVTYVZXaVdjSTRtSWlJaktDd2E3UkVSRlJLUFI0UEhqSjBoS1NqSllMcEZJNE8zakRWY1hGd3YxakVvemtVZ0V0VnJOWUplSUtBdTFXczFRbDRpSWlNb2RCcnRFUkVVZ0lUNEJUMk5pc3QwYTZ1N3VEaTh2VDk1R1QvbVdPUkpOSkJKQm9WREF3ZDZCSVFZUkVRQ2RUZ2VGUWdHeFdNeFJ1MFJFUkZTdU1OZ2xJaktqOVBSMFBJcDZCS1ZLWmJEY3pzNE9sU3BWaExXMXRZVjZScVdkU0NTQ1dDeUdXQ3hHUmtZR1VsSlM0T1RrWk9sdUVSRlpYSEp5TXJSYUxheXNySVJ3bDRpSWlLZzhZTEJMUkdRRytySUxqNUdVbEd5d1hDcVZ3c2ZIQjA1T2poYnFHWlVGSXBFSU9wMU9DSGNsRWdua2FYTFkydHBDS3BWYXVudEVSQmFqVXFrZ1Q1TkRKcE1aaExvTWQ0bUlpS2c4WUxCTFJGUUlPZ0FKeitJUkV4dHJVSFpCSkJMQm80SUhQQ3RVNEpkTE1vdk0yNHN6ZzEyTlJvUEVwRVJVOEtoZzZhNFJFVmxNWW1JaUpCSUpKQklKU3pFUUVSRlJ1Y05nbDRpb2dOTFMwaEFkL1JoS3BkSmd1YU9qSXlwVzlPRklTaks3ck9VWXJLeXNvRmFyRWYwNEd2YjI5bkJ4NW1SOFJGUitKQ1VsSVZXZUNvbEVBcWxVS3B3Ykdlb1NFUkZSZWNKZ2w0Z29uM1E2SFo0K2VZcjRoQVNENVRLWkRMNitsV0JuWjJlaG5sRlpsaGxXWkk3WXpicGNMcGNqUFQwZDF0YldrTWxrc0xHMmdaVVYvNGtub3JJakl5TURDcVVDYXBVYUNxVkNxS21iK1I5SDdCSVJFVkY1eEc5OVJFVDVvRWhYSURJcUNxb3NrNk9KeFdKNGVYbkJ6ZDBOL0NwSlJTbHJ1SnQxbVZnc2hrYWpRWHA2T3VSeU9YUTZuZkFmRVZGcGx4bldaaTFISTVQSmhCSU1ESFdKaUlpb3ZHS3dTMFJrb3FkUG4rTFpzM2lEWlk1T2p2Q3RWTWxnQkNWUlVjb01OaklmWnkzUElKRklvTlZxczRXNkRIaUpxRFRLR3RJYU85OWwvajl6T1VOZElpSWlLbThZN0JJUjVVR3BWQ0l5TXNxZ2xxNUVJb0ZQUlIrNE9EdGJzR2RVWG1XR0dEcWREaUtSQ0ZxdFZuaWVHZXdDREhTSnFHeklER3l6QnJoWmErcHlwQzRSRVJHVlZ3eDJpWWh5RVJmM0RMRXhNY2dhajluYjI2TnlaVCtPMGlXTHlocDBaQTE2T1ZxWGlNb1NZNk4yWHc1ekdlb1NFUkZSZWNWZ2w0aklDSlZLaGNpb0tDalNGY0l5c1ZnTWJ4OXZ1TG02V3JCblJDKzhISGdBNEdoZElpcVRqSVc0REhTSmlJaW92R093UzBUMGt1ZUppWGdTL1JqYUxNR1lyYTB0S3Z0WGh0U0twMDBxZVY0T09qSkxOQkFSbFNVOHJ4RVJFUkVaWWtKQlJQUWZuVTZIcUVlUGtKeVVMQ3dUaVVUdzl2YUd1N3ViQlh0R2xEOE1QNGlJaUlpSWlNbytCcnRFUkFDVUtoVWl3aU9nVXFtRVpUYTJOcWpzNXdlWlRHYkJuaEVSRVJFUkVSRVJaY2RnbDRqS1BXT2xGOXc5M09IajdXM0JYaEVSRVJFUkVSRVI1WXpCTGhHVlcxcXRGbytpb3cxS0wwakVZdmhXOW9Pamc0TUZlMFpFUkVSRVJFUkVsRHNHdTBSVUxpbFZLa1E4RElkS3JSYVdXZHRZSThEZkgxS3AxSUk5SXlJaUlpSWlJaUxLRzROZElpcDNuaWNtNG5IMFkraXlsbDV3YzRPM2p6Y25uU0lpSWlJaUlpS2lVb0hCTGhHVkd6b0EwWStpa1ppWUtDd1RpOFh3OWZPRms2T2o1VHBHUkVSRVJFUkVSSlJQREhhSnFGelFhclI0R0I2TzlQUjBZWm1OdFRYOEExaDZnWWlJaUlpSWlJaEtId2E3UkZUbUtaVktoSWRIUUoybG5xNlRreVA4L1B4WWVvR0lpSWlJaUlpSVNpVUd1MFJVcHFYSzVZaU1pSVJXcXhXV2VYdDV3YU9DaHdWN1JVUkVSRVJFUkVSVU9BeDJpYWpNaW44V2p5ZFBud3JQeFdJeC9Dcjd3ZEhCd1lLOUlpSWlJaUlpSWlJcVBBYTdSRlRtNkhRNlBJcU9SbEppa3JCTUtwVWlJTUFmMXRiV0Z1d1pFUkVSRVJFUkVaRjVNTmdsb2pKRm85WGk0Y09IVUtRcmhHVzJ0cllJREFpQVdDSzJZTStJaUlpSXlwL0l5RWo4YytNZkFJQzlnejNhdG0xcjRSNVp6ck5uei9EazhSTUFnSytmTDF4ZFhTM2FuNVNVRkp3OGVSSTllL1kwKzd3VGl6NWNCQUJvMHFRSlh1LytlcDc5MkxCaEF3Q2dkYXZXYU5TNGtWbjdRcFNUZmZ2MklTZ3dDTldxVjRPTmpVMnhIRE1xS2dwYXJSYisvdjc1M2pZa0pBUXRXN2FFUkNJeGE1K3VYcm1LK0lSNGVIcDZva2FOR3BESlpObmFhTFZhaU1YRiszMjZLTTlSWlFtRFhTSXFNeFJLSmNJZmhpTWpJME5ZNXVMaWdrcStsY0IvQm9pSWlJaUsxODJiTjdGNDBXTEk1WExZMjl0ajhaTEZsdTZTUlowN2V3N2ZmLzg5QUdENmpPbm8wS0dEeGZweTQ4WU5MRnU2REttcHFiQ1NXT1VadnViWHhZc1hBUUNlWHA1NXRrMUxTOFB2eDM0SEFQajYrZ3JCcmxLcGhFNm5LN2JBamNxWCsvZnZZOTNhZFFDQVZxMWFZYzRIYzRyOG1DZE9uTUNhYjliQXhzWUdLejVhQVQ4L1A1TzNQWDM2TkQ3OTVGUDQrL3Rqd3NRSnFGT25qa25iWldSa0lDd3NERldyVnMweG1OMi9mei9Pbno4UEFOaTBlUk04UEF6bm8xRW9GSGovdmZmUk9yZzErdlhyVnl3QmIxR2ZvOG9TQnJ0RVZDYkk1WEpFdkRSSldzV0tQbkJ6YzdOZ3I0aUlpSWpLcDRzWEwyTEY4aFZRcVZTd3Q3ZkgwbVZMVWExYU5VdDNpLzVUcFVvVjJOallJRFUxRlJzM2JrVGpKbzNoNlpsM0NGc2tkQzhlWm83S1U2dlZXTFpzR1o0blBNZThlZlBnNWUxVkpJZnUxYk5YZ2JaYnQzNGR2THlNOSttTlBtOUFvOUVVcGxzNWtrZ2syTE4zVDVIczI5eEdqaGdKdVZ4ZUpQdTJ0N2ZINWg4M0Yyb2ZwMDZlRWg1MzZkS2xzRjB5aVU2bmcwS2hnRUtod1B4NTgvSEpwNStZOUxsTFRrN0cydS9YQWdBaUlpSnc5Y3BWazRQZGMrZk80ZU9QUG9ham95UGVlZmNkdEd2WExsdWJxS2dvQVBxZjY4dWhMZ0JzM3JRWkR4NDh3SU1IRDNEeHdrVk1tellOUGhWOVREcCtRWldvYzFRSngyQ1hpRXE5bEpRVVJFWkVDbjhUaWlWaUJQajd3ODdPenFMOUlpSWlJakkzdFZwdGNIZFNVWkpLcGJDeXl2OVh4ajE3OW1EamhvM1FhcldReVdTWU9Xc20zTjNka1pDUWtLLzlpTVZpdUxpNDVQdjRsRGM3T3p1OE8vNWRMRjJ5Rk9ucDZmajY2Nit4ZUxGbFJsUm5IWmlST1JMd3lPRWp1SHpwTWdCZzZ0U3BlUC85OTlIZzFRWTU3bVBnbXdQekRGTWxFZ2wrL3VYbkhJK2RMN3FjVjJrMG1vTHZ0d3pKRERDTFFtRkxFYWhVS2h3L2Zod0E0TzNqalZjYnZtcU9idVdwWThlT2lJMk54ZFl0Vy9IczJUTXNYTEFRbjM3MktSenltTng3N2ZkcmtaU2tueittU1pNbUdESjBpTW5IUEhyMEtBRDlkK1lhMVd0a1c2OVdxL0gwdnduSEF3SUNqTzVqOEpEQmlJbUp3WVVMRjNEcjFpMU1talFKWThhTVFiZlh1NW5jai93cVNlZW9rbzdCTGhHVmFvbUppWGowS0ZwNGJtVmxoYUNnUUtOMWdZaUlpSWhLdTYxYnR1TFhYMzh0bG1PTkhEVVNBd1lNTUxsOWVubzZWcTlhamIvKytrdFlwbEtwaEhxcitlWHU3bDdvVVhtbHliV3IxeEJVSlFpT2pvNzUzbGFuMHdtMWpFMWxiMmVQd01CQVJFZEhvMmJObXJoeC9ZWnBHNHFBZXZYcTVidVBPZEhxWG9TZ21TTjJlL1RzZ2JpNE9PemV2UnNwS1NsWXNHQUJKazJhaE02dmRUYTZqL1QwOUR6RDFOeHVINi9mb0Q2YU4ydWU2L1kzYjk0MGVHL25wWFhyMW1nZDNOcms5cm41SytTdmZCMjdKR25TcEluWkFzRERodzRMWlQ2TUNRc0x3NDBiZWIrUEl5TWprWktTQWdDb1VLRUNmdnZ0dDBMM3JWTEZTbWpjcEhHZTdRWVBIb3pJaUVpRWhJUWdLaW9LSzFhc3dKSWxTM0o4ZjU0K2ZScW5UdWxIRi92NittTG1ySmttMTV1TmVScURxMWV1QWdBYU5XcGtkSlJ0ZEhTMDhObnhEekJlOTlmSnlRa0xGaTdBdm4zN3NISERSaWdVQ256enpUY0lEUTNGNUNtVDRlN3VubWRmU3ZNNXFxUmpzRXRFcGRhenVHZDRHaE1qUExlV3lSQVlGRmlna1NWRVJFUkVWSEQzN3QzRDU1OTlqa2VQSGxtNkt4WjE4K1pOL1BISEgralNwUXRxMXF4cDBqWmFyUmJidG03RGpoMDdVTE5tVFN4ZHRqVGZkV1cxV2kzbXpDbDRqZEJ0VzdlWjNGWXNGdU8zL2ZvZ1RLbFU0czd0TzZqZm9INkJqMjB3WWxla0Q3ZEVJaEZHanhrTmR3OTNyRnU3RGxxdEZxdFhyMFppVW1LdUZ4dmF0V3VYTGRDNWNlT0dFSXpsSkNnd0NEMTc5Y3l6ci9rSlZ5dFhyb3pXcmMwVDdFWkdSSnBsUDViZzZlV0pwazJibW1WZmx5NWR5blg5elg5dUNuVnpUWFhqK2czVEE4TmNCQWNIbXhUc0FzRGtLWk1SSGg2T3FLZ28rUG41UWFQUkdBMTJZMkppc09hYk5RQUFSMGRITEZ5NEVQYjI5aWIzNmZmZmZ4Y2U5K2padzJpYisvZnVDNCtyVjZ1ZTYvNTY5KzZOcWxXcllzWHlGVWhNWmtUZXF3QUFJQUJKUkVGVVRNU2xTNWR3Nzk0OWs0SmRTNTJqeWdPbUgwUlVLajErL01UZ2RqNXJHMnRVQ1F5Q1dGSzhNM1VTRVJFUkZTZGZYMTgwYk5Td1dJN2w3ZTJkWnh1MVdvMXRXN2RoMTY1ZFFrRFhxbFVyREJvOEtGK3ptT3QwT3V6WnZRY25UcHdBb0M4RE1XU0k2YmNibHhTN2Z0MkZDeGN1NFBkanYyUFdlN1BRdG0zYlBMZlI2WFM0OCs4ZEFNQ2RPM2V3ZlBseUxGaXdvTVFQVnZqNzR0LzQ0b3N2a0pxYWlyWHIxdVpZY3pZdmFyVmFlUHp5WFhlOWUvZUdyWTB0dnZycUs0aEVJZ1FHQk9hNnJ4bzFhcUJMVjhONnFTcVZLczlnbDhvR3FWU2E1MFVSbFVvbG5LdWtVbW1oeXpwa3l2cmVqWGthZzJQSGp1WGFQaUFnQUk2T2pyQzNzOGVPN1R1TXR2bjc3NytGT3NWVnFsYkJIMy84a2VQKy9DcjdHZFRQMVdxMVFyRHI1ZTJGUm8wYUdkM3U3cjI3d3VNYU5iT1hhbmhablRwMThNV3FMN0JzNlRLMGFOa0N6WnZuUHRLZGlsN0ovcGVDaU1pSXlLZ29KQ2NsQzgvdDdlemdIK0JmTExOekVoRVJFVmxTcDg2ZDBLbHpKMHQzQTRCK0pPU2FiOVlJRSs5WVdWbGh4TWdSNk51M2I3NzI4L2p4WTN5eDhndmN2bjBiQUZDeFlrWE1uak1iUVVGQlp1OXpVWHI4K0RFdVhMZ0FBSEJ6YzBQTGxpMU4yazRpa1dET25EbVlOWE1XSWlNamNmblNaYXo2WWhWbXpKeVJZeml1VnF2eDU1OS9va21USm5CeWNqSllOMkxrQ0hUcVZIVHZrY3crVmF4VUVjbkp5ZERwZFBqbGwxOHdhZEtrQXUxUHBWSUpqeVZXMlVPMjE3cThCcWxNaWpSNW1za2pJa3VDK0lSNDNMdDN6Mno3S3EwT0hqaUlnd2NPRnN1eHVuYnJpcTdkdXVhNFBpMHREZVBmSFkvNCtIaTR1cnJpKzdYZkY4bThMTEd4c2ZqNTU1L3piQWNBdDI3ZE1xbmQxU3RYaGJJS3hqUnYzdHdnMkwxMDZSTGk0L1h2bTZaTm1pSTZPdHJvZG5kdTZ5OHFaUWJUbWVmenZFeWVNaGxTcVRSYmUxdGJXM2g0ZUpTSWMxUjV3V0NYaUVvTm5VNkh5TWdvb1I0U0FEZzZPYUt5bjErNU8za1RFUkVSV2NyVEowK3hjZU5HbkRselJsam01K2VIV2UvTlFsQlFFRkpTVWhBZkg1L2pSRHlabEVvbGR2NnlFN3QyN1JKR2JYYnAyZ1ZqeDQ2RnJhMXRrYjZHb3JCMzcxN2hjZTgrdlNHVlNrM2UxdDdlSGdzWExzU01HVE9RbUppSVU2ZE93Y1hGQldQSGpjM1dWcVBSWU56WWNYajI3QmxHdlRVSy9mdjNOMWh2YTJNTE56ZTNncjhRRTFXc1dCRXRXclRBMmJObjhjZnZmK0ROQVcvQ3l6di9vM2F6anRqTjZXZld2bjM3QXZmVFVvNGVPWXFqUjQ1YXVodVV4VTgvL2lTRW5hUGVHbFdtSjl0Kyt1U3A4SGovL3YzWXYzOS9ydTFWS2hYR3Z6dSswTWR0M3J3NTVud3dwMFNjbzhvTEJydEVWQ3BvdFZvOGZCaU85UFIwWVptcnF5c3FWYXBvd1Y0UkVSRVJsUytYTDEzR2tpVkxoRERPeXNvSy9mdjN4OEJCQXlHVlNuSHYzajJzV0xFQzhsUTVGaTFlWkxUT3JGYXJ4YWxUcDdEbHB5MklqWTBGQUhoNmVtTHk1TWxvOEdxRFluMDk1aElmSDQvZmorbHZlN2EzdDBlM2J2bWZMTXJMMnd2ejVzL0RCM00rZ0VxbHd0NjllK0h1NFk0MzNuakRvSjFFSWtHdFdyVVFFaEtDdzRjUDUzdUV0RG4xN05VVFo4K2VoVWFqd2Q2OWUvSE91KzlrYTVPV2xvYVU1QlFqVyt2RnhjVUpqK1dwY3NROGpjbXhiYWFDQk1qRlRTS1I1Q3ZjejQxYXJZWkdvekhMdm9wYjgrYk4wYU9IOGZxdStYWGd3QUdFaG9ZV2FOc0hEeDdnNEVIOXlPRmF0V3FoUTRjT1p1bVRNZlZlcVljREJ3OFlYUmNmSDQrUkkwWUNBUHIyN1l2UlkwYm51YjhaMDJmZzMzLy9oYmVQTjlhdlgyL1d2aGFGa25TT0tnOFk3QkpSaWFmVmFoRVdGZ2FGUWlrc3ErQlpBVjZlbmhic0ZSRVJFVkg1MCtEVkJtalJvZ1grL1BOUE5HelVFT1BHallPZm41K3czdGJXRnBvTURlUnlPZWJObllmRlN4YWpkdTNhQVBSM1g1MC9meDViZnRxQzhQQndBUG9Bb0dmUG5oZzZiR2lwSEtXYjZkZWR2d3BoZCs4K3ZRczhFckJtelpxWU5uMGFQdjdvWXdEQUQrdC9nSWVIQjRLRGd3M2FkZTdjR1NFaElZaDVHb01ybDY4WURjUlRVbEtRSms4clVEOXlrelZVclZldkh2ejgvQkFWRllVVEowNWcxRnVqWUcxdGJkRCsrQi9IOGYzMzM1dTA3elZyMXBqVWJ0OXYrOHhXR3hVQXdoNkdZZjl2dVk5b3ZIbnpacjcyT1hEZ1FBd1phcDQ2MGR1MmJzTzJiYVpQSGxXU3VIdTRtKzJDemJuUWN3WGFUcWxVNG91Vlh3aTFkUnMwYUZEZ2dEaVRrNU1UNnRTcFU2aDlGS1dXclZvaXFFcnU1V3oyN040ai9CemVlLzg5a3laQnkwdG0yWVdTY280cUR4anNFbEdKcHRWcThURHNvVUdvNjFQUkIrNjhkWU9JaUlpbzJJbkZZa3lkTmhXZE8zZkdxdzFmemJiZTE5Y1hIMzMwRVQ3NDRBUEV4Y1ZoNFlLRldQamhRc1RFeEdEWHI3c1FHUmtwdERVV0RKZEd6NTQ5dzVFalJ3RG9aNjd2M2J0M29mWVhIQnlNNk9ob2JQbHBDd0JnNWVjcjRlN3VMZ1RrZ0Q1Z2QzVjF4ZlBuejNIaXhBbWpvY21XTFZ1S3BMYnB5NkZxMTI1ZHNXN3RPc2psY29UOEdWSmlha0RueDdXcjEzRHQ2alZMZDZOTTBtcTFCbldVQzd1dmdsanp6UnJoWWhJQWJOKyt2ZEI5cVZldkhsWjh0S0xRK3lrcTd1N3VlUWExSzFldUJLQXZxOUttVFJ1ekhyOGtuYVBLT2dhN1JGUmlaWWE2NlFxRnNJeWhMaEVSRVpGbHlXUXlvNkZ1SnArS1BsaTJmQmxtdno4YkNRa0ptUDMrYklQMTFhcFZ3N0JodzlDb3NmRloya3ViWDM3NVJSaXQyN2RmWDlqYjJ4ZDZuNE1HRGNMRHNJYzRjK1lNMUdvMWxpeGVnczgvL3h3Vi95dERKaGFMMGF4NU14dzVmQVRuenAxRFdwcjVSNzJacWwyN2R0and3d1pvTkJvY09YSWtXN0RidEduVFhFZlFaZGJvQmZTMWRJUGJCT2ZZTmxOT2t5YW5wS1prSytXUWtwcHpHWWhNVXFsVW1Ed3FKMnExMm13QlpYbHkrTkJoSEQ1MDJHTEhQM2IwR0k0ZlB5NDh0N0d4S2RUK2xFb2xkRHBkWWJ0bGNXRmhZY0pucFhYcjFtYmZmMGs2UjVWMURIYUpxRVJpcUV0RVJFUlVPdDI0ZmdOSGpod3htUEFXQUFJQ0FqQm84Q0JFUmtiaTZOR2pPSHIwS05xMWI0ZVdMVnRhcUtlRkZ4a1ppU09IOWFOMVhWeGMwTE5uVDdQdGU5cjBhWWlPamtaNGVEaFNVbEt3YU5FaWZMN3ljemc0T0FBQVdyVnNoU09IajhEQndjSG9qUGQ5MytocjBxUmpPMy9aaWZQbno2Tml4WXFZUG1ONm51MWZIZ25uN095TXhvMGJJelkyRnQxZXoxNWIyTXZiSzlkZ04rdEkyYVRrSkRSdDJqVFBQdVJrMjladDJMYlZ0SklGV2NPNVhyMTY0YTNSYitYYWZ2OXYrMDB1S1FFQVAvLzhNM2J2M20xeSs5eGtuV0NPVEhmdDZqVjgrKzIzd25OSFIwZHMzMUc0MGJvVHhrOHd1UE9ndFBvcjVDL2hjYXZXcllya0dDWGxIRlhXTWRnbG9oSkhxOVVpL0dFNFExMGlJaUtpSEdTZFVMWW81TGZlYlZSVUZFNmZPbzFUcDA4WnpNWU9BSy9VZndYOSt2WkRsYXBWOE9tbm53cEJYdCsrZmRHaVJZdDhIV2ZldkhtNGMvdE92cll4cDRVTEY2TGVLL1dFNSt2WHJ4ZHVEeDg2ZEdpaFJ3Tm1aV05qZy9uejUyUHExS2xJU1VsQmRIUTBWcXhZZ2NXTEYwTWlrZUNWK3E5Zy9vTDVhTnk0c2RIdDh3cFVNems1NjJ0aVdsdGJHNTNzemhSVHAwMkZvNk5qZ2JiTk9ubmFQemYrZ1ZxdE50dWtZN25KeU1nUUhoZEZFS1RSYUVydGhHZm1zSFRaVW9QWEh4c2JDMmNuWjFqYldPZXlWZTcyN042RE0yZk9tTlQyM3IxN1dMcDBLVU54STdSYUxVNmNPQ0U4WDdoZ1lZSDNKWkZJc1BuSHpVYlhsYVJ6VkZuR1lKZUlTaFNkVG9md2grRkl5L0psaGFFdUVSRVIwUXRKU1VrWU9tUm9rUjdEbEJxRjkrL2ZSK2k1VUlTR2hoclVyd1Qwb1dSd20yRDA2TkVEVmFwVXdkMjdkekZ0NmpURXhjVkJKQkpoN0xpeEJhcEZxMUtxb01oeThiKzRaUTJxTGx5NGdNdVhMZ01BL1AzOTBhVnJGN01kNC9idDI2aGJ0eTY4dkwwd2UvWnN6SjgvSHpxZER2WHIxeGQrTHhLSkJNMmFOY3ZXcjV6S0ZCU2xnb2E2QUJBUkVTRThWcWxVdUhyMUtwbzBhVktnZlEwYU5BaHQyN1UxV0hiNjFHbnMyTEVqVzl1c2dWOVIvTXlhTjIrTzVzMmJtMlZmb2FHaGhaN3NxN2hWcTFaTmVQenMyVE9zV0w0Q2Nya2N2WHIxd29pUkl3cTB6OWRmZngwMWF0YUExQ3IzNEQ4cUtnb0xGeXdVTG9EWjI5dERMcGNYNkpoRlNTUVNXZVM0VjY5Y3hiTm56NFRuaVltSkJkNVhicCtka25TT0tzc1k3QkpSaWFIVDZSQWVIc0ZRbDRpSWlLZ0VTazFOeFpVclYzRHAwaVZjdVh3RjhmSHgyZHBVcTFZTm5UdDNScnYyN1dCblp3ZXRWb3ZkdTNmanB4OS9NZ2pTOG5QTGZPOCt2VEZreUJBQWdLdXJLenc5UGMzemdncEFLdE1IU2dxRkF0OTk5NTJ3Zk15WU1XWUxLOWFzV1lPalI0NmlZNmVPR0RkdUhPbzNxSTkzMzMwWEZUd3I1Qmg0WnYxZFdGbFo5bXQrMXFBMkw1a2prYlA2OC9TZkJRNTJuWjJkczAzRzUrenNiTFJ0MXZkallVYVJ2cXp6YTUyaDFXclJyRm16Yk1IdTU1OTlEcVZTaWJidDJxSlZLOFBiMy9mdDI0ZWIvOXlFajQ5UHRySVFEbzRPY0hSeUxKV0JtRktweE5JbFN4RWZIdytaVElabXpac1ZlRi8xRzlSSC9RYjFjMjF6Nzk0OUxQcHdFWktUa3dIb3kyekk1WEljUDM0Y1dxMFdOMi9lTFBEeEFVQ3BVdWE2WHExV0c0d0dmMW5XQzFNYWpjYWt1eTh5N3dyUTZYUjV0amZsYm92OSsvY0QwSjhyZkh4OEVCVVZoWHF2MUVQMzd0M3ozQmJRLzA2L1hQMGxOQm9OUER3OFROcW1KSjJqeWhyK05JbW9STWdNZGJOZVNXV29TMFJFUkpTZFZDbzEyMGpBbkJnYlNaYVNuSUt2dnZ3cTJ5UTRsU3RYUm5DYllMUnQwMWFZM0F2UWo1cGJ2V28xN3R3eExKMmcwK255TlhwT3BYd3hZZFdjRCthWXZGMVIycnhwTTJKallnSG9Kd2RyMktpaFdmYTdlL2R1SEQxeUZJQSs0T3phdFN0cTFhcUYxN3UvYnJSOWFtb3FmdDM1SzM3NzdUZGhtWlhVOEd2KzBTTkhoUkI2MSs1ZFJSb09ob1NFWVBXcTFTYTN6L3JlcUZ1M0x2NzU1eCtjTzNjT0NvWENyR1V0ak1sYUE5ckIzc0VzKzB4S1NzS1lNV05nWjJkbmRIM21hd3VxRXBSdDNaM2JkM0QyN0ZsVXJWbzEyN3JNMGI5eGNYSEY4ck14RjRWQ2dTVkxsdUQrL2ZzQTlBSGxrc1ZMekxiL0tsV3FZTkhpUmNMemExZXZZZW5TcFVMNDJiRmpSNHg3ZXh4V2ZiRUtBQ0NYeS9IK2UrK2I3ZmpHckY2MUdxZE9uVEtwN2Q2OWU3RjM3MTZUOXgzek5BWUQrZy9JdGMzV2JWdHp2SmdCNk0vTEZ5OWVCQUMwYTk4T2RldlV4YXBWcXhEMklBeU5HemMyNmIyMWI5OCtZUVR1RzIrOGtXdmJrbmFPS29zWTdCSlJpUkFaR2NWUWw0aUlpTWdFZG5aMm1EZC9YckVmMTZlaUQ0WVBINDcxNjllamRwM2FhTktrQ1pvMmJRcGZYMStEZGhxTkJydDM3OGEycmR1RVVaRXRXclRJZG90OFR1N2R2WWRkdTNZSnovMHErK1hTdXZqZHZYc1hCdzRjQUtDditmak9PKytZWmI5Ly9QRUhObTdZS0R5Zk1uVUthdFdxWmJTdFhDN0h2bjM3OE51KzM1Q2FtbXF3N3VWZ1JxUFJDTCtIckJPR21aTkdvOEdtalp1d1o4K2VmRzEzN3R3NUFQcGJzOGVPRzR1cFU2WkNvVkRnOUtuVFppdHRrWk9rcENUaHNZTmo0WVBkR3pkdTRMTlBQMFBObWpXTDVBS0VUcWZESng5L2d0allXSXdjTlJJZE9uUXcrekhNS1QwOUhZcytYSVIvL3ZsSFdKYVJrVkdvMi81ZmxxRjVNVEkyTmpZV0N4Y3VGRWJMQmdjSFkvS1V5ZGt1VWhVMkZGY3FsVVgyT1NvT1djK3RiN3p4QnJ5OHZMQnUzVHJJNVhMOGZ1eDM5T3lWK3dTUWNya2N1MzdWNzhQRnhRV3ZkWGt0eDNZbDZSeFZsakhZSlNLTGkzNFViWERGM05QTGs2RXVFUkVSVVFuVXZVZDNkT2pZQWZiMjlrYlhuenQzRGhzM2JNVGp4NDhCNkwvQXYvMzIyemwrK1gvWmplczNjT2pRSWVINTJIRmowYkZqeDhKMzNJd0NBd014NnExUjJMNXRPd1lPR21qUzVEOTVPWFR3RU5hc1dTTThIekowQ05xMWE1ZGorNGtUSmhyVXlQVDI4UlltclhOeWNpcFFIeDQrZklnMyt1UTgrczdKeWNub0pFbng4Zkg0N05QUGNPUEdEUUQ2c01lVThFNnIxZUo4NkhrQVFLMWF0VkMxYWxWVXFWSUZEeDQ4d042OWU0czgyRTFJU0JBZXIveDhaWjRqalhPN3ZSN1FqMWFPajQvSG1UTm44TnR2djZGWHIxNW02V2VtUXdjUDRmYnQyd0NBczJmT2x1aGc5L0hqeDFpK2JMbFFlN3R2Mzc0SUNBd1ExaWNrSkdEVHhrMEFnRmNidm9yMjdkc2JiUC8zeGIveDU1OS9BZ0FtVEpnQUcxdkRJSERERHh1UW1KZ0lXNXNYWlFjOFBUM1Jva1VMaElTRW9QTnJuVEZwMHFSc0l6OGRIUjJ4ZmNmMlFyMjJDZU1uSURJeU1zZjFiZHEyZ1grQWY0N3JIMFU5d3ZIanh3RUFyVnExUXRWcTJVZG92K3pRd1VPSWk0dURvNk1qK3Zicm0ydmIzSUxycUtnb25EaXVuelN0U1pNbThQZlg5N1BQRzMyd2RjdFdiTm15QmExYXQ0SmJMdC9GMTYxYkozeDIzaHI5RnF5dGpaY3hLVW5ucUxLT3dTNFJXVlJzYkJ5ZVovbkR6ODNWRlo0VktsaXdSMFJFUkVTVUU3RlliRFRVdlhQbkRqWnUyR2hRdjdMZUsvVXc2WCtURE1vejVPYmt5WlA0Y3ZXWHdzaXRjVytQSzlBRWEwVk5LcFdpWDc5K2FOT21EVnhkWFUzZVRpd1dDMEZUMXNEcDExOS9GVUl1UUQrS0xyT21jRTU4S3ZyZzJiTm44UER3d0tpM1JrRWlrZURqano0R2tITk5XVk5rclR2N01wVktsVzNacGI4dlllWEtsY0xvMTZDZ0lNeWJQdytqM3hxZDU3SE9uVHNuYk5lMnJYNDBkNWN1WGJCbXpScEVSVVhoL1BuendzUkxSU0VxS2twNHJGYXJjMzN0cGhnOWVqUXVYNzZNcDArZVlzTVBHMUM3ZG0yalpSVUs0dG16WjlpOFdSOVlPVGc0WVB5RThXYlpiMUU0ZS9Zc1ZxOWFEYmxjRHBGSWhJa1RKNkpydDY0R2JiNzk5bHZoOFpBaFE3S05URDk5NmpRQXdNL1B6Mmdaa3MyYjlEK0xsODlGNzQ1L0YzNStmaGc4WkxERkppWnIyclFwbWpadG11UDZQMzcvUXdoMk8zWHVaRkk5NmRCem9ZaUxpNE85Z3owR0RNaTlGRU51ZnR6OG8xQ3Z0MS8vZnNMeXZuMzc0dGpSWTRpTGk4TTNYMytEZWZQbkdmMzUvZlhYWC9qajl6OEE2T3NkNTNiUnJhU2NvOG9EQnJ0RVpESFBFeE1SR3hzclBIZDBjalQ1RDM4aUlpSWlzcndiMTI5ZzkrN2RRczFHUVArbGZmU1kwY0tYL3ZqNGVMaTd1K2U0RDQxR2d3MC9iTUMrZmZzQTZJUFRpZitiaUU2ZE9oVnQ1d3VwUWo0SEkzVHYwUjNkZTd5WW5FaWhVR0QxcXRVSUNRa1JsZzBjT0JERFJ3elBjMS8xNnRWRHJacTE4T2JBTjJGalk0TWRPM1lVdUY5WnR4czZkR2lPNnpNbmpnUDB2N01mTi85b2NGdDN5NVl0TVgzR2RKTnZkZCt6VzErMlFTYVRJYmhOTUFCOXpjL05temRETHBkajA4Wk5hTktrU1pIVjI0eU0wSSs2dExhMnhzVC9UY3l6L2JXcjE0UkF6aGdiR3h0TW16WU5zOStmall5TURIejgwY2Y0OHFzdlRack1LaS9mcnZsV3FHMDlkdXpZWEQ5UGxoSWJHNHYxNjliajdObXpBUFFUWk0yY05ST3RXN2MyYUhmOTJuVWNPcWdmbFYrL1FmMXNvZTZ6Wjg5dzdkbzFBUG9TTHNaa1RrRDJjaTFqWjJkbkRCbWErMFVSUzh0NlFhR2duOVdDdVBUM0phSDBTYXRXclZDM2JsMWhuYlcxTmQ1KzUyMHNXN29NNTgrZng0WWZObURNMkRFRzI5KzVjd2NyUDE4SlFEOHlkdkxreWJrZXo5TG5xUEtFd1M0UldVUnlTZ3FpSDcyWUFkZmV6ZzZWSzFlMllJK0lpSWlJeUJRYWpRWWhJU0hZczNzUEhqeDRJQ3kzc3JKQzkrN2RNV2p3SURnNk9nTFFqMDc3N3J2dk1PRE5BUmc0Y0dDMmZVVkdSdUtMbFYvZzNyMTdBUFMzOFg4dzl3UFVybDI3ZUY2TWhVUkZSV0hGOGhVR3QzU1BHRGtDYjc3NXBrbmJ2enlpTi9QdmFuZDM5d0lIaVE0T0R1alUyYlF3UFRVMTFXQ0NxRUdEQm1Ib3NLRW1qNUs4Y3ZtS01IRmFwODZkaFBlTG5aMGRldlRvZ1o5Ly9obFJVVkU0Zk9pd1FSaWVsK2pIMGJoNjVXcTJaUy9UYXJXNGZ2MDZBS0JxMWFvbWxUV1FwOHB6RFhZQm9FNmRPdWpidHk5MjdkcUZKMCtlWU8zYXRaZ3laWXJKL1RmbXlPRWpPSDllWDdLaVlhT0dKditPaXBOV3E4WFNKVXNSRmhZR0FQRHk5c0tzV2JOUXMyWk5nM2JoNGVGWXNXSUZkRG9kcEZJcDNuMzMzV3o3MnJ0bkx6SXlNaUFXaTdPTjlBWDBOVmd6USs2Y1NzTGsxcytzZHhVVWhGS2xMTlQybVNWTGJHeHNpdTM3cjBLaHdKcHY5YVZlWkRKWnR0QVcwSWZvdlh2M3hyNTkrN0Jueng3WTJkdGg4T0RCQUlBSER4NWd5ZUlsVUtsVWtFZ2ttUFBCSEhoNTVWNkN4dExucVBLRXdTNFJGYnUwdERSRVJiNjRVbWxqYXdQL0FIOVk1bVlaSWlJaUlzcVBzTEF3ZkxIeUMyRldkSkZJaExadDIyTDQ4T0VHOVdaVktoVU9IVG9FaFVLQm4zNzhDYTR1cmtLdFhiVmFqZDI3ZDJQSDloM0NyYlUxYTliRWUrKy9CMDlQeitKL1VjVkVyVlpqNTg2ZDJQbkxUdUYxMjlyYVlzYk1HV2pldkhtQjk1czVRWld2bjI4ZUxjM0QyZGtaczk2YmhjV0xGbVBTNUVrSURnNDJlZHVNakF5c1hic1dnUDVpUUwrKy9Relc5KzdUR3djT0hJQmNMc2ZHalJ2UnFGRWplUHQ0bTdUdkEvc1A0TUQrQTNtMnUzWHJGcEtUa3dIb1I0MmEwOUJoUTNIdTNEazhmdndZdngvN0hjMmJOeTl3U1lsSGp4NWgzYnAxQVBUMVlmTWJFcDg4ZVZJSU1qdDM3b3dhTldvVXFCOTVFWXZGbURsckpxWk5uWVlXTFZwZy9JVHgyVUxYbXpkdll2bXk1Y0xjS3VQSGo0ZWZuK0hFaU9IaDRjTEVoTUhCd1ViUEJYSzVYSmhneTk0aGY4R3VYQzdIKysrOW42OXR6Q2txS2dwMzc5NEZBTlN0VzdmSVJxTy83SWNmZmtETTB4Z0FRUDhCL1hNOHg3NDEraTA4REgrSTY5ZXVZK3VXclhqNjlDbmF0MnVQNWN1WEl5MHREU0tSQ0pPblRFYTlldlh5M1lmaVBrZVZKd3gyaWFoWUtaUktoSWRIQ1A4WXkyUXlCQVVFRnRzL2FrUkVSRVJVT05XcVZjUFFZVU94ZmR0MnRPL1FIdjM2OVVPbFNwV3l0WlBKWkZpMGVCRm12ejhiRVJFUitPYWJiK0R0N1kyazVDUnMyclJKQ0Jva0Vna0dEeG1NTjk5OHMwei9UWGp0NmpWODk5MTNCcmRpVjZwVUNmUG16OHNXY09WSFJFUUU0dUxpQUFDMWF0YktvN1g1MUsxYkZ6OXMrRUVZYld1cW5UdDNDaitEN3QyN1o1dDh6c25KQ1VPSERjWGE3OWRDb1ZEZ3M4OCt3NHFQVmtBcU5kOXQxcGxsSUFCOUNRbHprc2xrbURoeEl1Yk9uUXNBV1BQTkd0U3RXemZmbzBzek1qTHc2U2VmUXFuVWp4Q2RNblZLdmtzdzdQOXR2eEFrR2hzeGIwNlZLMWZHMTE5L0RaK0tQZ2JMdFZvdDl1M2JoODJiTmdzVDBBMFlNQ0RiaElvS2hRSmZyUHdDR1JrWnNMYTJ4c2hSSTQwZUp6T1FCd0JIaC95OTk0RGNKeGN6aFZLcEZMN0w1dGN2UC84aVBHN1hQdWZKRWMwcEpDUUVodzhkQmdENCt2cWlYNzkrT2JhMXNyTENnZ1VMc0dUSkVuM3BrVCtPNC9nZitsSHFZckVZTTJiT0VPcGg1NGVsemxIbEJZTmRJaW8yYXJVYUQ4TWVDZ1hicmF5c0VCUVVDTEdrN1A0QlQwUkVSRlFXOWUvZkg1MDZkY3AxOW5SQVA4cHd3Y0lGbURGOUJoSVRFekYzN2x5RFVLUktsU3FZTW5VS2dvS0NpcnJMRm5QejVrMXMyYklGTjY3ZkVKYUpSQ0wwNnRVTHcwY01MM1RRZE9IQ0JlRnhjWmV3eUcrb2UrUDZEV3pmdGgwQTRPSGhrV005MUI0OWV1RGtpWk80ZCs4ZTd0eTVnOVdyVm1QR3pCbDVsbm9ZT1dva1hudnROYVByTXJlOWZmdTJVTnFnVHAwNkNBZ0l5TmRyTUVYbXhGS25UNS9HRzMzZnlGWUwxaFJXVmxibzBhTUgxcTVkaTNidDIrVjdSTGRTcVJSS3BWU3ZYcjFZNnJtK0hPcmV2MzhmYTc5ZmkxdTNiZ25MQmcwYWhHSERoeG0wMDJxMStQeXp6NFgramhnNUlzZFJwUWtKQ2NKakoyZW5mUFhQMGRFUjIzZHN6OWMyTDVzd2ZvSkJDUlZUM2JoeEF5ZFBuZ1FBdUxtNTVWZy8ySndlUG55SUwxZC9DVUIvd1dIMm5ObXd0cmJPZFJzYkd4c01IejRjdDI3ZU1waW83TlZYWDgxMVVyamNXUEljVlI0dzJDV2lZcUhWYVBFdzdLRnd5NTVFSWtGUVVDQ3NySGdhSWlJaUlpcHR4R0p4bnFFdUFNVEZ4ZUhFaVJQQ1NOek1VTmZkM1IzRGh3OUh4MDRkTFRaN2ZWSFNhclc0Y09FQzl1L2ZqMnRYcnhtczgvWDF4WlNwVTdKTkdsWFE0MlNPeHJPenMwTzlWL0ovaTNSeGVmTDRDVDcrK0dOaGtNZmt5Wk56SE1XYU9UcHd5dVFwVUNxVk9IWHFGT3pzN2ZEdXUrL21PcXJieHRvR3pzN09PYTVYcVZSWTljVXE0WGxSam1JZE0zWU1ldmZwWGFpTEZwMWY2NHhYWG5rRkxxNHUrZDcyN3QyN3duZXZGaTJMUGtUTUtpb3FDanQvMlltVEowOEtuM2tiR3h0TW5qSVpiZHEwTVdpclZDcng2U2VmSWpRMEZJQitCSFh2M3IxejNIZE1USXp3T0xmZmRVa1NIeCtQeno3OVRIZythTkNnUEFQV3dvcUxpOE9IQ3o5RWVubzZBT0NkZDk3Sjh5TEd2WHYzc092WFhmanJyNyt5cmJ0MDZSTEdqUjJIZ1FNSG92TnJuVTIrSUZXYXpsR2xGUk1WSWlweU9wME9EOFBEb2ZydmlwOVlKRUpnUUFCa01wbUZlMFpFUkVSVU9odzZlTWhnc3FyaTFMeEZjL1R0MjlmazlvbUppZmo3NHQ4SUNRbkI1Y3VYRFVib09qazVvVmZ2WHVqVHAwK2hSNnFXUkkrakgrUGt5Wk00ZHV3WTR1UGpEZGE1dXJwaTRNQ0I2TnF0cTlrR041dzVjd2F4c2JFQWdHYk5tcG0xWElFNXhjWEZZZTY4dVVoTVRBU2d2eFcvWWFPR3VXN2o2K3VMcWRPbTR1T1BQZ2FnL3d3a1BrL0U5Qm5UczcxM1BwajdBWFE2SFlJQ2N3OVJ2LzdxYTBSSDZ5ZHhhdGlvWVo1OXlFcXIwNXJjRnRDLzE1MmM4amVpMUppWFMxV1lLdXNvMmNMVWJ6YVZUcWZEdGF2WGNQRGdRWVNHaGhwODd1czNxSS8vVGZ4ZnRoRzlqeDgveGljZmY0TDc5KzhEMEkrZ25qNWplcTdIeWF6VkNpRFBDYnlLZ2txdDBqOHc4WHBVWW1JaTVzMmRKNXdQNnRhdGEzUlNPSE9LaTR2RDNBL21Dc2RzMTY0ZHVuVHRZclN0WEM3SDJUTm5jZWpRSVdFU1MwQWZ3ZzRlTWhpTkd6ZkcrblhyY2VuU0pTUW1KdUw3NzcvSGxpMWIwS2xUSjNUcDJpWFBDZUJLeXptcU5HT3dTMFJGN3RHamFPRktJUUJVRHZDSGpXM1orME9laUlpSXFLakV4c1lhQkRYRnFiSi83bC9jVlNvVi92MzNYOXk4ZVJOWExsL0JyVnUzc3RXZ3JGaXhJdnIwNllPT25Ub1crVWkxNHFUVDZYRHYzajJFbmd0RmFHaW8wVnUwblp5YzBMdFBiL1R1M2R1c1liWktwY0tXbjdZSXoxL3Yvam9BNEg4VC80ZW5UNThLeXpOSGJRTEF3RGV6ajFCVnFmUkJWWGg0T1ByMzY1L25jVnUxYW9WcDA2ZVozTStvcUNoOCtPR0hpSTNSaHpzTkd6WEU4QkhEVGRvMk9EZ1lUNTgreGVaTm13RUFaOCtlUmRqRE1FeWZQdDNnbG01VGdzdHQyN2JoeElrVEFQUVQxazJjTU5IazF3QUFEKzQvRUI1bi9TN3o4T0ZESkNVbW1iU1B6Ti9Ga3lkUGNQWEtWWU4xaVVuNjBEc3RMUzNidXB3NHV6Z2pNRERRNkxyYnQyNERBUHo4L0FwVnc5bFVGeTlleE9KRml3MldlZnQ0WTlpd1lXalh6ckNlckVhandZRURCL0RUano5Qm9WQUEwSWU2Q3o5Y21PdG41TmF0V3poeC9JU3dieGVYL0k5a0xveTR1RGpoZld4S2ZkK0lpQWdzWHJ4WXFDZnU1dWFHNlRPbUYya3RjYlZhalRsejV1RHBFLzA1b01HckRUQmxxdUdrZXlrcEtiaHc0UUxPL0hVR2x5OWZGbW9mQS9xU0RWMjZkTUdiQTkrRXE2c3JBR0RSNGtVSURRM0ZwbzJiOE9qUkk4amxjdXpidHcvNzl1MURwVXFWMExKbFN6Um8wQURWYTFTSHJhMnRzSy9TY280cTdSanNFbEdSaW85UFFGTFNpejkwdkx3ODRaRE5EY1I1QUFBZ0FFbEVRVlRQaVFPSWlJaUl5anVwVkdxeEVhNHk2WXU3ck9SeU9jTER3eEVSSG9HSXlBaUVQUWpEdlh2M0RJS0JUTGEydG1qWnNpWGF0bTJMQnE4MktETVRvOTI0Y1FNM2I5N0U3VnUzY2VmT0hjamxjcVB0cWxXcmh1N2R1Nk5OMnpaRmNxZmFscCsyQ0tOUDY5U3BJNVIyVUNnVlFsajJzcHlXQS9xUU9yZjFtVEpERmxORWhFZGc1b3lad3Mrb1pzMmErT0NERC9MMVhoZ3dZQURVYWpXMmJkMEdBRWlJVDhoamkreDI3TmdoYkE4QWt5WlBNam9TOXR5NWN3ZzlGd29iV3h0WXk2eUYzMXQ0ZUxoUUtzRGUzdDZnQk1EV0xWdUZkYWJLT2luVnl4NC9mb3g1OCthWnRKL216WnRqM3Z6c2JYVTZIZTdjdVFNQXhWTExGUUNhTm0ySy92Mzc0OWRmZjRXL3Z6OTY5KzZOanAwNlFpS1JDRzIwV2kzT25qMkxyVnUyR2t3aTJQbTF6cGd3WVFKVUtoVVdmYmdJVGs1T2NIQndnRXdtZzFRcWhVYWpRV1JrSk02ZlB5K1U4dWpTeGZnSVZIUFl2WHMzVXBKVFlHZHZCMXNiVzBpbFVpU25KT1BZMFdQQzhYMTlmWFBjWHFmVDRkREJROWk0Y2FQd21YSjBkTVRpSll0enJCMXNMbEtwRkIwNmRNQzJyZHRRdTNadHpKczNEMUtwRkZGUlVmcTdLQzVkeHIvLy9wdnQ0cHVqb3lPNmR1MkszbjE2R3czTW16ZHZqcVpObStMRWlSUFl2bjI3RUZaSFIwZGo1ODZkMkxseko4UmlNUVlNR0NCY3VDa041Nml5Z01FdUVSVVp1VnlPSjArZUNNOGRuUnlMcFdnL0VSRVJVVmt6ZE5oUURCMDIxTkxkUU5pRE1NeVpNeWZIOVM0dUxxaGZ2ejZhTlcrR1pzMmFsYW5SdVpsQ1FrSnc2T0Fobyt1OHZMM1Fza1ZMQkxjSlJ2WHExWXUwSDQ4ZVBSSWVqeDAzVm5nOGJOZ3dwTW5UaXV5NEZTdFdOTGx0SmQ5S2tGbkxjUG5TWmRTc1dSTWZMdnF3UUJjb2hnd1pBbGNYVjN6Ly9mZVlPV3RtdmlaZ3VuSGpoc0dvd1VHREJtV3I4NXJWOGVQR0E5ZE0zYnAxTS9uWWxoSVpHWW5VMUZRQXhWdGZkOFRJRVdqYXJLblIzNDlhcmNiMGFkUHg4T0ZEWVptam95UEd2VDBPSFRwMEFLQVBKZS9jdVlPVWxKUmNqMU92WGozMDZkUEh2SjNQNHRHalJ6aDI5RmlPNjIxc2JOQzlSL2NjMTZlbnAyUC8vdjFDQ09udDQ0MFBQL3d3MXpEWW5BWVBIZ3kxU28zK0Evb0xuemVkVG9jOXUvY1kzRWtMdkNnTjBhcFZxenpMSklqRlluVHExQWtkT25UQW1UTm5zRy92UHVFQ0FnQUVCZ1ppd0pzRGhPZWw0UnhWRmpEWUphSWlvVmFyRVJIeDRsWTBHMXNiVkM2R1c0Q0lpSWlJcU9qVWU2VWVPbmJzS0lSZlh0NWVxQkpVQlRWcjFVU0RCZzBRR0JoWUppZER5MnJreUpFSVBSZUtoSVFFeUdReTFLaFJBM1hyMWtYVFprMVJyVnExWXV2SG5BL21ZTjdjZWFoZHU3YkJjVisrN2QyU3JLeXNNR3ZXTEd6YXRBbmp4bzByMUtqemJxOTNRK01tamZNOVVLUmV2WHFZT25VcVZxOWVqYTdkdW1MWThHRTV0ZzBLRElKVUtrVkdSa2EyRVkzdTd1N28yTEVqQmc4WmJMQjg1cXlaUmtlc0Y0ZWNhalZubG1IdzhQQW8xdmVrV0N6T01YU1hTcVVZUEdRd2xpOWJEcEZJaEhidDJ1R3QwVzlsbTRReElEQUFONjdmeUxhOXRiVTFLbFdxaEhidDI2Rm56NTVGV3F2VjJDUmpJcEVJYm01dXFGS2xDa2FNSEFGM2QvY2N0N2V6czhPQ2hRc3diZW8wTkdyVUNPTW5qSWVqWTk2bEc4eEZKQkpoNUtpUkJzc3FWNjZNR1RObllPbVNwUWdLQ2tKd20yQzBDVzVUb0JyT1lyRVl3Y0hCQ0E0T3hvTUhEM0Q4aitPNGV2VXE1czZiYS9BWkx3M25xTEpBcEZBcWRIazNJeUl5blZhcnhmMzdENFJiSUNRU0NhcFhyMlp3R3c0UkVSRlJhZlhQUHpmaDZla0pUOC95ZVNmUzgrZlBFUlVaaGFBcVFYQndjTEIwZHl6aTd0MjdVS3ZWcUY2OXVrVW5BMHBPVG9hRGcwT1pLWE5SbE83Y3VZTWFOV3FZZk9GQnE5VWlJeU1EV3EwV0VvbUVrejZaeWZIanh4RVlHSWlnb053bnVyTWtuVTRIclZZcnZGY0srdm1LajQvUE5RQzJoTVRFeEdLdFRjeHpWTkZqc0V0RVpoY2VIaUhjK2lNU2lWQ2xTbENablBXWWlJaUl5cWZ5SHV3U0VSRlJ5Y0RJbklqTUt1WnBqQkRxQWtEbHluNE1kWW1JaUlpSWlJaUl6SXpCTGhHWlRYSlNNdUtlUFJPZWUzcFdLTlphUWtSRVJFUkVSRVJFNVFXRFhTSXlDNlZTaWFnc3MxNDZPam5DMDlQVGdqMGlJaUlpS2hwaXNSZ2FqV1VtU3lJaUlpTEt4R0NYaUFwTnE5VWlJaUpTbURuVzJ0b2FsZjM4TE53cklpSWlvcUpoWTJNRGhWSnA2VzRRRVJGUk9jZGdsNGdLN1ZGME5GUXFGUUJBTEJMQjM3K3l5YlBORWhFUkVaVTJOclkyU0V1VlE2VldXN29yUkVSRVZJNHgyQ1dpUW5uK1BCSEpTY25DYzE4L1A4aGtNZ3YyaUlpSWlLaG9lYmk3QXlJUm9oOUZXN29yUkVSRVZJNHgyQ1dpQWxNcWxYajgrTEh3M05YVkJVNU9uQ3lOaUlpSXlqYVpUSWFLUGo2UXkrV0lqSWlFVnF1MWRKZUlpSWlvSEJJcGxBcWRwVHRCUktXUFZxdkYvZnNQaEJJTTF0YldxRnExQ2tzd0VCRVJVYm1SbEpTRTZPakhFSXZGc0xPM2cwd200OTlDUkVSRXBaUlhLWndBM3NyU0hTQ2kwb2wxZFltSWlLaThjM1oyaHIyOVBlTGluaUU5TFEycEtha2N2VXRFUkZSS01kZ2xvbkloa1hWMWlZaUlpQUFBVmxaVzhQSHh0blEzaUlpSXFCeGlqVjBpeWhlbFVvbm9ySFYxM1Z4WlY1ZUlpSWlJaUlpSXFKZ3gyQ1VpaytrQVJFVkdRYWZUbCthV1NxV282T05qMlU0UkVSRVJFUkVSRVpWRERIYUp5R1N4TWJGUUtKWENjLy9Lckt0TFJFUkVSRVJFUkdRSkRIYUp5Q1NLZEFYaTR1S0U1eFVxVklDTnJZMEZlMFJFUkVSRVJFUkVWSDR4MkNXaVBPbDBPa1JFUmdyUGJheXQ0ZWxWK21hTEpDSWlJaUlpSWlJcUt4anNFbEdlbmp4OUNyVmFEUUFRaVVUdzg2OE1GbUFnSWlJaUlpSWlJckljQnJ0RWxLdTB0RFFreENjSXo3Mjh2V0F0azFtd1IwUkVSRVJFUkVSRXhHQ1hpSEtrMFdvUkdmR2lCSU90clMwODNOMHQyQ01pSWlJaUlpSWlJZ0lZN0JKUkxwNUVQMGFHUmdNQUVJdkZxT3hmMmNJOUlpSWlJaUlpSWlJaWdNRXVFZVVnNWYvczNYZDhVK1grQi9CUGtxWTdiZWxrbFNuQ2owMjVJRElFdEFnaVEzR2hBaUpPSEF4RmhpSmNGVlRnaWlpSXNoUVFaVjY0RkJBVkVCRFptMUlvcTdRVXVuZWJKczA0K2YwUmV0clF6RFp0T2o3dmUzbDVUczd6blBPME5LSDU1RG5mSno4Zk9ibTU0bjdEQmcwZ2QzTno0WWlJaUlpSWlJaUlpS2dZZzEwaUtrT3YxeVB4OW0xeFg2RlFJS0JlZ0F0SFJFUkVSRVJFUkVSRXBUSFlKYUl5RW04bFF0QUxBQUNaVElid3hvMWRQQ0lpSWlJaUlpSWlJaXFOd1M0Um1jak95VUdCVWludWg0YzNobFRHbHdvaUlpSWlJaUlpb3VxRWFRMFJpUVM5Z09Ta1pIRS9vRjRBZkgxOVhUZ2lJaUlpSWlJaUlpSXloOEV1RVlsU1VsTWdDTVlTREc1dWJtallvSUdMUjBSRVJFUkVSRVJFUk9ZdzJDVWlBSUJhcFVaV1ZyYTRIeDdlR0ZJcFh5S0lpSWlJaUlpSWlLb2pwalpFQkFCSXZIMWIzUGJ6ODRPUGo0OExSME5FUkVSRVJFUkVSTll3MkNVaVpHWm1vYWlvQ0FBZ2tValFvQ0ZMTUJBUkVSRVJFUkVSVldjTWRvbnFPTDBnSURVMVZkd1BDUTJCM00zTmhTTWlJaUlpSWlJaUlpSmJHT3dTMVhISmQ1TEVCZFBrY2psQ2dvTmRQQ0lpSWlJaUlpSWlJcktGd1M1UkhhWXNMRVJPYnE2NDM3aHhJMGdrRWhlT2lJaUlpSWlJaUlpSTdNRmdsNmlPTWdDNG5WaHF3VFNGZ2d1bUVSRVJFUkVSRVJIVkVBeDJpZXFvOVBSMGFMVmFBSGNYVEd2VTBNVWpJaUlpSWlJaUlpSWllekhZSmFxRGlvcUtrSjZXTHU2SGhBUnp3VFFpSWlJaUlpSWlvaHFFd1M1UkhYVDc5aDBZREFZQXhnWFRRa05EWFR3aUlpSWlJaUlpSWlKeUJJTmRvam9tSnpjWEtwVkszRy9jdUpFTFIwTkVSRVJFUkVSRVJPWEJZSmVvRGpFWURFaEpUaEgzRlZ3d2pZaUlpSWlJaUlpb1JtS3dTMVNIWkdSa1FxZlRBVEF1bU5hUUM2WVJFUkVSRVJFUkVkVklESGFKNmdpOVhvLzB0RFJ4bnd1bUVSRVJFUkVSRVJIVlhBeDJpZXFJbEpRVUNIY1hUUFB3OEVCSVNJaUxSMFJFUkVSRVJFUkVST1hGWUplb0RsQ3IxY2pPemhIM0d6U29ENGxFNHNJUkVSRVJFUkVSRVJGUlJURFlKYW9EVWxOU3hXMXZiMi80K3ZxNmNEUkVSRVJFUkVSRVJGUlJESGFKYXJsQ2xRcjVCUVhpUGhkTUl5SWlJaUlpSWlLcStSanNFdFZ5S1VuSjRyYS92ejg4UFR4Y09Cb2lJaUlpSWlJaUluSUdCcnRFdFZoK1FRRUtWU3B4djM3OU1CZU9ob2lJaUlpSWlJaUluSVhCTGxFdGxwcWNJbTdYQzZ3SHVWenV3dEVRRVJFUkVSRVJFWkd6TU5nbHFxVnljbk9oTGlvQ0FFZ2tFdFFQNDJ4ZElpSWlJaUlpSXFMYWdzRXVVUzJWbXBJcWJnY0ZCVUVtazdsd05FUkVSRVJFUkVSRTVFd01kb2xxb2V5c2JHaTFXZ0NBVENwRlNFaXdpMGRFUkVSRVJFUkVSRVRPeEdDWHFKWXhHQXhJU1MwMVd6Y2ttTE4xaVlpSWlJaUlpSWhxR1FhN1JMVk1abVltOUhvOUFFQXFreUk0S01qRkl5SWlJaUlpSWlJaUltZGpzRXRVaXdpQ2dQUzBkSEUvTERRVVVpbWY1a1JFUkVSRVJFUkV0UTBUSDZKYUpDTXpFM3BCQUFDNHVia2hNRERReFNNaUlpSWlJaUlpSXFMS3dHQ1hxSllRREFaa1ptU0srMkdob1pCSUpDNGNFUkVSRVJFUkVSRVJWUllHdTBTMVJGWldsbGhiMTAwbVEwQzlBQmVQaUlpSWlJaUlpSWlJS2d1RFhhSmF3R0F3SUtOVWJkMlEwQkRPMWlVaUlpSWlJaUlpcXNVWTdCTFZBam5aT2REZG5hMHJrMHBSajdWMWlZaUlpSWlJaUlocU5RYTdSTFZBV25ySmJOM2drR0JJT1Z1WGlJaUlpSWlJaUtoV1k3QkxWTVBsNU9SQXE5VUNBS1JTS1lLQ2dsdzhJaUlpSWlJaUlpSWlxbXdNZG9scXVMUlN0WFdEZzRJZ2xmSnBUVVJFUkVSRVJFUlUyekVCSXFyQjh2THlvTkZvQUFBU2lRVEJ3Y0V1SGhFUkVSRVJFUkVSRVZVRkJydEVOVmhhV3BxNEhSUVlDS21NVDJraUlpSWlJaUlpb3JxQUtSQlJEVlZRb0lSYVhRVGc3bXpkRU03V0pTSWlJaUlpSWlLcUt4anNFdFZRR1JrbHRYWHIxUXVBbTV1YkMwZERSRVJFUkVSRVJFUlZpVWtRVVExVVZGU0VnZ0tsdUI4Y0V1TEMwUkFSRVJFUk9aY2dDQ2dxTXQ2ZDV1SGhVYVVMQk9mbjUwTlpvRVQ5QnZXcjdKcFVQbi8vL1RmT25qMkw0S0JndkRqcXhVcTd6dDQ5ZXdFQWpjTWJvMDJiTnBWMkhTSWlSekhZSmFxQk1qTXp4VzJGUWdGM3VkeUZveUVpSWlJaWNxNWJ0MjdobmJmZkFRQk1uekVkdlh2M3J2QTUxV28xNHVQakFRQWhJU0VJQ2dvcTAyYno1czNZc25rTEdqUm9nSVZmTDdRclVMNTQ4U0tpdGtjQkFFWStQeEl0V3JTbzhGZ0JZTjNQNjNEcjFpMEF3QnR2dm1GMnZIVmQ3T1ZZN1BsekQ1bzBhVktwd2U2aVJZc0FBSThQZVp6QkxoRlZLd3gyaVdvWVFSQ1FrNTBqN3ZNWFBDSWlJaUtxQ1k0ZlA0NlVsQlFvRkFvOC9QRERUajEzMHAwa25EeDFFZ0RRdDI5ZkJBUUVsRzJUbElRcDcwOEJBSXg3WlJ4R2pCaFJwczN0eE50UUtwVzRmdjA2ZHU3Y2lXSERodG04ZGxwYUdvNGNPUUlBR0Rod0lPQ2NYQmNYTGx6QXBVdVhBQUNqeDR4MjJ1LzlNVEV4aUk2T3R0cm04Y2NmaDBLaGdGS3B4UEhqeDh0OUxhbFVpbjc5K3BWNWZOdTJiZGkwY1pQVnZvc1dMVUpZL1RCb3RWcGtaV1lockg2WXc5Zlg2L1hJeXNwQ2lJdnVjRlNyMWZEMDlIVEp0WW1vYm1Dd1MxVERaR1ZsUVRBWUFCaHZTL1AxOVhIeGlJaUlpSWlvcGxpNVlpWCs5Ny8vQVRDR2JsRTdvdXpxbDVxU2lqMTc5dURreVpOSVQwK0hTcVZDWUZBZzdtOTFQeDU1NUJIOHE5dS9iSjVqejU5N2NPellNVFJwMHNUcHdXN2N6VGlzV0w0Q0FOQ2hRd2V6d2E0OXhydzBCa2VPSElGS3BjSXY2MzVCNzk2OUVSZ1k2TXlodWx4MGREVFcvYnpPYXB1SCtqd0VoVUtCOVBSMExQeHFZYm12SlpmTHpRYTdSVVZGeU0vUHQ5cFhyOWZqeXBVcldQVDFJaGdNQml4ZXNoaHlCKzlVL0czWGIxaXpaZzFHUGo4U1R6enhSSld1UzNMdDJqWE0rbmdXbmh2NUhJWVBIdzZKUkZKbDF5YWl1b1BCTGxFTms1RlJVb1lobUxOMWlZaUlpTWhPYVdscDJMVnJsOFA5ZnR2MUcxYXVYQW1OUm1QeWVHcEtLbEpUVW5IbzBDSDA2dFVMa3laUGdwZVhsN09HNnhKQlFVRjQ2dW1uc083bmRWQXFsVml6ZWcwbXZ6ZloxY09xRkQ0K1B1aldyWnU0cjFRcWNmTGtTWXZ0dmJ5OFRFcFQ2UFY2cU5WcUFJQzN0N2RKY0tuVDZjUWF5ZGJVYjFBZjA2Wk5FL2VUazVNeGY5NzhrakVWS0pHWW1BZ0EyTGhoSTBhTkhtWEhWMWJ5OWF4ZnZ4NXF0Um9iMW05QTM3NTl5OHpjRlFRQmx5OWZ0dnVjMlZuWmlJbUpzWGc4TkRRVUlTRWh5TXpNeEp6UDVpQS9QeDhyVjZ5RVRDckQwR0ZEN2I0T0VaRzlHT3dTMVNCNWVYblE2WFFBQUtsTWlvQjY1WnVKUUVSRVJFUjF6OW8xYTZIVmFoM3FzMzM3ZG5FbUxBQUVCZ2FpVFpzMmNITnpRMnhzTE5MUzBnQUFodzhmaGxhcnhjeVBaMWJwUW1lVjRja25uOFR2dTM5SFJrWUc5dTNiaDhjR1AxWXI2Nm9HQlFWaHlnZFR4UDM0K0hpcndlN0NyeGNpUER4YzNJK0xpOE9FZHljQUFMNWIrcDFKYUhydzRFRXNtTC9BNWhqYzVlNW8xYXFWdUgvdmpOeUlyaEhvM2JzMy92bm5IMnpldkJsOUh1cURwazJiMnY3aUFHemF1QWw1ZVhrQWdPZGZlTjVzT1liQ3drSk1tenF0ek9PV0hEbHlSQ3k3WWM1TFkxL0NnQUVEOFBITWo4VjFVWHIwNklISGh6eHU5eldJaUJ4UnMvL0ZKYXBqTWpPenhPMmdlb0c4blllSWlJaUk3QklURTRNREJ3NDQxT2ZxMWF0WXRYS1Z1RDlpeEFpcytuRVZQdnpvUTB5ZE5oVXJWcTdBeUpFanhlTW5UcHpBbjMvODZiUXh1NHFIaHdkZWZMRmtJYTRWeTFmQWNMY1VHbFc5Y2ErTWc3dTdPL1I2UFpaK3Q5U3VQa2wza2hBVlpTd3owcVJKRXd3ZlB0eHNPNGxFQWs5UFQ1dC9pc2xrTXF2dENwV0ZtUG5SVEhIUnU4NWRPbVBxdEtrMS9zTU9JcXErT0dPWHFJWW9LaXFDVXFrVTk0T0NXWWFCaUlpSWlHelQ2L1g0NGZzZkFCaHZtUzhzTExTcjM5cTFheUVJQWdDZ1g3OStHUGZLT0pQak1wa01vMGFQUW5KeU1nNGVQQWdBMkxScEV3WThPZ0F5bWN5SlgwSFZleVR5RVd6ZHVoV0ppWW00Y3VVS0RoNDhhTFpXTEFDVDBMZW1mOTNWVVdob0tKNTY2aW1zWDc4ZU1URXgyTDkvUC9yMzcyK3h2Y0Znd09MRmk4WFo2ZVBmR20reHRxNlBqdysyL0hlTHpURU1lWHdJQUdEUVk0TXdmdng0czIzUzB0THc3OW4vTmdsMVAvNzRZN2k3dTlzOFB4RlJlVEhZSmFvaDBqTXl4RzEvZi84cUxmeFBSRVJFUkRYWHRtM2JjUFBtVFFEQXFOR2pzSHpaY3B0OWJ0MjZoWE5uendFd0xyTDI4cmlYTGJZZE0yYU1HT3ltcGFYaFl2UkZkT3JjeWVxNW4zemlTYXZYTHgyV0xwaS9BRi85NXl1cjdZc0RhR2VSU3FWNGNkU0wrUEtMTHdFQXY2ejdCWDM3OWpWN3g1eWdMN20yM04yeHhiM0lQaU9lR29IZHUzY2pKeWNIcTM5YWpSNDllbGlzNTd6N3Q5MklqbzRHWUF4aU8zVG9VT25qdTM3OU9qNzk1Rk5rWlJudnNPemR1emZlbi9LK3c0dTlFUkU1aXZjREVOVUFnbDVBYms2dXVCOFVWTHRXNWlVaUlpS2l5cEdjbEl6MXY2NEhBSFRxM0FsOSsvYTFxOS9SbzBmRjdZaUlDQVJaV2JRM3JINFkyclZySis2Zk9uWEs1dm0xV3EzVlA4WHJTZ0RHR2NlMjJ1djFlcnUrTGtmMDZ0VUxMVnUyUko4K2ZUQm56aHlMWmRCS2o5WER3OFBwNHlEandtM0ZaVDh5TXpPeGQ4OWVzKzF5YzNPeGV2VnFBRUJ3Y0RCZWZ0bnlCeExPc20vZlBreWZObDBNZFljUEg0NnAwNll5MUNXaUtzRXBmMFExUUdaMmxqaHJ3ZFBURTk3ZTNpNGVFUkVSRVJGVmQ0SWdZTkdpUlNncUtvSmNMc2ZiYjc5dGQ5L2kyYm9BMExGVFI1dnQyN1p0aTVpWUdBREFsU3RYekxZWi9zUnc5T3pWMCtJNWNuSnk0Ty92WDY1MUpLNWR2WVlkTzNZNDNNOGFpVVNDZWZQbm1kUllOYWRRVlZMYW9ySnV1eThxS29KS3BYS29qN3U3dTlYU0VNbkp5WmcwY1pLNHI5Rm95ajIrOHNyTHk4T0dEUnZFL2RLVFdlNDE2TEZCK1AzMzN6Rnc0RUFNR1RyRWJCdC9mMytNR1RNR0sxZXV4TnZ2dkEwZkg1OHliUVJCTUFuakhTRUlndmg5MG1xMVdMVnFsVmhYV2lxVjRzMDMzMFRrZ0VpcjUyZHBCaUp5SmdhN1JEVkFWa2FtdUcxdHRnUVJFUkVSVWJHb3FDZ3hiSDNtbVdmUXNHRkQ1T1phRHM1S1MwaElFTGRidFdwbHMzM0wrMXFLMjNmdTNESGJ4dG90OFRrNU9Yam43WGNBQUpHUmtSajc4bGk3eGxtc2RldldDQWtOQVFBRUJqcnY3alpib1M0QUZDcExnbDE3MnBkSDZRRFdYbSs5OVJZR1B6N1k0bkd0Vm92cjE2OVhaRmdWbHBPVGczVS9yN09yclp1Ykc3NzU5aHViZFl5SERCMkNidDI2SWF4K21ObmpNUmRqTUdQR0RJZkhDaGpMUE96K2JiZlpZNElnWU9uU3BWaTYxUG9DYjl1anRyTVdNeEU1RFlOZG9tcE9xVlJDZS9jVFg2bEVnb0FBZnhlUGlJaUlpSWlxdS9qNGVLeFp2UVlBMEtCQkF6eno3RE4yOTgzUHowZGVYcDY0SHhvYWFyTlBjSEN3dUoyYm13dVZTbVd4QnFvNTN5ejZCams1T1FDQXhvMGIyOTJ2V0tOR2pUQml4QWlIK3psRFpwWnhFb1pFSXFsUmt6QkNRa0x3eXF1dmlQc1pHUmxZdVdKbGxZN0IwOU1UcmR1MEZ2ZUwxRVdJalkwMWFmUGJydDhzbHRxNEdXK3NIVjFRVUlBZFVkWm5iQThaT3FSY3M4R0ppS296QnJ0RTFWeDJkbzY0N1Y4dmdMK01FQkVSRVpGVkdvMEdDK1l2Z0ZhckJRQzg4ODQ3RHRYN0xLNFZXc3llc0xKZXZYb20rNFdGaFhZSHU3L3QrZzBuVDU0RUFFUjBqVURrZ0VnN1IxbzlwS2VuQXpET0ZLNnNtWmdEQncyRXdsZmhVSjhXTFZ0WVBlN2w1WVhldlh1TCsvSHg4ZVVhVzBXRWhvWmk3dHk1Sm1Nb25ybGRiTVdLRmVMUHNpVlpXVmxZdG15WjFUYURIeDhNbVV5R1Z2ZTN3dmMvZk8vd1dBOGZQb3d0bTdkQXJWWURBSHg5ZmZIcWE2K2lkZXZXTm5xYTRteGRJbkltQnJ0RTFaaGVFRXh1bHd1ODV4ZG1JaUlpSXFKN0xWdTJUQ3lsTUdMRUNIVHEzTW1oL3FWcnVjcGtNcmk1Mlg3YmVPK2lZVVZGUlhaZEt6bzZHaXRXckJEMzI3ZHZqNy8rK3N2T2taYmw3dTV1RWxaV2hUdTNqYVVuUWtKQ0t1MGFUenp4Qk1MRHd5dnQvUGE0RW5zRm1hVkt4Q1VuSjR2Ymx5NWRncjlmeVoyRnR4SnVPZTI2bnA2ZUZzUFE0b1h6SkJLSnpZWHJpaWZJZUhwNk92Uzl2SG56SnBZdlg0N29DOUhpWTEyN2RzV0VpUk5xMUF4dElxcWRHT3dTVldPNTJUbmlvbWtlSGg0TzNjNUdSRVJFUkhYUGdRTUg4TWZ2ZndBQVdyWnNpZEZqUmp0OGppSjFTU2hyNzBKUDk4NEl0bWNocmx1M2JtSE9aM05NWm1PdVhiUFd6bEdhcDFBb3FqVFlMU2dvUUVaR0JnQmpPWWphYk5HaVJSYVBMWmkvb05LdXUzN0Rlb3ZIbGk5YmpxaW9LSVNIaDJQcDk5WnIyem9xNlU0U05tN2NpUDM3OTBNUUJBREdtZW5qWGhtSC92MzdPL1ZhUkVUbHhXQ1hxQnJMTEhVYlhKQVRGNEVnSWlJaW90b25MaTRPaTc5ZERNQjRtLzNVYVZNZEtzRmdUbkdnWmN1OU5WQTlQYXd2SXBhUmtZSFpzMlpEcVZRYTIxZGcwVEc5WGkrR3cxS3B0TnpuS1kvTGx5K0wyNDdla2svVlUzSlNNalpzM0lEOWYrMDMrZm52MExFRFJvMGFCUjhmSDd2S1ZyaTd1Nk5odzRhVk9WUWlJZ2E3Uk5XVlNxVVNiMkdUU0NUd3J4Zmc0aEVSRVJFUlVYV1ZsNWVIT1hQbWlMOC9UbjV2Y3JsbmtIcDZsWVNzOXBaVXVMZGQ2WFBjS3prcEdUTS9uaW5XcGgzOCtHQzg5ZFpiNVJpcE1Yais1TitmNFBUcDB3Q0E1MFkrVjY3emxOZUY4eGZFN2Z0YjMxK2wxNjVxaTVjc3R2dG42dENoUS9oNjRkZVZQQ0xuaW9tSlFkVDJLQnc5ZXRUc0J4clJGNkl4YmVvMHU4OVh2MEY5ckZ4WnRZdlJFVkhkdzJDWHFKckt6czRXdC8zOS9TR3I0dGtIUkVSRVJGUXphTFZhekowekYybXBhUUNNZFhWNzl1eFo3dk41ZTN1YjdCY1VGTURYMTlkcW43eThQSEZiS3BWYWJCOFhGNGZaczJhTHYrdjI2dFVMYjc3NVpybkh1dnFuMVdLbzI3dDNid3diTnF6YzV5cVBJMGVQQURCK3o1bzNiMTZsMTY0b2pWYURhOWV1aWZ1bGErYWE0K2JtWm5kcGpyQ3dNSFRyMXMxbWZlYkN3a0tUbXNxWm1abFdXanVmUnFQQm9VT0hFTFU5Q2pkdTNEQTVWdDVaNUJxTnh1Nlo3a1JFRmNWZ2w2Z2FNaGdNeU1uT0VmZnJjYll1RVJFUkVWbXdhdFVxeE1URUFEQXVkcWJSYXJCODJYS3piVFhha3RxM2dpQ1l0QXNQRDhkamd4OURhR2dvSkJLSnVOWkRXbHFheldDM2VQWXRBRFJvME1Cc29IZiszSGw4L3Zubll2bUZQbjM2WU1vSFU4cGRQdUhQUC83RTFxMWJBUUFOR3piRWhJa1R5blVlY3hJVEUzRWw5Z29pQjBSYWJCTjlJUnFwS2FrQWdBZDdQbWh4Z2EvcVJ0QWJROGVVNUJSTW5qUzVVcTdSdm4xN3RHL2YzdklZN2dhZkdSa1pXUGpWd2tvWmd6VlhybHpCM3IxNzhmZkJ2OFdmeDlKR2pSNkZrU05IbHV2Yzg3NmNoME9IRGxWMGlFUkVkbUd3UzFRTjVlVGtRTGo3aTdTN3V6dDhmSHhjUENJaUlpSWlxcTZTa3BMRWJiMWVqNTA3ZHRyZE55b3FTdHlPNkJxQnh3WS9CZzhQRDRTR2hZcWhaVUpDQWxxMGFHSDFQRGR2M2hTM216WnRhbkpNRUFSczJyUUp2Lzd5cXhqb1JRNkl4SVFKRXlDVlNwR1dsb2FGWHkzRTYyKzhidk02eGZidTJZdkZpNDMxaEJVS0JXWitQTFBNVE9QeTBHcTEyTFJ4RXpadjNveWVQWHRhRFhhTFEyVUE2TmUzWDRXdlhWWFVhalVBNDh6cTB1OHpCRUV3RzNKV0JrMlI4UU1HSHg4ZnRHM2JWbnhjcFZMaDRzV0w0bjd4UW9DV0pOeEtBQUFvbFVxYmJhVlNLU0lIUk9MREdSOGlPanJhNUppN3V6dTZkKytPZi83NXh6Z3ViNzcvSXFLYWdjRXVVVFZVZXJadVlHQTlGNDZFaUlpSWlPcWlOcTNiaU1GdWRIUTArdmZ2YjdWOTZUQ3VTNWN1NG5aT1RnNys4NS8vNE56WmMrSmpwV2RENm5RNnpKNDFHNG1KaVpqeS9oUk1uRFFSZmZ2MnRYcXQzYi90eHRLbFMyRXdHT0RsNVlWUFB2MEVUWm8wY2ZocnZOZjVjK2Z4M1hmZmlVRjVibDZ1eGJiUjBkRTRlZktrdUYvVmk3WlZoTHJJR095MmE5Y09YM3o1aGZoNGZIdzgzbm43SGFkZVN4QUVDSUpRWmdaMzhSaGEzZDhLcy84OTIrSVlpc043V3pJek0yMjJsVXFsR1BEb0FEdzY4RkV4MkEwTkM4WGd3WU14Y09CQWFMVmFNZGdsSXFvcEdPd1NWVE02blE3S3drSnh2MTVnb0F0SFEwUkVSRVRWM2FlZmZtcDMyOXpjWEx6NHdvc0FqRUZYMUk0b3MrMTZQTmdEQnc4ZUJBQWMvdWN3WG4vOWRZczFSek15TWhCOXdSaVVTU1FTOUhpd2gzanMwcVZMNGdKajN0N2VtRFI1a2tuOVh6YzNON3oyMm11WVAzOCtDZ29Lc0dEK0FzVGZqTWVZbDhaQUlwR1lYRWVuMDJIRmloWFl0WE1YQUVBdWwyUFdyRm00Ly82S0xWcVduWjJOSDFmOWlQMzc5NHVQZVhoNDRNRWVENXB0cjlGb3NHVHhFcFBINXN5Wmc3bWZ6NjN3V0twQ2tkcTQwSjFDb2FqMGE2V2xwbUh5NU1ubzFic1hoZ3daZ21iTm1nRW9tVFVjNEcrOTVKeXR3THgwTFZ0YmJZdExaZlR2M3g5WHIxeEZwODZkMEwxN2Q3RmZWbGFXMkRieGRpSk9uenB0OVh5VzVPVGsyRzVFUk9Ra0RIYUpxcG1zVW91bUtSUUtMcHBHUkVSRVJGV3VXN2R1Q0FnSVFFNU9EcFJLSmJaczNvSlJvMGVaYmJ0dTNUb3hZT3ZYcngvcTFTdTU0NnhuejU2WU1HRUNvcUtpTUgzNmREUnMxTEJNLzBaSWNYNEFBQ0FBU1VSQlZJaXVFVmkwYUJFKysrd3pKQ1FrWVBQbXpiaHo1dzdlZS84OU1VeE9UVW5Gd29VTHhWckMzdDdlbURGakJqcDA3RkR1cjFFUUJQeSsrM2VzV2JQR3BBUkIxNjVkOGRaYmJ5R3NmcGpaZm91L1hZdzdkKzRBQUFJREE1R1ZsUVdWU29YWnMyYmppeSsvRU1QTDZpb3QzYmpJbnArL1g2VmZLeU16QS9uNStmaDk5KzlvMnFTcCtMMHBEbEg5L2YydDlyZjB3VU94NWN1V0l5b3FDazJhTk1IUzc1ZmFQYTQzM256RDZ2SGZkdjJHMzNiOVp2ZjVpSWhjaGNFdVVUV1RuVlVTN1BvSFdQOUZoNGlJaUlpb01uaDZldUs1NTU3RHNtWExBQUNiTm0xQ1lHQWdIaHY4bURpVHRyaDI3dDQ5ZXdFWTY1U2FDMzhqQjBUaTRVY2V0anFqc242RCt2alBWLy9CdkMvbjRkU3BVemh5NUFneU16UHgwY3lQY09qUUlmeTg5bWR4bG1kb1dDaG16NTVkcHBhdkxScE55Y0p4TitOdTR2MzMzc2UxYTlmRXh3SUNBdkRhNjY5WkxRVlJlbWF2UXFIQWdnVUxzSFBuVG16YnRnMzUrZm1ZK2RGTXpGOHdIdzBibGcyd3E0dmtwR1FBUUdDOXlyOHpNRFUxVmR3dVhTNmp1TnhGYUZob3BZK2hQTUxEd3hFU0dsS3V2amZqYmlLNzFHUWRJcUxLeEdDWHFCcFJxOVhRYXJVQWpMZXgrZnRWL3Fmb1JFUkVSRVRtUEQ3a2NadzVjd1luVDU2RUlBaFl1blFwb3FLaTBMcE5hOEFBWEl5NUtOYmhsVWdrbVBMQkZJU0ZtWi9sYWs4TldpOHZMOHlhUFF0TGx5N0Y3N3QveDVVclZ6RHU1WEhRNlhSaW0zYnQybUhHaHpNUUVHRDlGbjV6NG0vR2k5dWx5eTRBd0lCSEIyRGN1SEVXeXhNSWdvQWZmdmhCbk1VcGtVand3UWNmSUt4K0dNYTlNZzVwYVdrNGZQZ3djbkp5OE5HSEgySGUvSGtJRGExK29hVkdvMEZHUmdZQUlMeEplS1ZmcnpoRUxuMDl2VjZQdEZUanJPSG16WnBYK2hqS1kvRGd3Umc2YkdpNStzNzdjaDRPSFRyazVCRVJFWm5IWUplb0dzbkpLVm1nd2QvUHIweGRNU0lpSWlLaXFpS1ZTakZ0K2pSOHMrZ2JNYWk2ZmZzMmJ0KytiZEpPb1ZEZzdYZmVOcW1kVzVGcjl1M2JGeWVPbjBCV1ZwWVk2bnA0ZUdEVTZGRVlQbng0dVJZcUt5b3F3dGF0VzhzODNyQmhRN3o3N3J0V1N6cGtaV1hocTYrK3d2bHo1OFhIeG84Zmo0aXVFUUNNSWUvN1U5NUhabVltWW1OamtaNmVqdG16Wm1QK2d2bFZVc2ZXRVZldVhCRzNIUzBab2RmckhiNWVYRndjQUNBNE9CaUJkOWNPaVl1TEUwdDNORzlSUFlOZElxS2Fnc0V1VVRWU3V0QSt5ekFRRVJFUmthdDVlbnBpMnZScGlJeU14SjQ5ZTNEMTZsVmtaMmZEMjlzYllXRmg2UEZnRHd3WU1NQ2tybTU1NU9YbDRjamhJOWkxYXhkdTNyeHBjcXhUNTA1NCs2MjN6ZGJudFZkVVZKUjQrejlnREpDZmV1b3BQUC9DODNCM2Q3Zlk3OUNoUTFqMnd6THg5M1NaVEliSjcwMUd2Mzc5VE5xNXU3dmo0MWtmNDczMzNrTnFTaW9TRXhQeHliOC93Wnk1YytEcDZRbTlYbTlTQ3NJZXBSY0dLeW9xZ2txbGNxaC9NWWxFSXRZcVBuUDZEQURqMzJ1alJvMXM5blZ6SzRrTWtwS1NIQXFETXpNemNmYnNXUUF3V1ZUdXpCbmpHQm8zYmx6dGdtOGlvcHFHd1M1Uk5hRlVLc1VaQ1ZLWkZMNit2aTRlRVJFUkVSSFZOdjcrL3RpNWE2ZkQvYnIrcXl1Ni9xdXJVOGVTbkpTTXMyZlA0dkNSdzRpK0VHMFNaQUpBaDQ0ZDhNSUxMNkJEaC9JdmtGWnN5SkFoMlBQbkhpUWxKU0dzZmhpbVQ1K09WcTFhV1d5Zm1KaUlsU3RXNHZUcDArSmpQajQrbURwMXFzWHZnNysvUDJiTm1vVXA3MCtCU3FWQ2JHd3M1bjA1RHpNL25vay9mdjhEUzVmYXY3alh2U1pObkZUdXZqNCtQdGk0YVNNQTROU3BVd0NBaUlpSU1qT2ZpMnNZQThZQUc0QTR5eFlBVnYrMEdncUZBdUhoNFZidkxGU3IxTGgyL1JwK1h2dXpXR2F1WC8rU0lMdzRYSDd3d1FmTDlpMDFCbGZldmJocTFTcXNXYk9tWEgwZERmQ0ppQ3FDd1M1Uk5aR2JXNm9NZzc4L3l6QVFFUkVSVWEyUm41K1BoSVFFSk1RbjRQTGx5NGlPamtabVptYVpkbks1SEQxNjlNRGpReDVIKy9idG5YWjlMeTh2ZkREMUEyeFl2d0dUSmsreU9GTTBKVGtGR3pkdHhMNjkrMHlDNWk0UlhUQmh3Z1NFaEZoZlVLdHAwNmI0WU9vSCtPelR6MkF3R0hEeTVFbWNPM3ZPYVY5SFJVUmZpQlpuUXovUTR3RUF3TjY5ZStIaDRRRnZMMjlzajlvdXRxMFhhSnlCN2UzdGpTNFJYWEQyekZra0pTVmh4dlFaRGwrM2ZmdjI2TkdqQndBZ1BqNGVNVEV4QUlBSGV4cUQzVU9IRHNIVDB4TXlxUXovMi82L01tTndCWjFPWjFMYm1ZaW91bUt3UzFSTjVKUUtkZ1A4V0lhQmlJaUlpR3Erd3NKQ1RKbzR5YVFNd3Iwa0VnbGF0MjZOL3YzN28yKy92cFYyNTFxclZxM3c4YXlQTFI3UHk4dkR4SWtUb1ZRcXhjZDhmWDB4ZHV4WURIcHNrTjNYNmQ2OU8xNGEreExXcmxtTGlaTW1vdXUvdWlJMk5oWlBQLzEwaGNaZlh1NGV4bElUMjdadEEyQXN3L0RBQTNlRDNUMTdjZkhpUlpQMkhUcDJNQ2xQOGM0NzcyRE9aM1BLbE1pd3hjdkxDNUdSa1JqejBoaHhkdkNXelZzQUdFc3pGSmRuMkxaMUc2NWV2V3JTdDNYcjFtTDVDRmQ0NXBsbjBPZWhQdVhxdTNyMWFuRldNaEZSWldPd1MxUU41T2NYUU5BYlp3VElaREw0K1BxNGVFUkVSRVJFUkJYbjdlMk5oeDk1R090K1htZnllRkJRRURwMzdvd3VFVjBRRVJFQlB6OC9GNDJ3aEorZkg5NTU5eDNNKzNJZUZBb0Zoajh4SEVPSERvV1BqK08vbXovOTlOUG8yclVybWpjM0xnN1dwazBidEduVHh0bERkc2p3NGNOeDd0dzVEQjQ4V0F6UEd6WnFLQWE3Y3JrY2JmNnZEU2E4TzhHa1gxaFlHQll2V1l3N2QrNllyQWxpaVZRcVJiMkFlZ2dLRG9KY0xqYzVObkRnUU1SZWljV3p6ejByUGhiZUpGd01kdDNjM05DNmRXdThPK0hkQ24ydEZSVVlHSWdXTFZxVXE2K1BOOS9MRVZIVmthaUwxQVpYRDRLb3JydDl1K1NYcEtDZ0lEUm9VTi9GSXlJaUlpSWljZzYxV28xdnYva1dqY01iNDc3NzdrUExsaTBSRkJUazZtRlpkT0xFQ2JSdjN4N2UzdDZ1SG9yVG5UOTNIdUZOd2sxcTV3cUNBTDFlRDVsTVZxYnVibVVvS2lxQ3U3dDdtZEp6R28wR2JtNXVWVElHSXFMYWdzRXVVVFZ3NmRKbHNZWlhpNVl0NE8zbDVlSVJFUkVSRVJFUkVSRlJkY2FQd29oY3JDQy9RQXgxWlRJWlExMGlJaUlpSWlJaUlyS0p3UzZSaStYbDU0bmJBZjVjTkkySWlJaUlpSWlJaUd4anNFdmtZbm01SmNGdWRWZzBnb2lJaUlpSWlJaUlxajhHdTBRdVZLaFNRYWZYQXpDdUh1dmp5eFZVaVlpSWlJaUlpSWpJTmdhN1JDNlVuNWN2YnZ0enRpNFJFUkVSRVJFUkVkbUp3UzZSQytYbGxaUmhVUGdwWERnU0lpSWlJaUlpSWlLcVNkeGNQUUNpdWtxcjFhS29xQWdBSUpGSTRLdGdzRXRFem1Fd0dGdzlCQ0tpS2llUlNGdzlCS3YwZWoyS05CcStSaE5SaFhoNGVNQk5KblAxTUlpb21tQ3dTK1FpT2JtNTRyYkMxeGZTYXY1bWhJaXFyOUloUWZFMmd3TWlxa3NrRWdrTUJvTkp1RnRkZ3Q3MHRIUmtaV2REcTlXNmVpaEVWQXMwYXRRSTllb0Z1SG9ZUkZSTk1OZ2xjcEhTOVhYOVdGK1hpTXFoZEloNzc1OTcyeEFSMVViM0JybWwvNWhyVTVXMFdpMFNidDJDV3FXR2w1Y1hBdXZWZzVlM0Z5UlNWc01qb3ZMejhQQnc5UkNJcUJwaHNFdmtBbnBCUUdGaG9ialBZSmVJSEZVNnhCVUVBUkpJSUhPVFFTcVJ3czNORFZJR0IwUlVod2lDQUoxT0I4RWdRSy9UUTRBQWlVUWl2aGE2SXR4TlNFaUFUcXREazZaTjRNZVNXMFJFUkZRSkdPd1N1VUJlVGtrWkJoOGZIMGhsREdDSXlIN0ZZVzd4SDNkM2QzaDZlTHA2V0VSRUxpT1ZTdUh1N203YzhRRFVhalUwV21NOVc2bFVDcWxVV3FYaGJscHFHdFRxSXJSbzJRTGVYbDVWZGwwaUlpS3FXeGpzRXJsQVhsNmV1TzNueHhrY1JHUy8wcUV1QVBoNCswREdCVFNJaUV4NGVuckNUZTRHdFZvdHZsNVdaYmlia1prSlAzOC9ocnBFUkVSVXFUaE5rS2lLR1F3R0ZDaVY0cjZDdCtZUmtaMUtsMTRRQkFIZVh0NE1kWW1JTEhDVHVjSGJ5eHQ2dlI2Q0lKU3BRVjVaTkJvTkJFR0F3c2UzMHE5RlJFUkVkUnVEWGFJcXBpeFFpbThxM056Y1NtNGJKQ0t5b25Tb3E5ZnI0UzUzWngxZElpSWJpa3MwVkdXNHE5RnFBUUFlWGl5UlEwUkVSSldMN3dpSnFsaEJRWUc0cldBWkJpSnlRSEd3SzVWSzRlbkp3SUNJeUI1ZW5sNlFTcVZpc0Z2WkRNTGRhMVRCdFlpSWlLaHVZN0JMVk1WTWdsMWYzcUpIUlBZcFBXT1hNLzJKaUJ6akxuZXYwbklNUkVSRVJGV0J3UzVSRmRMcjlWQVhGWW43dmd4MmljZ094U0ZFY2JBcms3S3VMaEdSSSs2ZHNjdHdsNGlJaUdvREJydEVWU2d2UDEvYzl2YjJabjFNSXJKYjZVWFR1R0FhRVpGajNOemN4TmRRaHJwRVJFUlVXekJWSXFwQ3lnS2x1TzNyNitQQ2tSQlJUVlI4QzdGRUluSDFVSWlJYWhTSlJNSXlERVJFUkZUck1OZ2xxa0w1cFdic3Nnd0RFVG1DdHc4VEVWVU1YMGVKaUlpb3RtR3dTMVJGMUdvMTlIbzlBRUFtbGNMYjI5dkZJeUtpbW9henpZaUl5byt2b1VSRVJGVGJNTmdscWlMNUJRWGlObWZyRXBFakdFUVFFVGtYWDFlSmlJaW9ObUN3UzFSRkNrb0h1d3FGQzBkQ1JFUkVSRVJFUkVRMW5adXJCK0FzaWFwTW5NdTVoV3NGU2JpV240cHNyZEoySnlKWHVlcnFBVkJOVmsvdWcxYUtNTnp2MnhDZEFwb2czQ3ZJMVVNaUlpSWlJaUlpb2lwVzQ0TmRqYURENXR2SHNTdjVMQVR3bGlvaXF2Mnl0VXFjeUlyRGlhdzQvSHBMZ3FFTkkvQk00eDV3ay9BbURDSWlJaUlpSXFLNm9rWUh1d21GR1ZoMGJUZVMxVG11SGdvUmtVc0lNR0I3MG1tY3kwbkErQllEME13bjJOVkRJaUlpSWlJaUlxSXFVR09uZDZrRkxSWmUzY1ZRbDRnSXhnKzZ2cjYyQ3pxRDN0VkRJU0lpSWlJaUlxSXFVR09EM1kyM2ppSzFLTS9Wd3lBaXFqWlNpL0t3S2ZHNHE0ZEJSRVJFUkVSRVJGV2dSZ2E3Vnd0UzhIdnFlVmNQZzRpbzJ0bVJmQnBYQ3BKZFBRd2lJaUlpSWlJaXFtUTFNdGpkblhLT3k2UVJFWmxoQVBCWFdveXJoMEZFUkVSRVJFUkVsYXhHQnJ0SnFteFhENEdJcU5xNnc5ZElJaUlpSWlJaW9scXZSZ2E3NmF5dFMwUmtVWklxeTlWRElDSWlJaUlpSXFKS1ZpT0QzVUs5eHRWRElDS3F0dmdhU1VSRVJFUkVSRlQ3MWNoZ2w0aUlpSWlJaUlpSWlLZ3VZN0JMUkVSRVJFUkVSRVJFVk1NdzJDVWlJaUtxQmxScU5SSnYzM0gxTUdva2c4RUFqWVpsYUlpSWlJaW9ibkZ6OVFDSWlJaUlYT242alRpbzFFVUFnUHRhTm9lWHA2Zk5QcGRqcitLN1phc0FBT1BHdklDSUxwM0tmWDIxdWdnYnQyekRIM3YrZ3JlM0Y1Wis4eCs0dTh2TGZiNjY1c3JWNjFqeDAxb0UrUHRqNXZUM1hUMGNJaUlpSXFJcXcyQ1hpSWlJNnJURjM2OUVmTUl0QU1EWEMrYWlSYk9tTnZ1b1ZDcHhkcTJ5c0xCQzEzZDNkOGZKMDJlaExDeUVzckFRVWJ0MjQra25oMVhvbkFhREFWcXRya0xuY0FhcFZBbzNOMW1sbmYvYytXak1uak5QM1AvZmp0L3d4TkRCbFhZOUlpSWlJcUxxaE1FdUVSRVJ1Y3pSNHlkeDZzdzVwNTdUVDZIQVM2TkdPdldjbFVrcWxXRFU4OC9naXdXTEFBRC8vZDhPUFBab0pIeDh2TXQ5emx1SnR6SGgvUm5PR21LNVBmaEFOMHlmTXJIU3p0K3BZM3RFZE82SU0rY3VBQURXL3JJUkhUdTBzeXVjSnlJaUlpS3E2UmpzRWhFUmtVT0tpb3B3T2ZZcU1yT3lrWnVYQndEdzlmVkI0MFlOY1YrTEZnNlZFYmg2N1FiMi9uWFFxZU1MQ1E0U2c5M2MzRHk4OXZaa0FFRDlzRkI4KzlVWERwOVBFQVJrWm1VakpEaklydmJ4Q2JmUW9INFlQRHc4N0w1R2orNy93djMzdGNUVjZ6ZFFXS2pDOXAyNzhjSnpUems4MXJwR0lwRmc0dHR2NEozSjA1QmZVQUM5WG85RmkzL0F3bm1md2MyTnYrWVNFUkVSVWUzRzMzaUppSWpJTGxldjM4REdMZHR3L2tJTXRGcXQyVFp1Ym03bzNmTUJqQmcrQkUyYmhGZnhDTXNTREFLS2lvejFjNHYvNjRoZHUvL0VoaTNib1BEMXhkSnZGdGpWNTdNdnYwSmVYaDRlNk5ZVkk1NFlpajE3OTl2VlQxNHFFSS9hOVR2eTgvTnQ5Z2tQYjR6QkF5T3R0cEhKWkdqVHVwVmRZM0NHbkp4YzNFbEtkcWlQWHErSHhzTFBsQzBlbmg0WTgrSnorRzdaS3ZoNGUyTmdaSDlvdFZwb2RlVXJSU0YzYzJNb1RIV2VTcVZDYW1vcXBGSXBtalJwVW1uWGlZK1ByL1JyMk92TTZUUElMOGlIdjU4L09uZnA3TFR6Wm1abTR2aXg0d0NBUGcvMWdVS2hjTnE1cTRKV3EwVjJkalpDUTBPZGV0Ny8vdmUvOFBYeFJVVFhDSVNFaE5oc3YzMzdkdWoxZWpScjJnd1JYU09jT2haNzhYbmh2T2NGQUNpVlN1ellzUU1BRUJrWmllRGdZS2VlbjZpdTRHK3RSRVJFWkpWR284SDN5My9DWHdjUDJXeXIwK2x3NE8vRE9IVDRHRVkrTXdMUFBqWGNhdnRubjM0Q3c0WU1Nbm5zMWZFVG9kUHBBUUNyVnl3eDIyL051ZzNZZi9BZkFNQkxvMGFpZjkvZTRqR3BWR3B6blBhU3krWEl5OHRIWGw0K2JzYmZRdk5tMXQ5a0pkNitnNHlNVEFCQVVaRUd5Y21wK08yUHZRNWZWNlZTMmRXdlM2Y09Ob05kWDE4ZmZQN0pUSWZIVUY0SC9qNk1yeGQvNzFDZlAvY2R3QThyZnFyd3RaV0ZoVmorNDFvcy8zRnR1Yy94eklqaEdQWDhNeFVlQzFGTmRpbm1FbWJQbmcyNVhJNXQvOXRXYWRkWi9PMWlYTGx5QmNIQndWajB6U0lFQkFSVTJyVnNXYnQyTGE1ZnY0N1dyVnM3TmNCS3VwT0VwVXVYQWdEYXRtdGJLY0Z1WGw0ZU1qSXkwS1JKRTRzZlRFMmVOQm1GaFlVWThPZ0FQUDMwMDNhZGQvdjI3ZGl5ZVF1OHZMenczZEx2SUpjN1oyRlBsVXFGWDliOUFvMUdBMDlQVDZ6N1pSMDhiU3hjdXZxbjFkQnF0Ump3NkFDWEJidDhYamczMkMzSUw4QzZuOWNCQURwMzdsd3JndDNVbEZSTW5Ub1ZBREJ5NUVnOE52Z3hGNC9JTnBWS0JaVktWV25uOS9MeWdwZVhWNldkbnhqc0VoRVJrUlg1K1FYNDVQUDV1SFk5cnN3eGQzYzVBZ0lDb0ZLcGtKOWZZSEpNcjlmamx3MmJVYUJVWXR5WUZ5eWUzOHZURTE1VzNzelZzL0JteHQzZHZlUWNYbDRXMjFWVTkzOUY0THRscXdBQS94dzVaalBZTGE3MUNnQVBkT3RhS1dNaUlySWtKVGtGRnk5ZXROcW1aNitlOFBZdWZ3MXZaN2x4NHdhdVhMa0NBSWpvR3VIUzhLbzZFQVFCZXIwZU9wME9LcFVLYXJVYUtwVUtoWVdGVUNxVnlNM0pSVzVlcnZHL3Vibkl6TXBFWmtZbU1qSXlvTkZvQUFBelBweUJYcjE2bVQxL1VsS1NlQjU3cVZRcVpHZG5JenM3RzVzMmJzS0xvMTUweXRkNi9QaHhjY3dQOVgzSVpxaGJVWHhlMUZ6WHJsMkRYcSt2MERudXYvOStwMzdvYjQxZXIwZG1wdkVEZnBXNjhzSlNaOXE0WVNPMmJObFNhZWQvK3Vtbk1mYmxzWlYyZm1Ld1MwUkVSRmJFM1l3M0NYVWJOMnFJUi9vL2hENjlIalNwT1p1ZGs0Ti9EaC9EcHEzYmtaZFhVa0pnKzQ3ZjBLSGQvNkZiMXk1Vk9tNW5DUWp3eDMwdFcrRDZqVGdjUG5vY28xOTQxbXI3czNlRFhhbFVpdTcvaWtCMHpHWHgyUFBQUG9YaFF5M1AzQkQwQXZMdWxsL3c5UFN3NjQydVRDcXo1OHVvVWJ5OXZSQnF4MjI1bGFWZXZicjlKcHBxdGt1WEwySFJva1ZXMjdSdDJ4Wnl1Unc2SytWS05GcU51RzNQVEM1THM3RXVYcndJbmRiOGRYYnYzZzNBV0N1N1k4ZU9PSGZXL29VMGZYeDkwS3FWNVJJelU5NmZndmo0ZUx2UEI1U1U2N2w2OVNxZWZzcStHYTNpZUh4OHNHYnRHb2Y2Rkh2Mm1XZFJXRmhZcnI3Myt1T1BQeXdHdStYeDFGTlBZZC9lZlVoT1RzYVdMVnNRR1JtSnNQcGhGVDd2UDRmK0ViY0hEVExldFNNSUFqSXlNaXBVOHVIdzRjUG8zTGt6Zkh4OFRCN244OEtvSmowdmlzMzZlSlpkcGFtczJiQnhBM3g5ZlN0MERtZmF0bTBiMHRQU3EveTZYbDVlR0QxbWRKVmZseW9mZzEwaUlpS3l5ZHZiQ3krT2ZBYURCMGFhbmZWUUx5QUFReDhmaEQ2OUhzUkgvNTZMMjNlU3hHTS8vN3JKb1dEWFlIREtrSjJtVzlmT3VINGpEc2twcVloUHVJVm1UYzNQMnMzTHk4ZUZpNWNBQUIwN3RJT2ZuK250dG01dWJsWm5KeWZjU3NTRTkyY0FBRVlNSHlJdUFGZlhkT3JRSHRPblRIVDFNSWhxdkh0ZnF3VkJFTGRYcmx5SlhUdDMyVHlIVnF2Rk0wL2JMazN5eTYrL3dOL2Z2OHpqWDM3eEpYSnljcXoyTlJnTStNK0MvOWk4Um1uZHVuWEQ3SC9QdG5pOHFLZ0lhclhhb1hPV0hvK2pmV1d5OG4vSVZ2cnZ4Unk1WEM3V3RXL1NwQWthTjI0TWhaOEMvbjcrOEEvd2g3Ky9Qd0w4QXhCUUw4RHBzenZsY2puR3Zqd1dYM3orQmZSNlBZNmZPSTVodzRaVjZKeEtwUktuVDU4R0FMUm8wUUwzMzM4LzB0UFRzWERoUXFRa3ArRGJ4ZCtXcTF4RmJHd3M1bjA1RDZGaG9aZzJiWnJGZ0pQUGk1cnh2TGlYVkNwMTZIeDZ2ZDdzYyt1THo3OFFmLzdzWlUrcEVFY2NQSEFRMTY5ZmQ5cjU3S1ZRS0d3R3V4OSs5Q0c4dlNvK2M3MVFWWWpQNTM1ZTRmT1FmUmpzRWhFUmtWVU5HOVRIN0krbW9uNlk3VmswQVFIK21QcmV1NWowd1ljUUJHTkNtM0FyRVhlU2t0R29ZUU83cm1lNG0reEtKSkx5RDlxSk9uZnFnUFdidGdJQWpwMDRaVEhZUFhqb3NIaTdZSjllUGFwc2ZEVk4zTTE0SEQxK0N0ZHZ4R0gyUjFOZFBSeWlXaWtvS01oa3BseDZlanBlSHZ1eXVLL3dWU0FvS01oY1Z3REc0Q292TDA4OGx5MjJibk9XeVdRVnJzOXFNQmpFMllOQndkYkg5TVdYWHpoOCsvYk1qMmJpNXMyYnVPKysrL0RKcDU4NDFOY1p0M2tQSERRUVE0Y09oYnZjSFI1Mzc5cnc4dkpDYm00dVJvOHloakhQUFBzTSt2ZnZYK0ZybFphU25JSURCdzlZYlJNUUVJRHVEM1JIWVdFaE5tellZTFh0b0VHRHJBYk0rL2J0RTRQcUlVT0dBQUIyN2R5RjZBdlJBSUN2RjM2TldiTm5PZklsUUsxVzQ2di9mQVZCRUpDU25JSjkrL2FaRFhiNXZLaDV6NHRpSTBhTWNPaDIvcjE3OXBxZHBhM1JhQndPcUExT25uSGc0V0hmWFZubTZQVjZrd1dNSFRtUFBYVnUyN1ZyWi9iRENFZmw1dHBmOG9VcWpzRXVFUkVSV1ZTL2Zoam16WmxkWnZhcE5VMmJoT1AvMnJSR3pLVlk4YkViY1RkcmJMQjcvMzB0NGVQdERXVmhJWTZkT0lXUno0d3cyMjd2L3I4QkdPdi85dXJSM1d3YmxVcUZ2dzZZWDRRdUs3dGs5czZObS9IWXRmdFBpMk5xVUQ4TUVWMDYyZnNsVkNzL3J2MFYwWGRuTmlmZXZvUHd4bzFjUENLaXVtZlU2RkVZTlhxVXhlTW5UNTdFSi8vK0JCNGVIaFcrbFJvQUJqMDJDT1BIajYvUU9aS1RrdkhhYTY4QnNCMnFsZWUyNitMWmdES1pyRUxCaGxhcnhhbFRwOFQ5aElRRWNmdkNoUXRJVGs0R0FQaDQrNkJqcDQ3aXNhREFJRFJyMXF6TStUdzhQTVR0aXRZYU5lZk9uVHZpQWxiVy9QbUg1WCtUU3V2Um80ZkZZTmRnTUdEbmpwMEFqR0Z4LzRlTklmV0xvMTdFcVZPbkVCOGZqeE1uVG1EcjFxMFlNY0w4djdYbS9QREREK0wzdFZXclZuamxsVmZzN2xzYW54ZGxPZXQ1VVYzMDdkZlhhcm1LWWtlUEhzWE5temNCd09LQ2hPVTFiLzY4Y3ZVVEJBRXpwczlBVEV3TUFPTnpiZWJIVmJjNExsVmZESGFKaUlqSW9yRFE4dFU2YmRHOG1VbXdtNU9iWjNKY3I5ZERyUzRxMDg5Z01JakJybFFxZ1ZKcHZ1NWc2UnA0R28zR2JEc3ZMK2ZjTmllVlN0R3VYUnVjT0hrR04rTnZJU016cTB5Ym0vRzNFSjl3Q3dEUTY4SHVGbWRGNU9jWFlQbVBhMjFlOC95Rml6aC93ZkpDTHc4KzBNM3VZTGVnUUlucE16KzFxNjB6NU9ibFdUM2VzWDA3TWRnOWMvYTh4V0JYcDlOQmE2WFdZV1Z3YzhMc0thTGFvRGhBZE9hdDFLVmR2WG9WeTVjdFI1Y3VYZEM1UzJlMGFkUEc1clZ5ODBwbWdBVUhCZHQxbmJmR3YyWDNtSXFEd1pzM2I5cmRyMHVYTG5qdDlkZE1IaXNzTE1UY09YUE50bCsrYkxtNDNieDVjeXhlc3RqbU5VclB5Tk5xdEZaYWxzakp5Y0dycjd4cThsanhMTVdvcUNpeGppc0FUSnMrRFJGZEkrdzZyejJzelFvOGRlb1VrcEtNcFpxR0RCMGl2dDdLNVhKTStXQUtKaythREsxV2l6V3IxNkJ0MjdabzA2YU56ZXZ0MjdjUGUvZnNCV0M4MVh6NmpPbVY5anJPNTBYNW54ZHBhV2xsK3BlZUNmdmhqQTlOWnZqNitmbmh4NTkrdEh1Yzl1clhyNTlkN1M3SFhnWnVBcUdob1pETDVUaHorZ3lLTkdWL2I3MVhkbGEydUoyUWtJQ2pSNCtLK3kxYXRFQllXUGxyVkcvYXRFa01kUlVLQmNhL1ZiRVBCYWoyWUxCTFJFUkVUdWZoYnZxbTZ0N2I4UzdHWE1hc3o3NjBlZzZkVG84WHhyNXU4MW8vcnZrRlA2NzVwY3pqOCtmK0c2R2g5cjNKc2FWaiszYTRkaTBPRC9WK0VHNW0zbVI1ZUxnajh1RytPSExzQkFZUGpMUjRIb2xVYWpMN3FqU0RRWURtN3B0Mm1VeG1kb1pJOGUyV2p0RHI5Ymg4NWFyRC9TcExwdzd0OE11R3pRQ0EwK2N1WVBqUXdXYmJiZDY2SFJzMmI2dktvU0h5NGI1NGQveHJ0aHNTMVhDQ0lPREdqUnNXanhlSGI0SWc0TnExYXhiYlNhVlN0R3paMHVIci8zZkxmeEViRzR2WTJGaXNYNzhlUGo0K2lJaUl3QU05SGtDM2J0M0tMSDRGd0tRbWFYQ3dmYS90dDI3ZGNuaHNHbzNHN242Tkd6Y3U4NWhFSWpFSlkwdmZPdTN1N2k3K2UyanAzNEo3RmRjVzFldjFKb3QzV1NNSWdzWGJ6ZlY2dmNuTTM1WXRXK0xUVDZ2bXc3OGRPM1lBTU02QUhEelk5TFcvV2JObUdEMW1OSDVjOVNQMGVqM216NXVQYjc3OXhtcTkzWVNFQkN6OWJpa0E0L2RwMnJScEZRck8rTHl3cktMUEM0Tmd2VWF2Um1QNnMrM3FEMWxUVTFJQkFJM0RqVi9Ma2lWTGtKYVc1dEE1OXUzZGgzMTc5NG43Nzc3N0xnWU9HbGl1OFZ5N2RnM3JmMTB2N3IvMTlsdDJsUU9odW9IQkxoRVJFVGxkVnBicG9pRCtEcFJ5cUk0ZWZhUWZIaDgwd0dLOXVJWU42dVBkOGEvaHpWZkhXbjB6RWhJY2hFM3JWcGs5Vm5yeHRPRkRIaXV6ZUpwZXI4ZUlrUytWOHl1b1BscmQxd0plWGw1UXFWU0l1UlJiNXMwY0VWVytvcUlpVEo0MDJXWTd0VnB0dFoybnB5ZTIvSGVMdzlkLy9ZM1gwYTFiTjV3K2ZScW5UNStHVXFuRW9VT0hjT2pRSWNoa01vd2VNeHBQUC8yMFNaK005QXh4T3pqRXZnRHI2MFZmMnoybWhWOHRSR0ppSXBvMmJZcEpreWZaMVVmaFcvYmZOajgvUDVQdlNmU0ZhTXlZWVh4dFgvajFRclBsRm16eDlQU0VVcW0wKzhNOWhVS0JPWFBtbUR3Mlo4NGNxTlZxOU83ZEc0TUdEVEpwV3hXdVhMbUNNNmZQQURETzZ2WHo4eXZUNW9rbm5zQ0o0eWR3OGVKRnFGUXFKQ1Vsb1hYcjFoYlB1ZjdYOWVMMzVLV3hMNkZ6bDg0VkdpT2ZGMlU1NjNrUkdCUlk1cnFYTGwzQ2l1VXJBQUNUSmsxQzAyWk54V09WTlNzYUFFNmNPSUZmZi9rVmMrYk9NVnVlUXEvWEl6MDlIUURRdUZIWmtMcXFxZFZxTEppL1FQeEE1cEhJUjlDblR4OFhqNHFxRXdhN1JFUkU1SFNYWXErWTdOKzc0RmhBZ0Q5Njl5eTd3RmgyVG81WXdzSFBUNEdPN2R1WlBmLzFHM0ZJU1RYT25MaXZSWFBVcjE5MmhvNGpkWUZ0c1hkbWxhdG5tSmpqNysrSG41Ylp2dDNYV1E3K2N3VGZMRmxtOGJoVUtzWDlyVnJpL0lXTDBPbDB1SFQ1aXRsMi92NytEdGZmTlJnTXVIMG5TYnlPdlhXZGl3VUZCanJVbnFnNkt6MHI4OTdWNGFWU0tkcTJiV3V4YjI1dUx1N2N1UU9aVEdZMldGT3IxWWlMaXl2MzJJS0NnaEE1SUJLUkF5S2gwK2x3NGZ3Ri9IM29ieHc5Y2hRcWxRb1BQdmhnbVQ1bnpoaERRWWxFWXZlc1RIdHFhUllyZnAzMzlQUjBxRjlWOFBiMmhsS3BoRnBsMzZKUGNybThUTWhaSEpTRmhJUlVPQUF0ajlXclY5dHNJNVZLTVhueVpIenpXcWFPYUFBQUlBQkpSRUZVN1RlWU9IR2l6Yi9uNHFCUklwSGdxYWVlc21zY2ZGNjQ1bmtobDh2TDlOKzdkNis0M1RpOGNaVTg3MUpUVWpIbnN6a1FCQUhMbHkzSGUrKy9WNlpOUWtLQ09NdSs1WDNHbWRmejVzK0RvQmZLdEwxWFdub2Faa3czZnBEejdMUFBZdURBa2htNmZ2NWxQOHl3eDRvVks4VFo0bzBhTmNLYmI3NVpydk5RN2NWZ2w0aUlpSnpxUW5TTUdMb0N4ckNzY2FPR0ptMmFOZ25IQjVQZktkTjM3MThIeFdDM1E3dTJadHNBd05MbFB5Smx6MThBZ01oSCt1R3hSeDh4Mnk0N0o4ZnM0L1pLdkgwSDMvMVFkb1p0Z1ZJcGJxL2Z0Qlc3ZHU4eE9lN2o0NDJQWjB5cDBMV2RxYnd6WDVUS1FzVEZHeGYra1VxbGFQZC9sbWRPRld2UnJDbEdQdk1rQUZnTVpsdmZEWFlCNEh4MERFTE4xSEllUEREU2Fsa0xjL0lMQ2pEcVplTWJuc0I2QVZqeWRma1dLQ0dxNlRJek16RjgySENMeHowOFBEQi93WHlMeC9mdDI0ZXZGMzROZjM5L3MrM2k0dUl3NGQwSlRobXJtNXNiSXJwR29FdEVGN1JwM1FhcHFhbkl5Y2xCVVZFUjNOemNrSnViaXdNSER1REVpUk1BZ0xadDI4TGQzZDNzdVF3R0E1S1Rrc3MxanVJZ1I2dlZJdW51QjBTT0NnMExkZnBDUzBCSm5WMlZTdVgwYzFlRmt5ZFBJdnBDdEYxdHcrcUg0ZlBQUDdlcnJhZW5KNmJQbUM3KzNkbkM1NFhqS3ZONWNlTDRDYnZQc1czYk51emN1ZFB1OXBZV0dneXJINGFoUTRkaSsvYnQrT3V2djlDelYwLzA2R0U2MFNEdVJrazQvMzl0L2crQThRTVJSNi9ycS9CRm1KbUpCNDdZdW5Vci92ajlEM0gveVNlZlJHcHFhcmxtL3R2amxYSGxXM2lRWEl2QkxoRVJWU3FEd1FDRFlJQUJCZ2lDQUlQQitGOFlBQUVHY2JFc2c4RUFHQXlBOGY5QThlT1NVdHVsSGdja1loK0R3U0NlQzNmYkdRd0dTTzZlNjk3SEFYdmFtQzdxZ09LeDNOMEdKQ1dQbDI1amJ2dWVjNWs3cndRU3MvMkx2MStDSUVDbjAwR24xU0swYjJpNS9pNnFnbGFyeGNyVnBxdHJQOUsvRHlRU2lZVWVwaTVjakJHMzc1M2w2d3FGaFNxYjlXbnZKQ1hqRGt6Zk1Dbk0zTnEzZnRNV2JQcnYveXlleDJBb21RbXlmZWR1N1BwOWo4VzJ4MCtld3JPampMOThyMTI1Rko2ZTlzMG9kbFJjZkFKbS90dTRDSkNIaDRmRk1oS2xOV3ZheE9iZjNmMnQ3aE8zejEyNGlFY2orMWRzb0hlVkx1dFFIV2RQRTFVVnFWU0tCZzFLWnF6ckJUMVNrbFBzN3EvWDZjWHpWQldKUklJTkd6WWdJeU1EbXpkdk50dEdMcGRqN010akxaNURxOVhpOWRkdDEyYTNKaTR1cnR6bitQNkg3eEVlSGw2aDY1dFRYRnUxc05EOGdxTE9NdTdsY2NpenNRQm1hUysvL0RJZUgvSzQxVGFDSUdETjZqVlcyNXcvZHg3NUJmazJ6d01ZRitINjU1OS9yTFp0MGJ3Rkd0N3pnVExBNTBWRk9QdDVFUnNiSzVZN3NNZTl0YUVyWXZTWTBUaDIvQmhTVTFMeDNaTHYwSzVkTzVPU0pCZGpqQjg4QndRRW1QMDVxaW9IRGh6QWo2dU1DOGhKcFZJSWdvQWxTNWJndnZ2dXc2SnZGZ0V3Zmw4MEdvM1ZSUXNkWWEwT01sVmZESGFKaU9vQXZTREFjRGNjRlBRQ0JNUGRiWU1CRU82R29xWDNEUVlJZ3Q1azN5QUlkOXZkRFZudnRoY01kMFBhdTZHdFFSQmdRTm5iMjZqMkV3UUR2bDI2QWdtM0VzWEhGTDYrZUdLbzlUZDl4ZklMQ25EMCtDbHh2Mk1IeTdkRDJrdmhxOEFYbjMwTUFCWm5zbGdqbDdzaE1MQmVtY2Z6OHd2RVdTeSt2ajVsem0wdTJOWHA5TkRwN0h0VFl1c05qQ0FZeExxQ3BoOGgxQXl0VzkySDRPQWdkT25VQWYrSzZJenNuRnpibmV5Z1ZwZlVuNnlzc0p0cXB2ajRlR1JtWlZYcE5RdVZoZkQyOXE3U2F4YXJWNjhlbGkwdktZbVNucDZPbDhlK2JOSW1QajVlWEhqcVhsblp4dTlWYm00dXBuNHd0Y3p4eW5yejM3UnBVMlJrWkpSNVhDcVZvbFBuVGhnelpvelYyN1VsRW9sZEN3cHB0VnFUQU5QRHc4TnNyVTFIdWNuc2UzdDkrZkpscEthbW9sKy9mdUpqR3pkdXhOYXRXODIyTDM2OTM3OS9QdzRmUG16MTNCTW1Uc0JERHoxazU0aE5xVlFxaC81dWRYcWR6VFpSVVZHSWo0OEhZQXdnemMydS9lbW5uM0Q5K25XN3JubiszSG1jUDNmZWFwdlhYbjhOd3h1Vm5abkw1NFYxVmZtODJMMTdkNW5IWW1OajBhWk5HN1BuR1BEb0FBd2Zibm0yOWIyT0hUdUdkVCt2TTN2TTA5TVRFOTZkZ0k4KytnaloyZG40NGZzZjhNSFVEOFRqNTg2ZUF3QzBiOS9lcE4vNWMrZXhZc1VLZkREMUF6UnQyaFNWNmV5WnMvaDZZVWxONHJmZWVndkxsaTByOC94Wi8rdDYvUFhYWDNoei9Kdm8zcjE3aGE4NzdwVng4UFR3dEhqODRNR0RpSW1Kc2RsV1hhUVdRMm1xZkF4MmlZaHFvU3RYcmtMUUc0TlprOW1oUkpWRXA5TmgwWkpsT0hUNHFNbmprOTU1RXo0KzlnVWJHemR2RTJkY2hvWUVvM1dwV1ozbDVlWW1ROXMyMXNzSFdBdFFXelJ2VnFZK3JjRmd3Q3R2VGhSRG9qZGZIWXMrdmNyV3ZRTk1QK0RvMEw0dDJ0eHYrWTFYYmw0ZS90eTdId0RRNXY1VzZORGVOTmcyR0F6WXNpMEtBTkNvWVFQMDdHSDhCVjVlQ2JmOVZrUnViaDZXTHY4UlkxNTh6bUtOV3o4L0JWWjkvNDI0di92UGtsV2o3WjNkYlU1K1FZRzQ3ZTJrMlN0VU8vajUrU0U3TnhjU2lRVEdIN0h5LzV6WklnaDZDSG9Ca2twYy9NY1o0dVBqY2VuU0phdHR0RnF0elRiT05ISFNST1RuNTV2Y3plUHA2WW1Ra0JDN1p1SEw1WEtzV1d0NWRxaE9wOE9mZi95SmpSczNBZ0I4ZlgweGJOZ3dEQnMrekdxQWRmTGtTV3pmdmgxRGh3N0ZBdzg4NFBnWGRsZk14UmdzWDc0Y0Y4NWZRTDkrL1V5Q1hYdG1KQXFDWURNODFPbHNoNjBBb0ZRcWNmTGtTUVRXQzBUSFRoMU5qblhxM0FuOSs1bS9rMEtsVW1IWk1zdDExRXRMdXBPRW45ZitETUI0TzM2SDloMndiOTgrRzcxY2k4K0x5bjllRkJRVTRORGZoMHdlMjcxN04vYnQzV2NNNWMwRXVQNSsvZzZWSDdoK3pmb0hCWjA2ZDBMa2dFanMzYk1YQnc4ZVJLL2V2ZEN6WjAvRXg4ZUxJWHEzN3QzRTlwbVptWmcxYXhiMGVqMFdmN3NZOHhmTXI3U1oyOWV2WDhmY3VYUEYxNFBubm5zT2d4NGJWT1o1RnhNVGcwMmJOa0VRQkh6NnlhZm8yYk1uM25qekRidEMvTkxxQmRaRGt5YkdPNjBlZmZSUnEzL25jVGZqeEdEM2tVY2VnYisvdjlsMkJRVUYyTHRucjNoK3FselY2NTBBRVJFNWhiMjF4cXFLVENvRkpCSklKQkpJcFZMakcydXBCQkpJSUpWSXhHUEc5OW9TUUFKeDIvaS91MkZQcVhZR0NVejZTQ1FTU0NFcGFRZmdia2ZUL3JoYjlxRFU0d1lKekY2aldPbWd5ZVNJUkFJVXo1WXMzY2ZTOXIzbk1uTmVBd3hsK3VOdU9RYXRWbXR5cTNsMWtaMlRneThYZklQWXE5ZE1Ibjk5M0JqOHE2dDlDN1JFWDd5RW5idi9GUGVIUGo2b1FnR2Z2WFE2SGRKTHpZS1IyQkgyeEY2NVp2Zk12OUxCYnJldVhUQjh5R01XMnliY1NoU0QzYmIvMXhxam5uL0c1TGhlcnhlRDNTYmhqY3NjTDYzMHpHQ1prOTU0RkJVVjRmcU5PTnpYc29YRk5qZmk0dkg1L0lYSXlNekN0ZXR4K1BLemo4M1d6N1dtZEIyKzJLdlg4TzEzeXgwYVk3SHJjZkY0YStJSFZscWJldTdwSjlDM1R5KzcyMVBORWhnWUNKMWVCM2QzZDhqbGNraWwwa3A3VTU2YWxvNzB0RFJJcXZscyt1UmtZd21aaUs0UkdEZHVuTW14YmR1MllkL2VmV2pldkRuZW4vSittYjUzN3R6QkY1OS9ZZmUxTWpNeXhWbHdqc3JMelVOYXFicnQ5L0wwOHJRNHk2K1lJQWpZdjM4L2Z2MzFWNlNtcEVLaFVHRFU2RkVZT25Tb1dPYkFYSjhqUjQ1ZzA4Wk40b0pZMTY1ZXd4ZGZmb0VXTFN5L0RscnovZmZmaTl1Wldaa214M3IwNkZHbTFtZXhBd2NQNE56WmN3Z09Ec2FvVWFPc1hxUHQvMW0vMitYcTFhdVlQV3MyenA4L0Q1MU9oM0d2akNzVDdEWnUzQmlSQTh6WE9NL056YlVyMkRVWURQajIyMi9GMStYWFgzOGRwMDZkTXR2MjQxa2ZRNmUxSGtpLzhjWWIwT2wwNk5PbkQ4YU90VngyQUREV05pMHZQaThxLzNueDU1OS9RcVBSUUtGUUlEL2ZXSUxqeXQxRmQxY3NYd0ZQRDA4TUhEVFEyaW1jNHRWWFg4V1owMmVRbFpXRnBkOHRSYnQyN2ZEM3diOEJHR2REZCt0V0V1d0dCUVZoeUpBaDJMNTlPMkpqWTdGcjV5NE1IVGJVNldPNmVQRWk1czZaSzM2QTA3OS9mNHdlTTlwczIwYU5HdUdoaHg3Q2dRTUhBQUJIamh6QnVYUG5NR2JNR0F4K2ZMRGQvOFlOSHo3Y29kblE5dkQxOWNYUzc4M1BmQ2ZuWTdCTFJGUUhGTCtCTmY2UlFDcVZRU3FSUUNLVkduTlVpZFIwWHlxRlRITDNUYThFWWhncmxVZ0JxVEdNRlFOYTNBMXBTejkyZDV1Y1E2akdzNjVQblQ2SGI1WXVRMTVlU1cwOHFWU0MxMThaYTNGQnMzdmR2cE9FTDcvNlJweGRIaG9TakVFREhuYmFHRFVhTGRScU5ieTl2VXhDUTQxR2c5WHJOcGpjdm0vUDdPSkRSNDdaZmUzU002ZXFzdVpyNmV1NnllWEl6Y3ZEdSs5TnQ3di9xdSsvTVR2ZU5iOXN4R2V6WnBqdDgvYy9SN0Q0K3hYUWFJd2ZMR1ZtWmVISHRiOWkrcFNKTnE5WGVwYWFYRjd5ZDFTa0xzS2RjaTc0VWxUa1dOK0NBcVh0UmtTMVNIRnQwZWJObXBlWkNWY2Nzdm41KzVtZEpSY1FFSUNYeHI1azkwSmh4NDRkdzdGajlyOTJPcUpWcTFiNGV0SFhaUjQzR0F5NEdIMFJaOCtleFlFREI1Q1dsZ1ovZjMrOE5QWWxEQmt5QkJLSkJFcWxFbGxaV1Nnb0tFQ2hzaEFGeWdJb0M1VEl5OC9EZ2YwSGNQdjJiUURHMmFiRGhnM0RnQUVETEFaZTkxS3IxZGovMTM1czM3N2Q1SEV2THk4TUdUSUVUNDU0MHVUeEZpMWFXQXhUMHpQU2NlN3NPUWlDWUxHTkpZbUppVGh4NG9RWXNCYlB0aXZtckxxbDl6cDI3Qmd1WGpUV0t1M2V2VHQ2OU9oaE1kaTFaNFpoOFllOW5sNmVGVjZReWhvK0x5ci9lYkgxdjhhU0kvMzY5Y09PSFRzQUFPUEhqOGVQUC82SUd6ZHVZTW1TSmZCVitLSlhyOHI5c05YWDF4ZHZqbjhUbjgvOUhEazVPZmgrNmZlNGR0MDRTYUZkKzNidzgvTXphZi84Qzg5ai8vNzl5TXZMdzVvMWEvQkFqd2NRR3VxOGRTOE9IVHFFaFY4dEZDZm85T3paRXhNbldmNGRLaUFnQUZNK21JS0hIMzRZUzVZc1FWcGFHZ29MQy9IRER6OWcvLzc5bURCeGdrTWxJL2J1MlFzUFR3ODBhZEtrMGt0TmtITXgyQ1Z5SW4vNS83TjMzdUZOVmY4ZmYyYzFhZEtrdTRYdWx0TFN3UjZ5UVdiWlExa0tBb0lLTWxVVWxDOUxSVUZGRVZGQkJmd0Jza0d4c2tGQTlwNXQ2YUIwNzVXbUk4MzgvUkY2bTV1ZE5JVUM1L1U4UE54ejdqbm5ucVM1R2Uvek9lOFBIMko1d3lZMWVOcTRPZ2pBQkFQRnNncnpqUWxQamZEd01FcklmUkpSajRRWEQ1bE1oaTFiZCtEd3NaTzBlcUhRQ1IvTW00VzJyVnRhTk02anRBd3MrM3dWVFZTYjljNDBtL3h3alY4akhSOHRYZzVBczBqQmRYQUFpODFDWldVVnphckVXU1NDcDRmcEg1Y3FsUnFYTHRPek9OZklaTmowKzNhSVJFS01HVTJQZUpCcFJjK3oyVTl1VzdaY1VYZGREcHNObFVvRnNkanloRGpHMWhMdTNvdkRyVHYzYUg5ZnVWeU9MZHQyNHBCV3hEVUFEQjhTZzhrVHg1dThUblYxTmZiLzlRLysvUHVRMW55TkMrQmNybW5mWExsY1RrVkpzOWxzc014c2haZkxaVkNwR3UvQ0NZSFFrT1RrYURMY2F5ZVRxcVYySzdMUVNhaDNEdEFJQ21QR0dOODFVQXVYeHdXUFo5eXZzVDdVUnJRWkc1L0JZR0Q3OXUwMElaUEpaT0xBL2dQWXRuV2JSYmtBV3JSb2dSRWpSNkJidDI2UVNxV29xcW95SzJCSkpCSWMySDhBUjQ4ZXBhSVJheGt4WWdUR1R4aFBTOVJrQ2U1dW1zK21zckl5cUZRcXM0dm5hV2xwT0hiMEdLNWV1NHI4dkh5OTh4NGVIdWpTcFF1NmR1dUtxS2dvcStaaUtXRmhtdStpUXFFUXMrZk1icEJyTkFUa3ZtaVkrNktXdi8vK0cyVmxaZUJ3T09qVHR3OGw3SEo1WEN4ZHRoVHZ2L2MraW91TDhjM1gzeGpkNW05UHVuYnRpcTVkdStMaXhZdTBwSHo5Ky9mWGErdms1SVNKRXlmaXA1OStnbFNxOFpCZDlMSGxpK2FtT0hEZ0FNMlR0bGV2WG5qL2cvZk5mbzhCTk5IbDYzOWNqMDJiTnVIWTBXTUFnTVRFUk15Yk93L2pKNHpIbURGakxCcG42OWF0S0NrcGdiKy9QMzdlOExQWjlvVEdBeEYyN1FpUHhZR3ZveHRWVHE4c2hFSnQvK1JCUENZSGZacEVvN3RuQzN4NmZ4K2t5c2ExNWZwRmhNdmtZTFIvSjR6MDY0aGZVMDdoWlA2OXB6MGxzN2c2Q09EbjZJNTc0Z3lMMmpjWE5zVlFuM2JvNmhtT2N3VUpXSmVrYjNoUGFEeVFiUENFaGlROUl4T3IxNnpUaTRaczNUSUs4K2ZNaEp1cmkwWGpsSmFWNGVNbG42SmF5eTl3L0poUmFHT2hLR3dwMmo2dktwV0tkajF0WGgwOTNPeEN5STFidDFGU1drYXIyL2piNzFTVWFsQmdBRHEyYjB1ZGsybFpBL0M0WEJRVUZ1R2QyZStabmZPQmcvL2dyOWhEWnRzWlF5S3BFOHE1WEM0WVlKaUpJRkxUN0J0TVBRMi9idDZLZFd0V2djMW1JVE1yRzkrcy9SRnA2WFdmSlM0dXpwZy9lNFpKY1Y4dWwrUG84VlBZZStCdmlIVXlzSE81aGtWOVg1K20rT243cjAwOEJtRHBaNnR3NTY0bVF1empEK2VqUXp2VFZpQ2ZmZmtOcnQrMGJSc3NnZkNzVTd2bC9ONjlleWpSc1pmSnlORGMwM2w1ZWRqeHh3NnpZOFVNaW9HYm01dGUvYVpObXd5Mno4L0xoMUtwQkYvQWg0dUxaWjhadWt3WVB3RVNpY1RrZ3MvNDhlT3haTWtTc0Znc2VIaDZ3Rm5rREpGSUJHZG5aemc1T1VFb0VpSXJNd3RYcjE1RlZaVW1PSVBKWktKcjE2NFlPV29rdFpXOXRMUVV5NWN0UjJscEtaWXNYV0l5VVZWNmVqcjI3dDFMbFd1ejJRT2FCRkRXaXJvQTRPMnRpVkJWcVZRb0xDZzBHN0Y2Nys0OVNqRFRaY0RBQVpnelowNkRML3k3dTd1alhidDJHRHhrc01IWFJtT0YzQmNOYzEvVXRxK04xdTNUdHc5RVFucEVyTHU3TzVZdVc0cUZIeTJFU0NTeWF6U3NLV2JNbklHN2QrK2k0ckZQdjBBZ01Cb3RIRE1vQnJHeHNjak16TVQ1OCtkeC8vNTl2U1JyMXFCVUt2SExMNy9nMEQ5MTMvbjY5dXVMZWZQbVdiWDdrYy9uWTg2Y09lald0UnZXcmwyTGtwSVNLQlFLYk4rMkhaY3VYc0w4OStZak9EallhSCtaVEVhOTN2MzkvVzErUElTbkF4RjI3VWlvVXhOODFtb2NWWDduNmk4b3FMRThPc1lTZW5pMndEdWgvU0ZnYTk2b3h3ZDJ3KytwWit4NkRZSjF0SFVOd3F5d0dMZzdhTHljM2dydGl5UkpMaktxOURPWE5pYmVESGtaM1QxYjRHYnBJL3hmNmxtVDgrM2pIWVU1WVhXK2tEMjhJdkJIK25rVTEwaU05bmtSR0JQUUJhUDk2N0tQcm4xd0NGZUtMY3ZvU3lBOHE1dzlkeEhyTi94RzgvcDFjSERBRzYrUHc5QkJBNno2b2VqcTRvS3hyNDdFLzIzZkJRQVkwUGRsVEJqN2lrVjkyN1ZwQmNIamJQUE5nazF2RjNOeUVrRG81RVJMcktXTnQ1Y25SZzBmZ2tFRHpXOXZQZkk0UXRuRDNRMUZ4Wm92d0owNnRNZjV4L1lNMzYzN0dkOTl2UkxlajMxbHE2cXJxYjRDZ2VDeFg3SmxFYUwxaVNUVnptcnQ0aXlDaTRzejl1LzgzV2o3ZjgrZXcvZnJOWjZKd1VFQkpoZUhzbk55OFZmc1lZaEVUdmgxOHpiYWE2RlRoM2FZTS9NdGlFU0doUXVaVEk3anAwNWovMSt4S0NrcE5kakcyVmxrc040Y2FyVWFxWS9TcUhKTlRlUHpveVlRbmhURnhjVVlPbVNvMGZQVjFkVW9LOU1zVXAwOWU5Wm91NVNVRktTa21QOXVvNTBFekJMbXo1OFBpVVNDbUVFeG1EM2J0bWpPV3NzWlU1R1BiZHUxeFpiZnQ4RGQzWjBta3BTWGwrUGZmLy9Gc2FQSGtKbVpDVUFqS3ZYcjF3OERZd2JxQ1VyWjJkbkl6YzFGVlZVVkZpMWNoQThXZklDdVhic2F2S2FuaCtiOVh5QVFZTVNJRVFocEZvTFBQL3ZjcHNkWVM1T21UYWpqdkx3OHM4S3U1K1BQSURjM04zVHIxZzA5ZXZiQWl1VXJVRmxaQ1FGZllQU3ptdHJ4d0xLUFREQm43aHlyRXprMUpPUyswUEEwN2dzQStHWGpMNmlvcUFDRHdjRG8wYU1OdG1uV3JCa1dMVm9FWDE5ZjJ2Vnljbkp3NmRJbGczME04ZkRoUTR2YnVybTVZZnlFOGZqdDE5OEFBQUVCQVVhRmNTYVRpY2xUSmxQMzlDOGJmOEhhNzlmYVpFR1htWm1KYjlkOGkrVGt1aHdWWThhTXdSdVQzN0I1NGFVMmVuZjlEK3R4OGVKRkFKcm5ZdjY4K1JnM2ZoekdqaDFyY0tHLzFpOFpBSlZJelJ4bnpwd0JqMnQ1NUhuM0h0MHRqdXdtV0FjUmRwOHhraVY1NEdwOTBBNzFhWWVUZWZlUVZWVnNvcGR0OEZrT0dCdGdPTXQzWStSZzluV1V5cDY4UDE2aHRCeENkdDBibWdPVGpZV1JJL0QremEyb1VUWE9hT3BXTG9IbzdxbFphVzNuR293MjdZT3crZUZwSE1xNWFiRDk1YUprVEcvV0Y0NHNUUlFWbThIRWNOLzIyUEtDTHlwd0dDendtSFhpQjVOQlBHVUp6emU3OXY2Sm5YdjIwK3BDbTRYZy9ia3phVkd4MWpCNnhGQVVGNWVBeVdUaXpjbXZXOXl2YzZjTzZOeXBBd0RncTIvWFFmNzRoOHdicjQyRHY1K3ZYdnNmdmxzRnVVd09wVW9GdFZvTkpwTUpOb3NGUHA4UFB0L1JvbXNXRkJUaTV1MjdBSUJlUGJwaC8xK3hqK2ZTSHU3dWJqZ1lleGlWVlZWWXZlWjdmTFZ5QmRoc0ZzMWlRaURnUXlnU1l0YU1hUWJITHlrcG81N2ZkbTFibzh0TEhXam4xU28xZnZwbHM2R3VlcFNXaWFsakZ4ZnpXeG4vK3Zzd2RUeDRvUDcyUTBEam5jeGdNS0ZVS3JGOTV4NmFqWVdBejhmMHFaUFFwM2NQazllNWR1TW1mdDI4bFZibjRlNEdCb09Cd2lMTmR4a1hHN2RlUGtoTWhrUlNKOTZ2KzJranZEdzkwRHpVdGlSSEJNS3ppTnBDVDNhVlNvVTVjK1lZUEJjZkg0OVRwMDVSNWNGREJxTlpTRE85ZGdxRmdrb0d4dGZ5Sjc5Mzl4N1dyMThQQVBqMDAwOXQ4a05OVFUzRjZsV3JBUUFmZnZRaFFrTkQ5ZHJVK2xCeWVhWXRXanc5NnhJNDNydDdEMGVQSHNYRml4Y2hsOHVwQkVrRFl3YWlVNmRPUnNXWjZPaG9yRnE5Q3N1WExVZEpTUW0rL09KTFRIMXpxa0Z4eXQzREhlUEdqY1BJVVNNaEZBcHg3Mjc5ZC9KNWVYbkIwZEVSMWRYVlNFdFBRK3MyclUyMmI5NjhPYjc4OGt0RVJVZFpKVGhWUDE2TXRKZE5nRGxSVjl0djFSeTFYc0FQVXg1YUZDM3I1dWFHbUVFeEFNaDlZWWduZlYvY3ZIRVQ1ODZkQTZDSjF2WDE5VFZvRXdJQUhUcDIwS3U3ZVBFaUpWUTJCTmV1WGFPT0V4SVNjUDc4ZVhUdjN0MWcyODZkT3lNaUlnSUpDUW5JeWNsQmVucTZ5V2hZWGRScU5XSmpZL0g3bHQrcHhYRU9oNE41OCtkWnZSaGdDSkZJaEU4V2Y0SVR4MDlnNDhhTmtFcWxVQ3FWMlBISERyZzR1MkR3a01GNmZaSzFFaUNIdHdpMzZEcS8vdktyVmZPS2pJb2t3bTREUVlUZFo0dzhhUmtPWmQvRUNEOU5oa1lXZzRuSndUMnhNdTVQdTEvTGtlVkFYZWRaNEd4Qi9GTVJkck9xUzdBNTlUUm1oTmI5RVBaeGRNV1VrRjdZbUhMU1JNK25BNXZCd2p1aDlLZzBsVnFOTzZWcFJub0FWVW9aanVmZW9iMGVCalp0amIremJ6UkkxTzVyZ2QzUTFkT3lENVQ2VXFHUVl0RnQ4MThPQ1lRWG5aMTc5bVBYWHZwbnplZ1JRekZ4Z21XK1hhYVlQblZTdmJhRVhybDJrNHBRR1RWOGlNRTJyalp1YWRUbW55UEhvVmFyNGVIaGpxaklGcFN3Q3dDVFh4K0hwS1FVSkNRbTRXRnFHdjdZdFJlVEo0Nm4yUXc0aTBSdzVQRXdvTy9MQnNkUHo4aWtoTjJnQUgrOWRtcTFHcExIUXJHZnIya2hQZWR4OGhjQWNEZXpCZmJDcGF0SXo5QkU1Z2lkbk5DcmgrRm9HdzdIQWYzNjlNS2h4ODlETGUzYXRzYnNHZFBNWGdjQXdzUHF0bWt5R0F3TWp1bVBTUlBHWU82Q1Q2aDZTNFJvUXh3NytTK3RMSlhXNE5NdnY4YXF6NWJhdlBCQUlEeHIxRHhPQnVudTdvNWx5NWRSOVdXbFpWaTZkQ2xWRmdnRVJyUE94OGZIMDhyU2FxbkJ0c1hGeFpTQXBTMEVWa3Vya1oyZERRQ1F5VzJMbkpmSlpOUVlOVnFXTnJXbzFXcUxJaE1yS3l1UitDQVIxNjlmeDVXclZ5Z2h5Y3ZMQy8zNjkwUC8vdjFwQXBmMjlhdXJxeUd0bHFKYVdvMnFxaXBJcTZVWU9Xb2tmdC95TzFRcUZUWnYyb3l5MGpLOE9lMU5XbDgybTIwMGk3MnRNQmdNaElTRUlDNHVEZzlUekVjaXVydTdXeDBwSzVGSXFJaGRKNkdUVGZPMGxwcWFHdXpZWWQzMzhOVFVWRnAwb1RGQ1EwTXBZWmZjRjNTZXhuMVJLelJ6dVZ4TW1tVDkvU0VTaWF5eXA2aXNyRVJ4c1dYQmI1Y3ZYOGFkMjNkb2RSczNiRVNiTm0zZzVHVDRYcGd5ZFFxT0hENkNxVzlPdGVwZUt5Z293TnExYTNIM3psMnF6dDNkSFl2L3R4aGhZV0VXajJNSi9RZjBSMFJrQkZhdldvMUhqeDRoS2lxS3VpZDB1WGxURStERlpESXQ5dDIyZGdHSUpOWnVPSWl3KzRSaGdnRVY2cGVrWTAvR0pmVDJqb0l6UjdNQzJNR3RHU0pFdmtnb3o3YkhGQWsyY0N6M0RqcTRoYUNEVzkycWJVelROcmhTbklMYkpnVFRwOEZyUWQzaDQraEtxNHZOdm9HczZoSWpQZXJhRFBGdEQvYmpxRlF1azRQSndiM3c3WU4vN0Q1SFZ3Y25tbDkxUXlKUlZOUEtBWHdQZk45K0NsVStuUjlIL0lRSkx6em5MMTZtaWJwY0xoY0w1czlDcHc3dDdETCtzNURnVHl3dXg1SGpta2lkUHIyNlEzZkdMQllMODJhL2c3a2ZMSUpNSnNmSjAyZng2dWpobEYwRFlGNWdOUWVEd2NDcm80WloxRFpYUzlqMTgvVXgyazZoVUdEYmp0MVVlZFNJSVNaOStTYU1HWTB6WjgrajhySG4za3NkMitPVGo4eDdCdGZpNGU0R2R6YzNPRHVMOE83YmI2SjVhQWhxYW1wUVVGQkl0ZkhSMm5Kc0tkazV1VGg3cmk2U3g5bFpCTEc0SE9YbEVpeGYrUlcrV3JuTUx1SStnZERZcVpacXZ0Y0loVUtFaE5SRnF4Y1dGaHJyUXFPeXNwS0tpcXROS0hUdTNEbE1uakpaVDd5bzNiSU9tRTlzYUcra1dsN3B4cllDeC80ZGk0MGJOK3JWZTNsNW9VV0xGbmlZOGhEMzc5L1hpRlRWMVZRU3FPcnFhb3NTU0FHYWhFZVNDZ25tekpuVDRLSkZpeFl0RUJjWGg3ajRPUE9OYlNBcks0czZOcFE0ckNGZ01CZ1dpME8xZjNNbWsybFJnbFh0MXlTNUwrcDRXdmRGVkZRVUFnTUQwWDlBZjNoNGVGajkyQVlNR0lBcFU2ZVliL2lZa3lkT1l1M2F0V2JiVlZkWDQ5ZGZOWkduUEI0UEF3Y094TUdEQjFGYVdvb3RXN1lZamVDT2lvcXlLZkhnaFFzWGFLSnUxNjVkTVh2T2JJaEV0dGxRbWNQUHp3L2ZmdmN0dG0zZGhxSERoaHA4bjVKS3BiaHpSeU5zQndRRWdNL242N1V4eEtiTm01NUlnanVDZVlpd2F3VjhsZ002dW9laWkwZHo1RW5GTm5uYmZ0OStDa3BrRmJoZWtvcExSVW1RcTVSd1lsdS8xZVZVM24yYXQrZWs0Sjc0TWVtWVZXTVUxcFJEcGxKWWZXMkNZWDVLUG81MTdhZFNmOCs3WlJrb2xOclhZN20raEl0OE1NS1B2cldsV0ZhQlBlbm10N1VVeXlwd0xQYzJodmpVQ1RrOVBGdmdTTTR0c3FoQUlEekhpTVhsK09IbnVxMVdEZzRPV1BiSmg0aUtiR0hYNit6NzgyOWN1WHJEcHI2MTBTa0E4TlBHelhDMGNRdnBqTGVtb2xsSWtNRnpCdzcrQTVsTUJpYVRnWUg5K3lMamNZU3JOazJiZU9QMThXT1FsSnlDdDkrY0RBR2ZqL3o4QWdDYWFGMEhCOU5KRFgxOW11TEh0VjhCQUlUMWlKWlNxVlJJejZ6N2dlN25aMXpZM2IzdlQrUStqdFJ4ZGhaaFNNd0FrMk1MaFU1NFkrSTQvUHpMRmdBYWE0Vjc5K1BSTWpyUzR2bTlQMjhtSWx1RVV6OHVNck56cUhNY0RnZmVWaVpMVWF2VitISGpKdW9IWjl2V0xURnR5a1I4K1BFeVZFdWxLQ2dveEtjcnY4WVhuLzRQam82VzJXNFFDTThxVlpXYVJSZGJ0N3NlT1hLRTJvNC9iZG8wcEtXbElTY25CN3QzNzhhNzc3Nkx0TFEwM0xsekI2NnVycmg0UWZQOVVTZ1VQdkVGdW1vdC8zS2VvK0gzL040djk4YTJiZHVvNUUrMUZCUVVvS0NnUUs4OWk4V2l0dnY3K1BqQTJka1pqbnhIOExnOHpmODhIdmlPZkhDdW04ZTBBQUFnQUVsRVFWUjVYRGc2T3VMb2thUEl6TXpFaWVNbjRPRGdnSmt6WjlyeEVXcVF5K1hJeTh1RHY3OC9XclZxaGYzNzl5TS9MeC9aMmRudzlhWGJEajE2OUFoY0J5NThUQ3ptbVNJaElZRTZ0dFJqVTVmYnQyN0QyOXNiVFMzY0pTRVNpYkJ2L3o2TDJvNGFPUXB5dVp4S0xHVU41TDZvNDJuZUZ6Tm16ckJKREcxSWZ2bmxGeXBpZWR6NGNSZzllalR1M3IyTFI0OGU0ZGpSWStqZHV6ZGF0clJmVXQ5Um8wWWg4VUVpYnR5NGdYZmVlUWY5K3B2UDcxQmZPQnlPWGdTMU5tZlBuS1VzSWRMUzBwQ1VsR1QzNkdGQ3cwS0VYU3ZvNkI2SytlRWFQNUp5ZVRXMnBwNjFLdnJXa3l1Q0g5OGRmbngzdEhJSmhFS2xSS0RBRXdPYm12Wklzb1FJa1MvV2R6QitzeHBpeWQzZHVDL1cvMkZxakR5cEdPL2RNSjU0NVVtektHb2tXcnVZVHBoakNqOUhOMHdLN21uSEdRRlZ5aG80c1htb1V0WkFxcFRoRFR1UC8wLzJUZHdUWjVodmFBQUhKaHR6d3dhQnFSTm50akg1QktRV2VnSHZUcitJM2w1UlZQSStBSmpSdkQ4VzNOd0d1VnBwb3FkMUpKYm5nTVBVMzlyZHhqV0lpbFFIZ0V0RnlaQ1ptSHVrc3g4OHVYV3JuOWRMSHFKU1FkKzJWSzFzbkQ3SUJFSmpZZGZlQTVCSzYrNmJLUlBIMjEzVUJZRGN2SHdrV2JDOTFCeVpXYll2Tkdrbk90T21wS1NVaXRaOXFXTjdlTGk3R1JSMkFXRGtzRHJmc3NxcUtwU1VhaUozQXZ6cmZvQlBuRG9ETW5uOTNudm16SHdMUGJwMU5uZ3VMVDJEMnFMSlpyTVE0T2Ruc0YxeVNpcjIvVmxuSnpGbDBnVHd6SGp5QWNEQWZuM3czL2xMaUl0L0FKVktqZFhmcnNQWFg2eEFVd3Y5QXFNakkyamxSNC9TcVdOZm42WmdNcTM3SWJ4OTV4N0V4VCtneXErTmZ4WCtmcjc0WVA0c3JGejlyU2FwV2xvNlZxOVpoeVVmTDZpM2RRaUIwSmpKeTlORTY5c1NSVlZTVW9JOXUvY0FBRHAyN0Fqdkp0NFlPMjRzMW42M0ZrY09IOEhMTDc4TWdVQ2c1NnZZdVl2aDk2S0dwRWJyYzhsWXhLZFFLTVNrU1pPUW1KZ0lIMThmdURpN3dObkZHWHhIUGh6NWpuQjByUHZINS9OeCs5WnRMRnVtMmFZL2IvNDhtZ0FsbDh2MWtrcDI2ZElGQ3o5YUNDYUxpVmRlc1N6eHB6WGN2SEVUR3pac1FIVExhTXlkT3hldFdyY0NqOGVEVkNyRnhZc1hNV2JNR0ZyN0sxZXVZUHUyN1dqZnZqMVdmTHJDNnV0ZHYzNGRnTWFiMXNmSE5uSDQ5T25UT0hYcUZQcjI2NHYzM3JOOE4wZERRKzZMT3A3bWZXRlBnZFFlWExwMENTZU9ud0NnRWExSGpod0pGb3VGMlhObVk4RUhDNkJXcS9IRHVoL3c0MDgvbWt3cWF5M3ozNXNQY1puWUpwOWxlNk5XcS9IUFAvUWR1R3UvVzR2djFuNzN4Q1BPQ2JaRGhGMHJ1RmFjQW9WYUJUYURDUkhIRVcxY2czQ3o5SkhGL1hWRnlLc2xEeEVvMFBldWFieW9MUllBbndRcUMwM3dqU0hrT0tLVHU3N2h2RDNnczdnTk12YVY0bVJBYkw2ZElXYUU5dGV6WURoYkVJOXJKWllMS1JLRkZIc3pMbUZLU0oycGV3RGZBMU5DZXVQWGg2ZE05TFNPay9uM2NESmZQOUhFbDYxZm93bTd2ejA4aFJLWjRTejNBUEJSeEhDYXNMdnQwVGxrVkJYWmJaNEV3dk9PUXFIRTZiUG5xYktUa3dBRCsvZDlpak42T216ZStnY2xsQTRiTXNqaWZvbEpkUm16UTRMcklvR3JwVkphbExFdDFFYlBHT0srbHNqWnZGa3pnNUhDNHZKeXJGcnpQUlhsR2hVUmpqNjlUQ2MrcTRYQllHRCs3Qm1ZLytFbnFLeXNna1JTZ1JVcnY4S3F6NWJhNUk5NzdjWXQ2amc4ekxyUHpuK09IS2VKMDhPR3hDQXNWR09MMUxGOVcweWNNQWJiZG1oK2tOKzZjdzhiZnYzZGFQSTZBdUY1b05aLzA4L0lnbzR4VkNvVjFxeFpnNnFxS2pBWURMejIrbXNBZ0Q1OSt1Q3ZQLzlDV2xvYXZ2bm1HNnhac3diUjBkR29ycTZHbzZNam9xT2o4Y3FyeGtYTitmUG1HNHhhck4weWZ2elljWnc1cmI4TDB0eVdiMGxGWFk0SEFkOTRGT2F3NGNNd0RIVVdOcGN2WDhhRml4Znc3cnZ2V215ZFVGVlZoUS9lL3dEQndjR1lQSGt5SmNaNGVYbmhzODgvQTRmTmdaZVZPdzFNVVZCUWdFMi9iY0tGQ3hjQWdOcHB3T0Z3MExselo1dzVjd2JIangzSEs2KzhRbnNNNHNkSk0wdEtUTnVyR1NJdk40L2FIdDYrUTN1YjUxNVpXVW1OMTVnZzl3V2RaL0crc0RkcGFXbjRkczIzQURUMkhoOHMrSUFTYjhQRHd6RjA2RkRFeHNZaUp5Y0h1M2J1c3F0dk5vL0hBNitKZlJJVTFwZHo1ODdoMFNPTnBoVVVGSVMwdERSa1pHVGc2NisreHNlZmZFd1d3NThSaUxCckJWVktHZTZWWmFDdHErYkhXWGZQRmxZSnV4M2Q2L3hYVXlzS0dpVHBGSUZnaUw3ZTBYalptNzd0cFV4ZWhkOGUvbXVraDNFTzVkeEV2NmF0NEtmbGdUdllweTF1bGo3Q2pSTHppUXdJQk1LelEySnlDcXExL05yQ1FwdUJ6VzZZTDNnenBrL0I5S20yZldtZU9IVUdKWlN1K045Q2hJYzNOOVBETUZ3RG5uMzM0aEp3N3NKbEFCcnhNeXJDOHNTT3QyN1hlYWhGUjBYb25SY0krT2plMWZLSW5vek1MQ1E4U0RMYjd2TFY2OVN4b2VqcW1wb2FmUG5WV2hRVmFaS0s4UG1PbUQ5N2hzWHpBQUF2VHcvTW56VURLNy9TL0NqS3pjdkgvMVo4Z2MrWGZXS1Z1Q3VUeVhEclR0MUNYa3NEejVNeDl1dy9pRDkyN2FYS29jMUNNR1hpZUZxYlYwY05SK3FqZEZ5NGRBVUFjUHpVYVRScDRvVlhSbHJtVlV3Z1BFdkk1WEprWm1wMkV3UUVXcmVWZnNPR0RWVHlvTUZEQnFONWM4MzdLSlBKeE54NWM3SGdnd1hJejh2SEZ5dS93SXBQVjFoc2EySW93Wk0yS3BXSzVndHFLZm41K2RTeHlObThOMlZCUVFGKzJmZ0xMbC9XdkoreldDeUxyUk4yN2R5RnpNeE1aR1ptNHRLbFN4ZzJiQmpHalI4SGdVQmd0VkJvaU5xRk9ybGNqbDI3ZG1Idm5yM1U4K2JsNVlYUnI0eW0yZzZNR1lnelo4NGdOemNYcDArZlJ0KytkWXV0dFg2eDN0N1dSd0h1MnIyTE91N1h6L2F0NFJLSjV2ZXRXejA5NWUwSnVTK00wNWp2aTRha3JLd01uNjc0bExLdWVPMzExeEFlVHY5K04rbU5TYmgwNlJLS2lvcXdiOTgrOU9qWkEwRkJodTI2bmxVcUt5dXhaZk1XcXZ6K0IrL2oxTWxUT0hqd0lDNWZ2b3dWSzFaZ3dZSUZEZWIvUzdBZlJOaTFrbXZGS1pTdys1SkhLTmpKTENnczJJTHV3R1Nqald2ZEc4SGxZdjBmWmlxbzhmRnQ2N0tDMW9mTUtzdXlSQktlYlFMNEhuZ3JWRC9DYm4zU1VWUW9yUC9Db0ZDcnNDN3hNRmExZVoxbTZ6QTNiQkErdXIwZCtWSWJRNHB0UUYzUFJJUUVBc0UwNlRwMkE0VkZ4ZmkvN2J1TXREYlBTNTNhbzBXWVlkR1Z3K0hZWlp1YkE5ZkJabzlkUS94NytqL3FlTnlZMFNaYTZsTXJXTExaTElNZXRHNnVybmozYmN0dGxBNGRPVzVXMkMwckV5UGhRU0pWZnFrVFBmSktKcFBoaTYvWElpR3hicHgzMzU0R0x5L3JkeEIxNnRnT3I0OS9GWC9zMHZnalptWmw0NlBGeTdIOGZ3c3RUb0IyNjg0OXl0Y05BS0lpelF1N2xaVlZXTC9oTjF5OGZKV3E4L2J5eE1jZnpnZWJyZi9WZHM2N2J5RXRQUVBaT2JrQWdLMS83SWEvcnk4NmRiUlA4ajhDb2JFUUh4ZFBDVWFob1paRnZ5c1VDdno4ODg4NGRsU1RxNk5aczJhWVBuMDZyVTFZV0JpbVRKMkN6WnMySXo0K0hvcy9XWXlseTVZYXpWQWZGaGFHRlN1c3R3SXdSbUNndnZYYTNidDFDMmU2WHJQYTFOVFU0TUNCQTlpN1p5LzFYdVByNjR0dVhidFpmUDNKVXliRDA5TVRPM2JzZ0VRaXdZRURCM0RxMUNtODhjWWI2RCtnZjcyU3BwV1ZsVUgrMkpwbjM3NTlVRC9la2VqbzZJaXg0OGFpUi9jZVlIUHEzdGRhdG15SmlJZ0lKQ1FrWVBPbXpXalRwZzJWdkNzM1YvTWVaMjNpczRTRUJKdzZxZGw1Rng0ZVhpOFAxTnBvWVZ1U1l6VVU1TDdRcDdIZkY0YW9xS3hBanBZbnZ6bkt4R1VHNnlVU0NaWXVXVXI1Q1hmbzBBRmp4NDdWYThmbjgvSE9qSGV3OHZPVmlJcU9zbGpjTEMwcnBZNGJlN1RyaHA4M1VBdEMzYnQzUjBoSUNBS25CU0k3T3h2WHIxL0h6UnMzOGU3TWR6Rmh3Z1QwN2RmWDRrU0hoQ2NQRVhhdDVGckpRN3dOelNvbW44VkZXOWNnaTdheXQzY0xoZ096N3VtK1VKaG9zRjJTSk5laWVYQVlMSHdjTllvcUg4dTlqU3ZGS1NaNkVNeHh1elFObjkzZi83U25ZUkpyUEowQlFNUnh4T0xvVWVBeTZXSkpiUGFOZWtYWEprdnk4R2ZtVmJ6aS94THRXa3VqWDhXaTIzOUFZb05nVENBUUdoKzFrVGUxWkdabDE4dkQxc1BkemFpdzIxanAyYU1yL2oxN0RxMWFScUYxUzh0LzdDYWxQS1NlcThpSUZuWVZtMDF4L05ScHFGU2F6d3BQRDNmS2xnQUFKQlVWV0xucVc1cW9PMmIwQ0tOZXZaWXc5cFdSS0N3c3h2RlRwd0VBK1FXRldQRHhVcnczWnlZNnRtOXJ0di9SRTNVN1I2SWl3dUhtYXZnSGNTMFptVmxZOXZscWxKVFUvWER5OHZMRXloWC9nNGU3NFFneFJ4NFBIMzg0SHg4c1dvcWFtaHA0ZVhraU9OaDJqMzRDb2JGeTQ0WW1BV1dUcGszMEl1YVVpcnBBbE5vdDRQbjUrZmgyemJlSWk0c0RvUEdZWEw1aXVjRkZ0dEdqUnlNbkp3ZEhqeHhGVWxJU1pzK2FqWG56NTZGang0NTZiVjFjWE9xMW5kOGN5Y25KT0huaUpBQ05YNmdoQVV1bFV1SGZVLzlpKy9idEtDclMySEE1T0RoZ3pOZ3hlUFhWVncwK3hweWNPdEZJS0JSU3h5d1dDOE9HRDBPdjNyM3crKysvNC9peDR4Q0x4ZmpoaHg5dytQQmh6Smc1QXhFUnhoZWx0TGZINjE3MytQSGoxSEd0cVB2eXl5OWo2cHRUa1p1Yml3VUxGb0RMNCtLTGxWOVFXOTJudnpVZEN6NVlBTEZZaktWTGxtTFo4bVZ3Y25LaTVtOG84WmxDb2FBaVFMVVh3TVJpTWI3KzZtdnEybE9tVGpINk9HclJ0aERRdGdXU1NDUlV4S2kxNG5KRFF1NkxPaHJUZldFdFI0OGN4ZEVqUitzMVJubDVPZjYzK0g5SVRkWDhEZzRNRE1SSEN6OHlLa0ozNmRJRkN4Y3RSTGR1M1N3U3FsVXFGWTRjUGtLVkcxUGt1aTY3ZCsvRzZkT2E3MjU4UGgvVDM5SXNYTEJZTEN6KzMyS3MvMkU5VHAwNmhiS3lNdno4ODgvWXNtVUwyclJwUTB1d2QrZk9IWWlFSXJCWUxEQWU1MGVvZlM5UktWVlFLcFZRcXBSUUtCU1F5V1NReStTUXlXVG8ycTJyMFFVUWdtMFFZZGRLaW1va3lLd3Foajlmc3pMYTFUUGNJbUczbDFkZHBFNTZaU0Z5cWt0TnREWVBpOEdrSW9jQjRKWVZsaEF2SWd3QTRTSWZaRmVWR0JVZDFiQmVPRzNNc0JsTUxJb2NDUzh1ZlV2c3c0cDhiSDEwdHQ3ajcwcS9nUFp1SVFqUzhvbjJjWFRGeDFHanNPenVIcnNtVTZ0RjE0bEtYVStmWlFLQllKckt5aXJ6alo1eldyZU1ocGVuQjZaUG1XaFZ2MlBINndUTGwzdDJ0L2UwRENLVHlha2tid0R3c3BabmJtcGFPcjVhc3c2NWVYWGJOSHYxNkliWHg3OWE3K3ZPZlB0TktGVktuSG9jM1Z4WldZWFBWNjFCVFArK21EeHhQUGg4dzF0VEU1TlNjUFBXSGFyYzI0TG55YWRwRTNoN2VsTENia2hRSUJZdmZCOGVIdTRtKy9uNytXTFdPMjlpKzg2OVdMbDhNVHpOdENjUW5qVmtNaGxPbnRTSU9wMDZka0pSVVJHdVhiMEdaeGRuY0IyNE9IZitITlhXa2UrSUF3Y09ZTWNmT3lpeEx5UWtCTXVXTDRPcnE2dkI4UUZnMXF4WllES1pPSHpvTU1yS3lyQmkrUXAwNk5BQnI3MyttbDB5cUV1bFVxejVaZzM0ZkQ1NGpqdzQ4aHpCWnJQQllyUEFZckVncTVFaExTME4xNjlmcCt4Myt2VHBveWU0L1BmZmY5aStiVHROa09yYXRTdW1UWjlHMlJSczNMQVJRcEVRSXFFSVhDNFgrZm41aUkzVitIVXptVXlEd3FSSUpNTGN1WFBScjE4L3JQOWhQVEl5TXZEdzRVTjh1T0JEeEF5S3dlelpzd0ZvdnAvdStHTUhXR3dXMUdvMS9qMVY5M2xRRzExYnkrVkxsNmxqWDE5ZnpKNHptMG93cFZhcndYUGtJUzgzRHdzWExzVHFyMWJEMjlzYjRlSGhlSDNpNjlpK2JUdlMwOVB4N3N4M0lYSVdVWkcvTFNKYVFDd1dJL2J2V0RnN084UEJ3UUczYjkrbVJOamFhRnFKUklJbC8xdENDVFZEaGc2eEtMa1ZuODhIazhtRVNxWENtZE5uNE9ucENTYVRpVk1uVDFFZXNCRVc3TDU0RXBEN29vNm5mVjgwQnU3Y3VVT0p1aDRlSGxpNmJDbjRmTDdKUGoxNjZPY2Z1SHIxS243NzlUZUlSQ0x3Qlh6d3VEeW8xV284U250RStVc3ptVXhFUnVydjFtb003Tm16Qjl1MmJxUEtiNy85TmkzS25zUGg0TDMzMzBQSFRoMnhaY3NXNU9mbFF5cVZVcFlkdFh5MStpdXJyeTBVQ2pGZzRBRGJKMDh3Q0JGMmJlQlc2U05LMk8zbzFnd3NCaE5LdFhFamN3R0xpL1p1SVZUNXY4S0VCcDhqUVlPYmd4TW1CdlZBZTdjUWlEaU8rREhwbU1Ha1hNOGpjOElHSVVKRVg2bXRVRWp4VGNMZlVKaDR2VnFLUXEzQ3F2aS84SFhiU1JDeTZ5TFJJa1MrV0J3OUdsL0cvWVVhZXlmYjAxRjJpYXhMSURRczVwSjB2QWd3bVF4ODh0SDdDQXp3dDdoUFFVRWh6cHlyUzNyVHJVdW5ocG9lalgrT0hLTUVUemFiaGNFeC9hQlNxUkI3K0JpMjdkaEQvZWdIZ040OXUySGVySGNNSm0vUlJydVBNWmhNQnViTWZBczhMaGVIanA2ZzZvK2VPSVZMVjY1aDNLc2owYi92eTNwSjNIYnNxZHNsSStCYjVqZk1ack94YU1FOGZMQm9DYUlpSXpCN3hqUTRHUEJHTmtTdkh0M1FvWDFiQ0xSK3hHbDdTTVBNYzBFZ05HYnUzTG1EOHZKeUFFQy8vcHJkaFQvKytLTmV1OURRVUh6NzdiZTRlZU1tVmRlelowL01tVHZIckQ4b2c4SEF1KysrQ3o4L1AyemV0QmtLaFFMWHIxL0g5ZXZYTVdmT0hBeU1HVml2eDhEajhmRHc0VU5hUkpncEFnSUNxR1JXMnBTTHl5bnhxbm56NXBnMmZScWlvNk5wYmU3Y3VZT01qQXlENHc0ZlB0eWtOVkJrWkNUVy9iQU9lL2Z1eGU1ZHU2RlFLTkE4dEc0M0NvUEJ3SWtUSjZpSXlGcGF0bXFwdDVWNTRhS0ZlUCs5OTlHdVhUdk1tajJMZHQ3ZDNSMHJWNjdFd284V29xaW9DRXYrdHdTcnYxb05WMWRYakI4L0h1SXlNV0pqWXlHVlNpa2hNalEwRlA3Ky9wREpaTmk5ZTdkZUVBU0x4VUw3OXUyUms1T0RaVXVYVWZZTkVSRVJlUE5OeTZ5QjJHdzJ3c1BEa1pDUWdOVFVWS3hldFpwMnZsWHJWZ2dPRHJab3JJYUczQmQxUE8zN29yNk1IRGtTcjA5ODNlTDJaMDZmMGZ0YjkralJBLytkL1EvSnljbjQ4c3N2YmZLakJqU0xNRGs1T1RTUlhKZFJvMGJwTGVRMEZySXlzNmpqbUVFeDFMMmhTL2Z1M2RHMWExZGN2WG9WbHk1ZVFseDhIUEx6OHVzVlhOVzFXMWVEdGxtRStrR2VVUnU0VlpxRzRiNGRBQUFDTmhjdFhRSnd1elROYVB1ZVhoRmdNelQrS2lxb2NUWS8zdXcxUnZqcGI5L1FoczJncjhCRk8vdUR5VEMvUGVCQmVUWVN5eTMzcG5uV2tha1U2T1VkU1huQnRuTUxmaUdFM2JlYTlVVlBML3BLdVFwcXJFbUlSWjRkUFhEenBXSjhrL0EzbHJVY1EvUGJiZTBTaU9VdHgrQ3orL3RRcFpTWkdNRTZHRHJLcnNvT0FqV0JRRERPOUttVGJFNW9aZzZwdEliNnNWVi82cjVnbHBhS1VWQlFXTzhSMld3MjNOdzBFVHJCUWRZbFc5bTZZMDlkMUV6dkh1Qnl1ZldlanprS2k0cXg5OEJCcXR5N1ozZTR1cmhnNWVwdmNmWDZUVnJib1lNR1lOcVVTV0F5elF1WmFlbDFQL0JNSmM1ak1CaDRlOXBrK1ByNjRMY3QyNmhGQVhGNU9YN1p2QlVIRHY2REg3NWRUVVh2bnJ0d0NiZTFrcVlOR1RUQWFHU3ZMaTR1emxpejZqT3JrclRWb2kzcWlzdkxrZm9vblNyem5zRGZpVUJvS0RwMjdJaFJvMFloOVZFcVFrSTBBU1hlVGJ4UlVsd0NoVUlCTHBlTDhCYmhtRGx6SnVSeU9lN2R2UWNlajRmcGIwMm5KZUN5aE9IRGg2Tmx5NWI0ZnUzM1NFbEpRYWRPbmV3V2dSVWFHb3F5c2pLYTk3WTJIQTRId2NIQjZOSzFDNFlORzJiUTgzSEkwQ0ZJVGs1R3gwNGQwYTFiTjRNTFdINStmalFCaThWaXdkdmJHLzM2OThPb1VhUDAydXZDWnJNeFljSUVkT25TQlZldVhORVQ3L3o4L1NoaGw4UGhvRVZFQzh5Zk4xOXZIRzl2YjZ6N1laMVJBY2piMnh2TGxpL0RSeDkrQkVkSFI5Ukk2NUp1dlRQakhVUkdSZUxBL2dQSXpNeUV2NzgvM3YvZ2ZRQ2E3ZlZlM2w3STE5cWxJUlFLOGZZN2I2TkoweWFvckt5RXU3czdjbk56RVJJU2dxWExsbHIxV1RWdi9qejh1UDVISkNVbFVmNjF6czdPYU5ldUhhWk5uMmJ4T0EwTnVTL3FhQXozaFM0TUpnTUNnWUM2bHJteExVMU9CK2pibnRReTg5MlpxSkhXb0ttUDdYWWhUWnMyaFlPRGc5N2ZnOFBoSUNBZ0FERXhNUmcwZUpETjR6YzA3OHg0QjNmdjNrVm9hQ2htekRDZFBKZkpaS0p6NTg3bzNGbXorQzZUeVZCV1ZvYnE2bW9vRkFxTjNZSlNDWlZLUlgzM1U2dm93aStEd1FBWW12OU5lVDhUYkljSXV6WVFMODZDWEswRTU3RlkyOGs5MUtTd0crUFRoanErVjVhQllsbUYyV3RNQ2U1bDFadzZ1WWVpazd0NU0vamRHUmR0Rm5aRkhFZE1DM25acHI0TmdSL2Z2R2ROaFVLS1J4VUZhT2FrV1kxcjdSb0VKaGpQbGVXQ0xxOEZkc2RnSDMxZnc2MnBaM0c3TE4xQWovcHh0eXdEbXgrZXh2Um1mV2oxTFVRKytLelZlS3lNTzRBU0MxN3psc0JrNkFxN3orL2ZrVUI0M3JsMjR5YStXYXNmTlZOZnZ2cDJuVjNHQ1FvTXdQZmZmR0YxdjF0Mzd1SGNoVXNBTkYvd1h4MDV6R2pick93Y2pKMW8rUTlncFZKaDlOemE5UnRRVmFYSjdzemxjdkg2T0kzRndzaGhnM0g5NWkyb1ZHcXcyU3k4TTMwS0J2U2xmNWJISlNSQ29WREFrY2NGajhjRGo4Y0RpOFhFZzhRVTdQOHJsbXJuYm9GWDNKQ1kvZ2dOQ2NhYTczOUV2cGJBUG1YU0JFcTR6Y3pLeHZvTnYxSG5oRUluREI4YVk4RXpVSWM1VWJleXFnb0hZNCtBeTNXQWc0TUR1RndIY0IyNGNIQndBSXZGUkdGaEVRNGRQVUZseEFZQVg5L0c0d2xKSU5qQ205UGVSRUYrWFZUZnBrMmJqTFpkc21RSlFwdUgycHp0UERnNEdOK3QvUTVuejU1RisvYnR6VWIvVzhvbml6K2hqdVZ5T2VSeU9WUXFGZFJxTlRnY2prWEpleGdNQnQ1Ny96MkxybE1yU0xCWUxKdVNQUVVGQlNFb0tFaXYvdlBQUHdlZzJmbkNZREJNUGovbW92cUNnNE94K3F2VjhQZjMxeE9yZXZUb1lYQ3JPQUI4c2ZJTFZFczE3M0Y4UGgrZW5wN1VQQVFDQVphdldJNmRPM1ppd21zVHJFNks1T2ZuaHk5WGZXbFZId0NZUFh1MnpWdnovL3pyVDV2NmtmdENRMk80TDNUeDh2TEM3ajI3VGJiWnVXdW4xZGNITkJIYWhpSlI3ZUY3eTJReWNlRFBBd0EwbGltMUVhejJUaGluaTYzM2dDNENnUURMbGkrRG41K2YxZEd6RGc0TzhQTHlzc3M4Q1BhRENMczJJRk1wa0ZpZWcyaG56YlpNYlk5UlhmejQ3dkRqMTMxWUg4dTkzZUR6YXlqNExDNkcramFjNFh0RGNiY3NuUkoyK1N3SHRIRDJSYnc0eTJqN1VLY20rS3oxdUNjMVBZdFpjbWMzVWlyeVRMWjVMYkFieGdUb2IyVTlubmNYQjdPdk45VFVjQ2puSnB3NWpoZ1QwSVZXSCtMa2hXL2J2WUZ2RW1KeFg1eHBkcHhodnUzaDd1Qms5THdubC80bGEzeFFOeWhWeHIxOEEzWHV6UkYrSFNDUlZ4dHNtMVpaaURNRjVxUHBDUVFDd1JobFpXSjg5OFBQVkRsbVFGOHE2dGNRYXJXYWluU3FMOTI2dklUN2NScXJwekdqaDFQWGpZcHNnUkZEQitQbTdidDRmKzVNQkFYcVJ4OGZPbkljRnk1ZE1YdU50bTFhV1RTWDhMQlFmUC9ORjlpK2N5OE9IenVKZm4xNm9VZTN1cytISHpkdWdsUXI2dXp0TjkrQTBNbjRlNzh0OEIwZEVYdjRLQ1YybTZOcEUyK0VXWmd0blVCb3JEQVlEQ3JCbGpuYXRXOW5sK3YxN3QyNzN1TVlnOFBobU56NmJROVlMRmFEWnE2M2w5QlRHMjFxRGVaZUN6d2VEMVBmbkdycmxKNFp5SDFoUFExOVh6eFBtRnU0YWF3MEZyc1VnbjBnd3E2TlhDNUtSbTUxS2M0V3hDUE9oRWlZVlZXTU55Ly9qQjZlTGREYU5RaFhpbElzR3Y5a25tbTdBQmFEaVplOTY3SnpKMHB5a0ZsWmJMQnRueWJSdEczeUx4cDNTOU14eXEvTzM3Q2RhN0JKWVpmSllJREhiTmdQUzF2UWpWYlZaV3BJYjhvaVJKdHJKUSt4TWZtRWdSNzJaVWY2QlRpd09CaWhNd2RuRGg4cldvM0Z0a2YvNGErc2F5Ykg2T01kYlhLaFJKZWhQdFo5K2VyakhXMzAzS1dpSkNMc0VnaFBFRGMzTjNSbzE4Wjh3NmVFdDdmMTBRZ3l1Ung4UjBlSXhlVndjWEhHK0ZkTmIxdDBjaEtnWjdjdUp0dG9rNTZSaWJpRVJJUG5CZy9zaDd5OGZDUW1wZUFWblNqaDE4ZS9pb2tUeGhpTnlnZ09DakFyN0xxN3VlR1ZFVU10bnF1am95UGVldk1ORE9qM01ydzhQV2puM3A0MkdVdFdmSUdLaWtyMDZOWUZQYnQzdFhoY1MyRXdHR2dXRW94Nzk4Mi9yd3VGVGxnd2Y1WkYxaFFFQW9GQUlCQUlCRUpqZ2dpN05uSW81NmI1Um84Unk2dndUODVOL0dORm54K1RqNWs4ejJOeWFNTHVoY0pFeEdiZk1OaTJsM2NrbUl3WGQ4VXR2andiQ3JXUzhqbHU0eHFFN1dubnpQUjZkbUF4bUpqWmZBRDZHaEF0SDVUbjRKdUUyQ2RtUGZGNzZobXdHVXdNMFJGY21XQmdjbkF2ZEhCcmhwK1NqeUdudXZTSnpJZEFJRFJlb2lMQ0VSVVIvclNuWVZlOFBEM3c1V2RMOFBHU3ovREc2K1BnNUNRdzJkN1Z4UVh2VEo5aThmaUhqaHczS3V3Q0dydURNbkc1WG9TWXVjaWU0TUJBZy9Vc0ZndnVicTVvMTZZMXhvMFpCV2RuNjdlbUdrbzZGeElVaU1VTDM4ZXVQUWN3YjliYlZvOXBLZDA2ZHdLTHhZSlNvZEI0djZuVkdqdG1oc2FyVHlRVUlyeDVNL1RwM1JOQ29YMGpoZ2tFQW9GQUlCQUloQ2NCRVhZSkZwTW5GV1B1OWMxUGV4b1VuMFNQUmhzWHd6OUd0WkdwRkhoVVVZam13aVlBZ0dBbkx3alp4bjJJcWhRMXVHc0hMOW9vWjMrd0hpZTBrNmtVZUZDZVhhL3hxaFQ2MjNVRmJDNFdSbzVBUzJmOXJiWEprbHg4ZG44ZlpDcmpub3dOd1c4UC8wVnhUUVVtQmZmVWl4T1BjdmJEZCswbVkzZkdSZnlWZVUxUGNLNVFTQ0ZSR05zMnk2RDkzVlJRbzFJaE5kSldneVBMZ1JMMEFhQlNVUU1WRENkY3MyZVNOd0tCOFB3VEhSV0JYMy84RGdCb1hueXVMaTc0K3NzVkpxMEY5dS84M2FackRoazBBRU1HR1UvRXdtUXk0ZWJxWXZXNEhkcTN3Y0c5MjIyYWs2MUV0Z2pIaWlXTHpHNWZiTjBxMnVhNURScllENE1HR3M3MFRDQVFDQVFDZ1VBZ1BBOFFZZGRLb3AzOXdXRWFqbjdWM1VJZTVlSVBYMW1sd2JZUEsvSlJic1Rycy9HaWhseHQzTS8wU1ZPamxFR3FrbE5scFlsRVdrbVNIRXJZWllLQlZpNkJSaE42WlZXWFlObTl2ZldlMzg2dTg4QmlhWVRkb2hxSlhjYlV4cy9SRFl1aVJzTFhVZDhBUGxtU2krWDM5ajQxc2ZMUHJLc29xcEZnYm5nTVRWZ0ZBQWNtRzVPQ2VxS3ZkMHZzU0R1UEMwVjEwV2RMN2hvM3p3OFVlR0p0dThsVStWNVpCcGFiZVU0L2loaU9MaDVoVlBtVE96dVJVVlZrN2NNaEVBZ0VQVFRKSXd4Yng5amJML1o1NVZuMHBDTVFDQVFDZ1VBZ0VCb1RSTmkxa2c4aWhzR0Z3N2VvN2R5d1FVYlByWXc3Z09zbHFYcjFBWHdQQTYzMWNXRFMvM1F1SElIUnZ0by9tNXc1ZktwZHBiSUd4VFVTaTY1bmI3aE1EaFpHanFEVnJZNC9pQm90b2RZY3ErSVBXdHcyU1pLTElWcmxWcTZCT0pNZlozRi9XOUJlQUxCMzFHd3ZyMGpNYU43Zm9CZHdRbmsyUHIrLy82bEhvSjRyVEVCQmpSZ0xXZ3lEQjFlb2Q5N0gwUlVMSW9aaFZFVW4vSlI4REtrVkJRWkdxU05ZWitFa2w5ZzVFQWdFQW9GQUlCQUlCQUtCUUhpQkljSnVJNElKQnI1dmI3blhuamFqL1R0aHRIOG5zKzFpbXJaQlRGTk5zcHBMUlVuNEt1RnZtNjVYWDlnTUp0cTZCdW5WMlNjM3VENUo1Ym0wY29USXQwR0ZYU1lZbEEwREFNanRLT3gyY0d1RytlR0REWjY3VXB5TU5Rbi9OSnJJNnNUeUhMeDM4Lzh3TDN3UU9yZzFNOWlHeFdBaVh5bzJPNVp1LzhUeUhMdk1rVUFnRUFnRUFvRkFJQkFJQkFMaFdZUUl1NW1mcG9vQUFDQUFTVVJCVklRWGdqeHBHWklsdVVpUzVPSm15U1BjSzh0QTZHTnJob2JBa2UxQUsxZmJNWHIyZXNsREhNKzdnd0ZOV3RQcWorYmV3YThwSjU5WW9qUkxxVkJJc1RMdVR3enpiWStKUVQxbzBlYUZOZVg0OVA0K1ZCcndEOWJHbWNQSFN4NmhWRmtOalJWRFE1QXZGZE1zSVVxTjJLa1FDQVFDZ1VBZ0VBZ0VBb0ZBSUR4TmlMQnJKVXZ2N2dhYndUUndob0VWcmNiU2tqdDlkbjgvU28zNHVPWTlqbEJrNnZqTFdTUEtNYlZNRmt6MTAyNm5CcUIrM0ZabHdwUDJXYUdmZDB1Y0tZaURRbTA0SVpZMkg5Myt3K1I1dFIwRlVRR0xucHl0VW1GZlc0UU55U2Znd2hHZ2szc29GR29WTmovOEYwZHliNk9MUnhqR0JuU3g2N1ZzNVhySlEveVJkcDRxeDJiZndOWGlGTXdJN1k4MnJrR1FLdVg0L1A0Qmk0VFQ4WUZkYVY2OThlSk1GQnU1dCtwTGpVcU8rK0xNQmhtYlFDQVFDQVRDODAvdDEvdWlvaUtVbFpuZmxVUWdFQWdFQXNFOElTSEJUM3NLalJJaTdGcEpabFd4d2Zwd29ROU4xQVdBcktwaUZOU1VteHhQTzNHSVFxM0VtUFBmV1RRUEhwT0RuZDNtVWVYZlU4OGdOdnVHd2JaN3VyOEh6bU5SYkUvR1JleEt2MmpSTlZnNlNhOGFXZ2Jtc1Rpb1ZGcG14c0JqY2ZCZStCQjBjZzlGVzdkZ3JFbUlyWGVrcWtwSEhPN21HWTRRZ2JkTlk0azRqclN5TDk4Vms0SjYyalJXUmxVUnpoYkUwK3JVQU5ZbEhzSC9vbC9CMWtkbmtWQ2VUVjFYTjRuZjB5SlprcXRYbHk4Vlk4WDlmZWpoR1FHRldtRlJJck53b1E4R05OV1BUbTRNdURvSW52WVVDQVFDZ1VBZ05ES1lqL01zTUEwR2d4QUlCQUtCUUNEWUR5THMyb251bnVFMjlXT2g3Z3VmSlZHblR4STJrLzVsVktIUytMWXl3ZEJMM21ZSmFzQmtjclJoZmgzd2Urb1pzK040ODV6eFNkUW9LZ2xjVjQ4d1ZJVU53STlKeDZ5ZWt6WXlGZDJYdHFOYk0vVHlpcXpYbUxVRThEMHNUb3lueTlYaUZEMWhGOUFrdi92NHpvNzZUcTNCTUpVdzdseGhna1ZqT0hQNCtDQmlLQzNxUEt1NkJCY0tIOVI3ZnZXRkNRWWluSDFwZGNwR2RnOFRDQVFDZ1VCNDhuQWROSlpjUHI0KzRQTXRTN3BNSUJBSUJBS0JZQXRFMkxVVFhUekNiT3FuTFo0cVZZMUxGR0xyUk96S0h3dWZQYndpakNidk1vVkVVWTAzTHYxbzlQeWdwbTBRbTNYZDVCYjdhR2QvZkJRNUhFSTJQU0syajNjMC9zdFB3RDJ4NWI2cm5qd1JyV3pQQkdjRTA4S3VKZkJZSEN5T0dnMVBMdjN2dE9uaHZ3MGVQYzVtTU9IT0ZhSktVWU5xcFV4djBVWEk1bUZTY0UvNE9yclI2c3ZsVlEwOE13S0JRQ0FRQ0FRQ2dVQWdFQWdFRFVUWXRRTVJJbCs0YzRVR3ozVjJiNDVPN3FINEllbUlRVEZLTy9LMXZrS1l2ZUV3ZFlYZGhwMmZBNU9OY1lGZDhWUHljWVBuUi9oMndLVGdubURwYkdzcnJDbkhkdzhPVVhZRTV2RGtpakF4cUFkNmVrWFE2dVZxcFpFZXp3Nm44K053cFNqWmJMdldya0UwY1Y0TjRLMHJHK29WY2ZwaHhIQkVPdnRSNWZxOG5nVnNMcFpHdjRybU9nbnVUdWJmdyszU05Kdkh0UlFleXdFYk9yNUZsWlZxRldwVUNzaFZDakFaVEQzYkZVQVRjWjlXVWRqZ2N5TVFDQVFDZ1VBZ0VBZ0VBb0ZBQUlpd2F4ZDZleHZlcmo4N1BBWXRuUU1BQU1VeUNTMlJWQzFjSm9jNmxxdnJoTENQSTBlYXZLWnUwclYrVFZvaTJ0bmZZRnRkSWRSU2hEbytzVEoxd3d2UGZadTB4T0djVzBpcnJCUEluRGw4ekFzZmpMYXVRWHJ0enhVbVlFUHlDVlFwelNjbkUzRWM4WXIvU3hqazA1YnlITlpHcGpUOStINU9Qb0gvREZnaUdHSlp5ekZvSWZLaHluT3ViMFpSamNTaXZoM2NtK0dERmtNdGFxdUxUS1d3U0ZEVkZlM0Y4cXA2SnlOajZMd21hOHc4bjhid2NYVEY0cWpSOEhGMHBkV25WaFRnMTVSVE5zL1BHaW9VVW9qbFZYRG1hTFpQc2hoTThGa09BTXZCYUovemhROGdOV0UxUWlBUUNBUUNnVUFnRUFnRUFvRmdUNGl3VzA5NExBNTZlbXFFWFRVQWJXbXJtVk5kdE9Hci9wMlJJc25IbFdKNk5DV1hWU2ZzU3BWMW9sQW45MUNyNWxFZkQxZGoxSXBhdFpUTHF3RUFlZEl5ZzU2dmh2cTMwUkpqZFQxc0RjRUVBMitIOXNNbmQzWUNBTnE0QkdKZWl5RncwWmxMbFZLR1gxSk9XalFQSVp1SEVYNGRNY1NuSFhoYXo3Y3V0WS9QR0FxMXdtTGh6cC92VGgzWHFPVElxaTZ4cUIvd1pDd2gzQnljYU9WaUMwVm5VK2o2THRzYXNjdGxjdlJlZTRVMTVmZ2kvczhuR3RXZVUxMnFOdzlqWkZRVllmUERmeHQ0Um9RWEdkMkZFNVZLQlNhVEpPVWhFQWdFUzFIcFdKN3B2cThTQ0FRQ2dVQWdQSXNRWWJlZTlQYUtvc1RDQitYWmlCRFZKVlA2TWVrbzVyY1lRa1dIemcyUHdRYzNDNUVuTGFQYThMVWlBS3NWNXFOT255UWluWWpkTWxrbEFDQ3hQQWVKNVRsbSswOE42VTBUZHM4VldKWXdLMExraXo3ZTBmRG51Mk9FWDBmb2Z1Mk9FMmRoWGVKaEZOU1VteDNyOWFEdUdPclQzcVNnVzB1WnZOS2krWmtqU09BSkFadExsYmxNRGtiNWRjU2ZXZGZzTXI0OWFBaGhWemNLMkZTaVBGTThxaXpBcC9mM1lVWExzZUN4T0Npc0tjZVN1N3R0bXVPdTlJczRtbnVIS3VkTHhSYjN6YTRxb2QzUHVsUXBaY2l1S3NhbG9pUWN6cmx0OCtNbEVLeUJ3V0NBd1dCQUpwZUJ4OVczQkNFUUNBU0NZV1J5R2ZVZVNpQVFDQVFDZ2ZDOFFJVGRlaExUdERWMWZDWS9uaVlFcFVqeThFdnlTY3dLR3dnQTRMTzQrREJpT0JiZTNrNGxZeEpvZVhWV0ttdW80N1dKaDAxZWw4TmdVZU1Dd05tQ2VOd3k0ajA2T3l3R2JCdnNHTngxeEw5U21lWENwNUR0aUFGYXo0MEthaHpPdVdXeWowS3RvdVk1Snl4RzczeU5TbzV0ajg3aFVNNU5pK2ZSM2kzRW9LaWJXSjREQm9PQk1HRlRxcTVNWnAvRVY0WVM2YjBSM0F0aWVSWCt6WSt6eXpYcVM1REFrMWEyUnZBMGhyYXRDRkEvajkwa1NTNVd4aDNBYTBIZDhYWEMzMWE5OXJUSnFDcENSbFVSQUtDRFd3aDJkWnRIblV1ckxNUjdOLy9QYU44Zms0OWhZOG9KTUJuTU91c1R0Y1p2VjZGV05uZ0NOd0xCR0F3R0EzSzVuQWk3QkFLQllBVnl1WnlJdWdRQ2dVQWdFSjQ3aUxCYkR5SkV2Z2g4TEpBbFMvS1FZMkM3L2NuOGU0aDI4VWN2TDQxZFE0aVRGeVlHOThUdnFXY0EwS05pSlZwV0FPWXNCbmhNRGszWWZWaVJiN1JQUi9kbVZOUndWcFhsbGdBK2ZEZGF1Y1FLRDlaWEExNENUMHZvdTFTVWhFSXpFYlpIY201aG1HOTdnK2ZpeFZuNElla0k4cXdVSUIrVTV5Qlk0RVdWcTVRMTJQN29ISTdtM3NhcU5xL1QydG9qWXBmTllLSnZrNVlHejgwS2k0RkVMc1cxa29mMXZrNTlZSUtCSUNlNnNKdGFrVi92Y2JrNkFycXRIcnUxM0JkblVwWWNUd3VGV2dYVUk2RWNnV0JQYWlQTkdBd0dwRklwbkFST1JLUWdFQWdFQzFDcjFaQktwV0F5bVNScWwwQWdFQWdFd25NRkVYYnJ3WmlBTHRTeEtTRjJRL0lKdEJENXdwdm5EQUFZN3RzQlY0cVNrVjVaU1BNbExiTXhLdEVjM3lURTJ0UlBOM21WcGFLd242TWJodmkwbzhvcXFMRXIvYUxaZm45bVhVVlh6M0JhcExCTXBjRDJ0SE9JemI1aDRhenBKSmJuWUZEVE5nQ0FDNFdKMkpUNkx4WDlXZnYzcUNXdnVreXZ2N1gwOFk3V2kzU3VoUWtHRmtRTXc5SjdleXl5c21nby9QanVldEcxRCswaDdPcDQ3Rlpia05DT1FDQllEb1BCQUpQSkJKUEpoRUtoZ0VRaWdVZ2tldHJUSWhBSWhFWlBlWGs1VkNvVjJHdzJKZTRTQ0FRQ2dVQWdQQStRekNzMjBsellGRzBmKzhmS1ZBcjhaMExZbGFyaytDSHBDTFYxTzE4cUJvUEJnQnRYU0d0WDBrRENyaTF3R0N4NDgxeG9kWm1QdDdTYjQrM20vY0RTc240NG5SK0hyS3Bpcy8xa1NnVzJQanBMcTFPcDFiaHR4R0xDRWhMTHM1RXJMY09LKy92d3pZTllTdFIxNXZCcGliRWtpbXFJNWZXelloQ3lIZkZhVUhkYTNkNk15N1JJWlFjbUc0dWpSc1BQMFUyMyt4TkQyL2NZMEZoY1pGc1J5VzBNM1lqZGFpMXJFUUtCVUQ5cVJZaGFjWmZGWXFHeXFoSnlPZkYySmhBSUJGUElaREpVVmxXQ3hXTFJSRjBpN2hJSUJBS0JRSGdlSUJHN05qSStzQ3QxZktFd0VSS0YxR1Q3T0hFV1R1VGRSYldpQmp2U0wwQ21VcUNEV3pOYW04SWF5MjBHcENvNVJwMzd4cnBKVzBFem9UZk5sN2U0UmdLcDByeUFNTnkzQTFvNkIxRGxHcFVjTzlNdldIemQvd29TME1zckV1MWNnd0VBUEJZSGl5Skg0c05iMjFCbFF3Um9ubFNNdWRlM1FLRlcwdXFiT1huVHlwbVY1b1ZuYzd3ZDJwY21Gb3ZsVmRpZmVRVVhpaEt4cXZWcmxOZXZrTTNEc3BaanNQRDJIMWJaVzlnTFhRL2dCK1U1VU5YVE1aYkw1SUNwaytiT0hza0FQYmhDL05EaHpYcVBBMEJ2ZmdFQ0QrelU4dHl0TCs5ZSs4MW1MMkFDd1JKcXR3L1hDcnRLcFJKbDRqSjRlbmlhNzB3Z0VBZ3ZLR1ZsWldDeFdEUmhsNGk2QkFLQlFDQVFuaGVJc0dzRHpZVk5LT0VSZ05ta1lMWDhuSHljVnZiVDhiRE5yaXFsamxlMkdvOFFJVjE4dEFkdlg5bG9Wb1FHZ0hDdEpIQUFrQ1RKTTlzbldPQ0ZpY0U5YUhWL3BKMUhjWTNFcWpuK2xId2M2OXBQQlovbEFFQmpDYkV3Y2dRK3ZiOGZTaHY4VG5WRlhRQUlFeldsbFRNc2lDZzJ4U2kvanVqdTJZSld0eVB0QW1wVWNxUlhGbUp0NGlFc2pCeEpTWXNlWENHV1JMK0NqKy9zc0Vnd3R4ZXVEZ0tFaTN4b2RWZUtrdXM5THAvdG9GZG5peEN2Q3hNTW1sZXpQYkgzMkxyQ01ZSFFFR2piTWJEWmJNamxjbVRuWkVNZ0VNREYyY1g4QUFRQ2dmQ0NJQmFMVVZGWkFSYUxCUTZIUTcxM0VsR1hRQ0FRQ0FUQzh3U3hZckNCYWMzNlVNY3BGWGxJcVRBdmVocENPNm1YVXExQ1RuV2RzTXRsY2NCajJ2OGZMQlNmb3B6OWFPVjRjYWJKOXE0T0Fud1NOWXBLMGdab0Vzb2R5cjVwMGZXMEthNlI0SmVVazdTNlZpNkJtQnMyeU9xeGpOSGFoVzVIOEtBODIrYXhlbnBGWUdKd1QxcGR2RGdMSi9MdVVPVXJ4U25Za1hhZTFpWkk0SW1Ga1NPZnFDQTQyS2N0N1dwcUFGZUxVK285cmlOTFg5Z2xIcnNFZ24zUmpkaGxzOW5nY0RoZ3M5bW9yS3hFYmw0dVNrcExVRkZaQVlXaWZza0xDUVFDNFZsRG9WQ2dvcklDcGFXbHlNM0xSVVZsQmUxOWtrVHNFZ2dFQW9GQWVCNGhFYnRXMHMrN0pjS0ZkUkdQZjJaZXRYbXNhQmQvNmppanFzaGdaT25UZ012a29MVkxJSzB1em9Td3kyTnk4RW5VS0hob2VRWkxWWEtzU3p4czh4Yi9zd1h4aUhUMnc0QW1yYWk2bmw0UmtLa1YrQ25wV0wyTUEvZ3NCelFYTnFIVjNUY2pYQnVqajNjMFpvVU5wSW16RW9VVTN5Y2UxcHZqdnN6TENCQjRvSWRXWkc4YmwwQzhHellRNjVPTzJuUjlhM0JrT1dDd1QxdGFYWklrQjhWMnNJTVFzSG0wc2hxQTFBN0NibzFLWVJmaEdRQ2NIZmkwZTdkS0tjUDlzZ3k3akExb3ZMWUpoSWFtVm94Z01wbTBPaWFUQ2FWU2llcnFhbFJXVmtLdFZsUC9DQVFDNFhtblZxelZYdnh5Y0hDZ0xCaUlxRXNnRUFnRUF1RjVoUWk3VmlCZ2MybFdBMW5WSmJoVWxHVFRXSDU4ZDdnNU9GSGxleVlFcGp4cEdYNVBQV1BUZGJwN3R0Q3pDREJITzdjZ09ERHJYaHBsOGlxa1ZSWWFiTXRqY3JDMDVhc0lkYUlMcFQ4bEhVTldkZjBTY3YyV2Nnck5uTHhwZnJqOXZGdUN6V0JoZmRKUm0yd1pBS0N6UjNOYWNyYzhxZGhxdXdnR2dJbEJQVEhhdnhPdFhxbFdZVTFDTEFxMEVxWnBzejdwS0FJRkhnamdlMUIxZmIyamtWdGRpdjJaVjZ5YWc3V005T3NJUG90THE0dk52bUdYc1FWcytyZzFTbms5WFhzMWlPVlYrREwrTHp1TUJIUndDOEhpcU5GVXVVQXF0dHZZQk1LVHBGYTRxRDNXdG1kZ3NWaFFxVlI2b2k0UmVBa0V3dk9JdGtocjZQMnc5di9hZWlMcUVnZ0VBb0ZBZU40Z3dxNFY5R3ZTaXBZY2ExL0daWnZGcTFZdUFiVHluZEowbzIwckZUVzRZbVBVWXJDVGwvbEdPdlR5aXFTVkx4WW1HbnljVG13ZUZrZU5SZ3NkejlaRE9UZHhydkNCMWRmVlJhNVc0dlA3Ky9GVjI0bnc1SXFvK3Q1ZWtYQnpFR0IxL0VHYmZGeDc2ankrMjZXUHJPcnY3dUNFT2VHRDlLS2ExZEFJdDNmS2pQOHRaU29GVnNjZnhOZHRKMUVld2dEd2VsQVBKSlhuNHA3WWZoR2syZ1FMUERIYS95VmFYYjVVakV1RnRpMU02Q0prTzlMS3hJYUJRR2hZYWtVS3RWb05Cb01CbFVwRmxXdUZYWUFJdWdRQzRjV2dWckRWRm5DMVBYVkpwQzZCUUNBUUNJVG5GU0xzV3NHTmtsUk1DZTRGQU1pcExzVzVnZ1NieCtyaEdVRWRLOVJLeEltejZqMC9lK0RKRmFHamV5aXQ3a0pSb2w0N0gwZFgvQy82RlRUbDBaUDFYQzVPeHVhSHArMDJueko1RlZiYzI0Y3YyN3dHb2RaMi8xWXVnVmpUN2cxOG5mQTNVaXNLTEI2dktjOEZMWFZFOWYrcytEdDJkbStPT2VFeGVwR3ZLcWl4TWZrRXpoVEVteDBqcDdvVVB5UWV3Y0xJRVZUZHJkSkhTS2lIejY4cEJHd3VQb3djQVRhRGJxbDlJUE9LelZZWnVuanpuR25sTW5tbFhjWWxFQWpHMFJZeXRJVmVFcTFMSUJCZUpBeEY3ZXFLdVVUVUpSQUlCQUtCOEx4Q2hGMHJ5S29xUmtKNU5pSkV2dGlTZXNabVVjelAwWTBXNVJvbnprS05TbTZ2YWRhTHdUNXRhWDZ4K1ZJeEVuUkU1eTRlelRHcmVZemU5dnY3NGt5c1NmakhibUpoTGRuVkpWaDJkdytXdHh3REVhY3VNclFKendXcjJyeU9YZWtYOEZmbU5ZdXVPOXl2SSszeEZkU0lyUkpVODZSbFlPb0lwSEsxRXVzU2orQzhGVkhLbDR1VGNURHJHa2I0ZGNUdHNuU3NpdnVyUVR5V0haaHNMSW9jcVNmQUowdnljQ0x2cnQydTAwem9UU3NYU01WMkc1dEFJQmhIVjlBQVFLSjFDUVRDQzRraEVaY0l1Z1FDZ1VBZ0VKNTNpTEJySmFmejR5QlhLWEc5NUtITlkvUnIwcEpXUHBNZlY5OXAyUVYzQnllOTVGcUhjbTVTY2ltUHhjSDBabjNSMXp0YXIrL3QwalNzaWo5b3VUaHA1ZmZzUjVVRldISjNOMWEwR2dzWExUc01Eb09GU1VFOTBjTXpBcitubmpGcGcrRE5jMGJmSnZTNW43Ynl1VStyTE1UYUI0ZXdNSElrR0tqemdFMHN6N0ZxSEFEWSt1Zy9LTlFxN01tNEJEbnRlYlBQanhBSEpodWZSSTFDdExNL3JWNm1VbUI5MGxHN3llODhsbjZ5dmF5cSt2a3JFd2dFNjlBVk1tb3RHZ2dFQXVGRmdyenZFUWdFQW9GQWVORWd3cTZWWEN4TXRFbkVxMFhJZGtUL3BxMnBzbFFweDZXaVpIdE1yZDVNRE81SlM1cFdwWlJSVVowOXZTSXdKYmczWEIwRWV2MHVGQ1ZpN1lORFVGaVJ6TXlWb3orTzJvelVtRkZWaElXMy9zRGk2RkcwNUdNQUVDVHd4UEtXWTNCZm5JbURXZGR3b3lSVmI3VEp3YjNBWWJDb3NsUWx4NkhzbXhiUHVaWXJ4U25ZazNFUkxaMEQ4TTJEV0pUS2JMTWRVRUdON1dubjlPbzl1VUs5ZHRiaTV1Q0VUNkpHMFJMUDFiSXg1U1F5cW9xc0h0TVlJM3c3d2xITEx4Z0E3cHRJQmtnZ0VCb2VJbTRRQ0FRQ2dVQWdFQWdFd3ZNUEVYYXRwRkpaZzhxcUdwdjdqdzNvVEV1YWRhRW9zVkhZTUxSM0MwRnZuYVJpc2RuWElWWEswY2s5Rk8rRkQ5SHJvd2F3TCtNU2RxWmZzRnA2akhieDE2dVRxUlJtK3hYVWlMSHc5aDk0djhWUWRIUnJwait1c3ovQ2hFMng2UFlPUEtxczg5N3Q0dEVjWFR6Q2FHMlA1TnlHUkNHMWN1WWFkcVZmeEI1Y3NydnRCQU5BVjg5d1dsMlZ3cnJYV3dlM0VNd09pNkVsK3F0bFgrWmwvSnQvdno1VHBOSEZvem5HQkhTbTFWVXFhaEJ2bzE4d2w4bXhVN3l5UGh3bS9lMk9BWURINURUUTFRQ2xXcVVUaVUwZ0VBZ0VBb0ZBSUJBSUJBS0JZRCtJc1BzRThlWTVJOGFuRFZWV0EvZ24rNGJaZmlLT281NTlnNldFR0lqWTFNV1p3OGVjc0JoYVhZbXNBbjltWGdNQVhDMU93Yi81OTlGSHk0S2hRaUhGMnNURHVGR1NxamVlZ00xRlU1NHJKSXBxVk1pbHFGYktLQUdVeldDaGpXc2dKZ1IycC9XUktLUVdSL3hLbFhKOEVmY25odnEwd3lTZEtHTUFXSjkwbENicXVuT0ZtTmw4QUsxTmhVS0t2N0t1V25ROVkxZ3E2dm82dXFHcG95dXFsVFdvVXNoUXJheUJYS1dFUXEyQ1NxMkNRcTBDbDhtR0Q5OE5vL3c2SWtMa1MrdWZXMTFtMFhWY09IeE1EdW10SjlEWDhrLzJEZnlSZHQ1b2YwK3VDTFBEQnFLNHBnTEZNZ21LYXlvZ2tWZWpSaVdIVEtWQWpWS0JHcFVjYkFZTFRSeGQwTTB6SEMrNU45Y1RZby9rM3JKSXBEZkVyeSs5RFNIYjBYeERPeEFvOE1UT2J2TWFiUHpySmFsWUdYZWd3Y1luRUFnRUFvRkFJQkFJQkFLQjhHSkRoTjBuQkJNTXpBc2ZETGFXRmNEVjRtU2tWUmFhN2V2SkZXRlc4NEVOTnJkcXBRdzUxYVcwQ00rdGovNmpSUkp2VERtSkNHYy9OT1c1NEhwSktqWWtIMGV4ck1MZ2VDNGNBYjV1TzVGV3B3WWdWeW5BWnJKb3ljdHFlV0JEaE9jL09UZHh0eXdEczhJR0lrellGSURHRS9pY1ZoSXpSNVlEbGtTTjFoTUxOejM4RitYeWFxdXZhUXQrZkhjc2loeGhjMzlENHJrMkFoWVhRMzNiWTRSZkJ6MUxoRnIrU0R1UGZabVhUWTVUSXF0QWxMTS9XRHJKNGF5aHNLWWNmejFlRUNBUUNBUUNnVUFnRUFnRUFvRkFJRFFjUk5oOVFvd0o2S0lYaWJrbjQ5SlRtZzBkbVVxQmxmY1BZRldiMStESGQ4ZlY0aFNjTFlqWGEvTkQ0aEY0OGtUNHJ5REI1SGc1MVNXb1VjbkIxZHJtemdEMEltdTFzY1hyRm5qc3UzdjdEL1QxamtiZkppMng5ZEYvdFBNQ05oYzhIYkh6ZWtrcXp1Zzh2b1lrU1dLN0ovT2xvbVJhOUxFMlRYak9pR25hQnYyYnRnS2Z4VFhZcGtJaHhickVJN2htUWJJL3BWcUZQR2taZkIzZGJKcHJoVUtLcitML1JxWFNkcXNTQW9GQUlCQUlCQUtCUUNBUUNBU0NaUkJoOXduUlhOaUVWcjVRbUlqVUNzT0NuUzRLdFFwaWVaVk4xK1d6SEl4R2NXcFRxYXpCbC9GLzRlUElrVmlmZE5SZ200VHliQ1JZRUZtckJwQmVXVVJGMFpwamI4WmwzQ2xMdDZpdE1VN2wzOGNwQTk2eFJUVVNmSEpuSno1dlBSNU5lUzc0Zi9idVBMeXBNbjBmK0oyMWFaTjAzMHVobExZVUVFRVVyWXArRVpkUkVSREhCUkZIRUpjUkVYY1dVVVJGUUFFRkVWQ1VSUVRtaHdzTWpxd0tLaXJpT09DQ2xFSlhLRjNwa2pacnM1ejgvb2c5TkpDMmFXbWJ0TnlmNitLNmtwUHpudk4yT2FXOTg1em5QV1d1d3BKajI4L3JYQzFWYlRXaTJtcjB1UEJjVXc1VjUyUHA4UjJOdmo2dTU3VzRPckozbzYvL1dsMkFGZG03Y2JxdTF1dHpGcG9xV3hYc0hxc3R4anZIZDZEWVhOM2lzUTN0TGYzem5DQytzL0ttR3ArSWlJaUlpSWlJcUxVWTdIYVErWmxiOGVKRmQyQkFhQStZSEhWWWxiZlg2N0VuaktmeDNLOGZ0K3E4WTNwY2hYdTZYK1hWdnNYbWFqeHphRjJiTFBpVWJ5aHZOTmkxT3dYVTJrdzRWbHVDblNXLzRnL2R5Zk0rWDFPcXJBYThldmhUVE90N08rWWUyUUpES3hkTU94Ky9WT1dnVDNBM1NDVVN5Q1JTU0NDQlJBSklJSUVUVGppZGdOM3BnTjVtd1FuamFmeFVjYnpac0h0eDFuYUU5bGVqWDBnM3QrMFZkWHA4WExDdjJjcHFUMzZ1eUlaS3FvQktwa1NnVElGQXVSSUtpUnhTaVFSU2llU3YrUUptUngxcXJDWWNxeTNHTDFXNWJmWTFYSnYvWFpzY2g0aUlpSWlJaUlpb3EyT3cyMEhzVGdmbVovNGJjd2ZjaTkwbHY2UGFhdlQxbER4cWkxQVhBTjdMK1FydjVYelZKc2RxQzZXV0dqeHo2Q012bHp0eldYeHNPeGEzVVhYdml1eTIvMXpZblE2OGtmbHZMQngwUDZJRFFsQnROV0xycVYrd3JmaFgyRnY1ZGZ5MlBMTkQyMVFRRVJFUkVSRVJFVkhyU0N4MWxwWmtYWDVoek05TGZUMEZqNVJTT2FJQ2dzWG5wUllkSEU3QmJaOFFSUkJxYmFZV0JZeEVUVWxTUnlGWkU0Tjk1Wm13bi9YOVJoZXUvM2ZGRTc2ZUFoRVIwUVZKcnpmZ3hJa1RTRTd1aWFDZ29PWUhFQkVSRWJVU0szYmJrRld3bzhoYzFlUStyZTJWUzlTWUF1TnA5bk1sSWlJaUlpSWlJcnJBU0gwOUFTSWlJaUlpSWlJaUlpSnFHUWE3UkVSRVJFUkVSRVJFUkowTWcxMGlJaUlpSXFJTFNGMWRIYjc0NGdzY09IQUF4VVhGamU0bkNCMjNmb1BKWk1LYTFXdXdhK2V1RGp0blE2ZE9uY0xHRFJ2aGRQcHVOWlNUSjA5aTgrYk5QanUvdnpoeTVBZ08vM0VZV1ZsWkhYcGVmN3d1L01taGc0ZVFtZWxmQzIyZlBuMGFGb3VsM2MveitwelhNZnIyMFJoOSsyalUxdGEyKy9rOEtTZ293T0UvRGlNdkw4OG41eWYveFI2N1JFUkVSRVJFWFVoaFlTR0NnNE1SRWhMaThmVlRwMDVoNWZzckFRQTMvZTBtVEpreTVaeDl2djc2YTJ6N2NodWVlZllaSkNZbXR1dDhBZUNWMmEvZ3lKRWpVQ2dVU0UxTFJYSnljcnVmczk2dW5idnc3cnZ2d3VsMElqUTBGTGNPdjdYRHpsMXY4K2JOV0wxcU5RQWdNVEVSZ3djUDd2QTUrSXM1cjgyQlhxOUhiRndzUHZ6d3d6WTdibWU4THZ6RjYzTmV4MDgvL1lTWTJCZ3NXN1lNS3BYSzExT0N5V1RDakJrelVGMVZqZUhEaCtQQmlRKzIyN25zZGp0c05oc0ErT3pObi9VZnI4ZUJBd2ZRdjM5L3pKcy96eWR6SVAvRVlKZUlpSWlJaUtnTG1UZDNIazZlUElrK2ZmcGcvaHZ6SVpQSjNGNHZMQ3dVSC9mbzBlT2M4UlVWRlZpK2JEbXNWaXVtUERFRjR5ZU14OGlSSXlHUlNOcHR6aE1mbW9qbm4zc2VOcHNOQzk1Y2dDWHZMSUZTcVd5Mzh6VjBSY1lWV0xObURRd0dBejc2NkNNTXVXWUlnb09ETytUYzlZWU5HNGFOR3piQ1lyRmczVWZyY05sbGw3WHI1L3RDNUt2cm9xaW9xRlZWdnFHaG9aQklKTWpQeTIveFdBRG8wN2NQNVBLMmlYejZYZFFQUC8zMEU4cEt5N0R1bzNWNDVORkhXalRlNFhDZ3FxcnBoZWFiRWhFUkFhblUvWWJ6OTFhOGg5S1NVaWdVQ2d5NVpraXJqKzBMZ2lDZ3JxNnVSV01jRG9jNDFtdzJ0MmhzUUVEQU9aOC82am9ZN0JJUkVSRVJFWFVSbVptWk9IbnlKQUFnUGo3K25QQUtBRTRWbmhJZkovVklPdWYxeU1oSVBQUHNNMWo2emxJWWpVWjhzUElEL1B6enozanFxYWNRSFIzZEx2Tk9TMHZEUFdQdXdjWU5HMkV5bVZCWVdJaGV2WHExK0RnV2l3VjJ1NzFGWStSeU9VYmRQZ29iMW0rQTBXakUrdlhyOFk5Ly9LUEY1OVpvTktpcnE4UHhZOGRiUEJZQUJnMGFoUDM3OXlNL1B4K2ZmLzQ1ZXFmMWJ2RXhJaUlqRUI4ZjM2cnpkMlcrdkM0bVB6NVpyUFpzaVFmR1A0RDAzdW1ZTVdOR2k4Y0N3SWFOR3hxdFRtNnBrU05INHJ0dnYwTjJkamIrODUvL1lNZzFROUMzYjErdnh4Y1hGK094Zno3VzZ2T3ZXYnNHVVZGUjR2TTllL1pnNzk2OUFJQkpreVloTFMwTmdDdjh6TTNORlovN3E2TkhqMkxhMUdtdEdudmt5QkhjZGVkZExScno5dUsza1pxYTJxcnprZjlqc0V0RVJFUkVSTlJGN05wMXBrZHRZeTBGNmdNdUFPaVJkRzVsSWdBTUdUSUVxU21wZU9PTk4zRDgrSEg4OGZzZmVHTHlFM2o0a1lkeHd3MDNlRFdYcDU5NkducUQzdXU1Q3c1WFZhUFQ2Y1M4ZVMyNzFmalJSeC9GNE1HRHNXTDVDdXpaczZkRlk4KzJmZHQyYk4rMnZjWGpObS9aak1xS3lsWUhjUTJ0WGJPMlZlT0czelljanozVytnRE4zNW5OWm1RZXljU2xsMTNhb25HK3ZDNFNFaExjZ3QzYTJscm85WHBFUkVSQW9WU2d0S1FVU3FYU0xiZ0VnR0R0bWFweGxVcUZ1TGk0NWo5UUFDZE9uR2kyUXJpc3RBemw1ZVZlSGEvZTBPdUdJanM3RzJscGFUQVlERGo4eDJHdnhrWEhSRU1xbFo3VHZzSGhjTUJtczBFbWswR2hVSWk5Y2oyMWVXaFliWnFibTR0bDd5NERBTngrKysyNDhhWWJBUUJWVlZXWSsvcGNIRDkrSEROZW1JRXJyN3l5UlI5ZlIxSW9GSWlJaUdqUm1OcmFXdGhzTnNqbDhoWUg5bTFWdVUzK2lWOWRJaUlpSWlLaUxzQm9OT0xISDM0RUFLU21wcUozYjg4Vm56azVPUUNBNk9ob2hJYUdObnE4bU5nWXZQSG1HMWkrZkRtK3dyVjdGZ0FBSUFCSlJFRlUydjBWakVZamR1N1lpYUZEaDNvVkZKU1dsa0t2OXo3WXJkZWFXN1pOSmxPTHg3UUhtVnpXYmxYTjNtZ1lCdnF6WmN1V0lhbEhFb1plTnhScXRkcXJNU2RPbk1DOHVmTlFWRlNFYWRPblljZ1E3MjYvOS9WMThlNnlkOTJlci9wd0ZiWnMyWUovUHZaUHBLU2tZTUw0Q1VoSlNjR2JDOTQ4WjJ4OWVKcWFtdXAxWDlWeDk0MkRUcWRyY3AvZHUzZGowNlpOWGgzdmJNZU9IY09ycjd6cTlmN2o3aCtITVdQRzRMUFBQM1Bidm12bkxpeGR1aFFqUjQ3RXhJY200dEZISGtWUlVSRldyVjdWYUhCWldWbUoxK2U4RHF2VmlpdXV1TUt0cjI1d2NEQTBHZzBFUWNBYjg5L0F6QmRuK20ydjZyUzBOSHkwN3FNV2pabnoyaHdjT0hBQWZmcjBZWTlkY3NOZ2w0aUlpSWlJcUF2NDd0dnZ4S3EzNGJjTjk3aVBUcWNUSy9VYUM3Z2FVaWdVZVBMSko1SGNNeG4vM3ZwdnpIeHhab3VydndZUEh0enVBVXRhcXV2VzY3Rmp4K0syRWJlMWFPeWZmLzZKVlIrdXd1REJnM0g3N2JjalNCM1VxamtvRkFyRXhNUmc5WnJWclJwL29jak56Y1dPN1RzQUFQLzV6My93M3Z2dmVUV3V1cW9heGNYRmNEcWRXTGhnSVRScURRWmVNckRaY2Y1NlhWRExHQXdHdkR6clpaU1hsNk4zNzk1NGZ1cnpicFc4Y3JrY00xNllnWmt2ekVSV1ZoYm12ajRYcjc3Nkt2cGYzTitIczI2YXcrRVFlK2MycDc0S1d4QUVXSzFXcjhiSVpES1BiVWVvYStGUEhpSWlJaUlpb2k3Z3E2KytBdUJhS0NjNU9kbHRNYWg2UnpPUGlvOGpJeU05N3VQSndFc0dvdDlGL1dBd0dHQXdHTnhlaTQyTmhVS2hRSGw1T1E3Kzd5QnV1ZlVXdDlkVFUxTWJ2ZjI5cmNYRXhpQW1OZ1lWRlJXSWpJeHNkdi95OG5KODlxbXJrckR3VkNIaUUrTFB1U1crS1hxOUhscXR0dG45YkRaYmkzdi9OcWV6TG9pMFpmTVc4Zkh3NFo2RFZrOEdYaklRanovK09KWXVYUXE3M1k0NWMrWmczdng1emZZTzlmVjE0UThLQ3d0UlZGU0VqSXdNdCsxYXJSYkxsaTlyMTNNSEJiWHVqWktHS2lzcjhjcnNWMUJRVUlEdTNidmpwVmt2QVhBRjhuV1dPcGd0WnBqTlpwaE5aZ3diTmd6WjJkbXcyV3lZTTJjT0ZpeGNnTzdkdTR2SHNscXQyTEZqUjR2T1gxcGFLajdlc1dNSEFnTUR2UjZiMkMwUmd5NGQ1UEcxalJzMnRyaHkrc2lSSTdoajlCMWU3WHZQUGZmZy9uL2MzNkxqVStmRFlKZUlpSWlJaUtnTHFBOGY2dXJxTU9XSktjM3V2MlhMRm16WnNxWFovWnJ6enRKM29ORm84T0FFMTIzUkZ3KzRHQWtKQ2VkOTNOYkt5c3JDN0pkbjQ5SkxMOFdVSjZjZ0lDREE0MzVHb3hGelhwdURtcG9heE1YRlllNjh1V0tvS3dnQ3Z2N3Fhd3k1Wm9qSFlNcnBkR0x0bXJYNDl0dHY4ZXBycjZKSEQ4ODlXZXU5dS9UZDgrNzllN1paTDgvQzVaZGYzcWJIYkc4VkZSWDQvdnZ2QWJodW5hL3ZqK3F0djkzOE54UVhGK1B6enorSHhXTEJLN05md1lJRkN4QVgzM2ovV1Y5ZUY4bkp5ZWQ5bkhvNU9UbGlTTzFKb0NvUTR5ZU1QMmY3OW0zYnNYejVjbWkxV2x6eTBTWG5YQS9oNGVGdE5zZjJzbW5USnVUbDVRRnc5VUllZDk4NHI4WVpqVWJNZm5rMkZpeGNJUGEwTlp2TitHRGxCNjJleS9xUDE3ZG8vNkZEaHpZYTdLb0NWVTIyL1dqSWFEU0tQWW05ZVRPcC92alU5VEhZSlNJaUlpSWlvdk1TSFIyTmlJZ0lWRlpXNHREQlErY0V1M2E3M2EwcXNpMnBBbFZ1Vlp0Nzl1eUJ3V0RBZDk5OWgrTGlZcno0MG92bkxGU2sxK3N4NjZWWnlNdkxRN2R1M2ZENjNOZmQ5bG0yYkJsMjdkeUZkZXZXNGJubm5uTzc1ZDlpc1dEeDI0dnh3dzgvQUFBV0xWeUV4VXNXZTFVOUs1RklHZzJhdmVGME9sRlhWOWZxOGI3MitXZWZpN2VlanhnNXd1TkNXYzBaUDJFOFNrcEtzSC8vZnVoME9ydzA2eVVzWExqUTY0Q3NvMlZtWm1MbUN6UEY1L1VmLy94NTg4WHZtY3pNVEl5K2ZiUzR6NGdSSTl6Nnh3SkFVVkVSdG4yNXJkSHphTFZhajhGdWZTc0N2VjZQNy9kOWp4dHU5Rzd4dzdaMi9QaHh2RERqQmZGNS9lZmhpeSsrd0k0ZE84UjJHUk1mbk9nMmJ2Mkc5Ymd5NDBweFFjT2dvQ0JvTkJxbzFXcG90Qm9FQlFZaEtDZ0lnVUdCQ0FvTWdpcFFKVmJVcmwyekZrYWpFYVdscFI0WEs2dGZ1SzA1VnF0VmJJWGc3ZmRzL2NmVGxMdnV1Z3QzM1hXWFY4ZXI3N0hidDI5Zjl0Z2xOd3gyaVlpSWlJaUl1b0NYWjcvY1pMOUdnOEdBMTE1OURRQnd5YUJMTUdiTW1EWTViM3g4UEFDZ2YvLysrUGJiYi9IYmI3OWh4TWdSYnZzWWpVYk1tREdqVGM1M3RwNDllMkxwdTB2RjU1TW1UWUk2U0kzUFB2c00yZG5aZVA2NTUvSEtxNjhnTVRFUmdPdTI3dGt2ejBaK2ZqNVNVbEl3KzVYWmJxSGdxZzlYWWRmT1hRQ0E1RjdKNkoxK3B1ZnFpUk1uTUgvZWZQRlcvZjc5KzJQYTlHbGV0MFJJVEV6RThoWExXLzJ4RmhZVzRyRi9QdGJxOGI1VVdWbUpuVHQzQWdEVWFqVkdqaHpacXVOSUpCSTgrOXl6cUpoZWdlUEhqNk8wcEJTdnZ2SXE1czZiNnpGMDgvVjE0WFE2WWJQWkFLRFpFTkhoY0VBUUJJOXRPM3FuOWNZVFR6elI2RmlGMHZPeEV4TVRrWjZlanF5c0xPellzY05qc0NzSUFrNlhuMjV5YnEyaDFxaWgwV2pFYzNnS084L3VNM3YyUGs2bkV3TUdEc0JINno1Q2FHZ29aRElac3JPelBiYmdLQ2t1Y2F2ZURnOFBSMkppSXBLU2tqek9iL2p3NFhqazBVZWEvVGhlbWYwS2Z2bmxGd0JvY25HM2htNGIzckplMzBTdHhXQ1hpSWlJaUlpb0MwaFBUMi95OVlhdEFLNi8vbnIwNjlldlRjOS8wVVVYNGR0dnY4V2ZmLzRwVnJmNWdrUWl3ZmdKNHhFZUVZNlY3NjlFZVhrNXBqNC9GWXNYTDBaWldSbm16NStQMnRwYWNmODVyODJCeldhRHpXWkRuYlVPWmFWbEFJQmh3NFpoeXBOVHhFV3h0bS9iamc4KytFQU02VWFOR29VSEp6N0l4WW04OU9tbm40cWZ1OUYzaklaYXJXNzFzUUlDQXZEU3JKZnc5Rk5QbzZMQ0ZmQXVYTEFRTDh4ODRaeVEzZGZYUmIyK2Zmdml6UVZ2WXRXSHE3Qmx5eFpNbnpFZEtTa3BtREIrZ3ZqYTFxMWJHMjBURUJzWGk5aTQyRmFkKzdycnJrTldWaGFPSFR1R29xS2ljMTdYNi9XWU9IR2loNUhueDFPUDEvajRlQ3g1WnduMmZMMEg3NzMzSGthTUdJRi9QUEFQUERubFNSUVhGMlBWNmxYUWFEUzQ1KzU3eERGU3FWU3N1RjI3WmkwKysrd3pqTHQvbkZzSVgxQlFnT2VlZlE2OTAzdmppY2xQSURZdUZ0ZGNjMDJiZjB6bmE5SENSZmoxMTE5YlBNNW9OQUp3VlhkNzI0cWlvY3V2dUJ4VHBqVGZpb1E2bjA0WjdJWW9nbEJqTS9sNkdrUkVmaWxFY2Y0TEZCQVJFVkhYODlQK253QzRxZ2Jib3pkcmFwcXJnczVvTkNJM045ZnR0WkNRRUh5NTdVdXZqdlB4dW8reGFkTW1wS1NrWVBHU3hhMmV6OGlSSXlHWHliRjgrWExjY01NTmlJbU5nVUtwY0tzSXpNbko4VGoyM252dnhYM2o3blBibHRRelNleHYrZFJUVHpYYU43TXBOcHNOQlFVRkxSNVhyNnlzck5WamZhbTh2RnlzZ2c0T0RzYW9VYVBPKzVoaFlXR1krZUpNVEgxK0ttdzJHdzRjT0lBUFAvalFxd3JNaHRyN3VqaGJmVFd1VXFGczkzUFZ5N2d5QXl0V3JBQUE3TjJ6dDhQTzY0bEVJa0ZnWUtBWXdLdFVydFlKRW9sRWZPNnA4dHJwZEdMRmloVmlTNFpmRC8ySzBhTkhpNjFORHY5eEdGYXJGYi8vOWpzZWYveHgzRGZ1UHR4KysrMSt0OENnd1dDQVRxZHI5WGlIdzlHcThRYTlvZm1kcUZQcWxNRnVEM1VrL3RDZDlQVTBpSWo4VWc5MTh5dEFFeEVSMFlYRmFEVGkwS0ZEQUlCQmd3YTF5VXIxWjB0S1NvSlNxWVRWYXNYaHc0ZGJmUnh2YjF2M3hxM0RiMFZLYWdyUzB0SUF1RzdObmpaOUd1UXlPU0tqSXFIUmFDQ1JTUERlaXZld2YvOStLQlFLUFBuVWt4ZzZkT2c1eDZydmJSa1RFNFBnNE9CV3phZWtwQVNUSDU5OFhoOVRaN1IyelZyeDYzcm5YWGVLUFZEUFYycHFLaVkvTVJsdnYvVTJBRmUvMW03ZHV1SFc0YmQ2TmI0anJvdXptY3l1SXJXT1hOZ3FJaUlDZmZyMFFWWldGcXFxcXhBZTVyNWdta2Fqd2NKRkM1czlUazFOamRpMll2eUU4Ympvb291YVBXOWo2ajhQUWVybVArY21rd2x2di9VMmZ2ckpGY0puWkdSZzZyU3BVQ3JQaE9NalJvNUFhbG9xRmkxY2hKS1NFcXhldFJvSGZqcUFaNTU1cHRXVnp1MWg1b3N6ZlhKSGc3OEYzTlIyT21Xd214UVl4V0NYaUtnUlNZRlJ2cDRDRVJFUitabnY5MzBQcTlVS0FQajk5OTliZFN0dnZidnV2c3RqeGFWTUpzUElrU01SSHgrUHk2KzRISjkrOG1tcmptK3BjMVhVS2dQYXBxSXhMUzBOT3AwTzY5YXRRMFpHQnE2NDRncnh0Zkx5Y3N4NWJRN3k4dklRRlJXRkdTL01RRnBhR2c0Y09JQlBObjJDcVZPbmlxRlFZV0VoVnE5ZWpYSGp4clg2ZG4yRlFvRzR1TGptZDJ5RTNXNUhjWEZ4cThmN1FtWm1KdmJ0MndjQWlJNkp4b2dSSTVvWjBUTFhYMzg5OG5MenNIWHJWZ0RBZSsrOWg3aTRPRnd5NkpKbXgzYkVkWEcyNnVwcUFLN0Z6bHJxblhmZXdaRS9qM2g4YmRGYmk4Uit0cDVNZkdnaXdzTENFQk1UZzQvWGZlejJta3dtYTdabEJRQ2NQbjJtRDI5Q1FvSlhZeHBUVytOcWg2SU9hcm9sUjNGeE1SWXVXQ2oydGI3cGJ6ZGg4dVRKK1A3NzczSFpaWmU1dGZSSVQwL0gwbmVYWXVYS2xkaTlhemN5TXpNeGVmSmtUSDVpc3NjM2EzeWh2clVMVVZ2cGxOOVJRNlA3WUh2cGI3QTdHMitBVGtSMElaSkxwTGd1dXErdnAwRkVSRVIrNXV1dnZ4WWZXeXdXcjFac2I0elpiRzcwdGZFVHhwK3pUU3B6VllyWmJEWWNQMzY4MmVPWGxwWUNBT3cyTzQ0YzhSeGkxVk1xbFI0WFVhcG50VnJ4eFJkZjRKTk5uOEJrTXVHMzMzN0RnQUVERUJBUWdKOS8vaG52TEhrSE5UVTF1SGpBeFpnNmRTcENRME1oQ0FLMmJONkM0OGVQWTlhc1dWaTRhQ0UwR2cwV3ZMa0FlWGw1bURaMUdxNjk5bHBNZUhBQ29xSzhlME05Tmk0V3ZYdjNSbHhjSEo1Ny9qbXZ4bmhTVmxxR09YUG1BRUNIVkplZUw2ZlQ2ZFl6ZHZ6NDhXMVNpUTI0Mm1qRXhjVkJyVlpqNGtNVFVYQ2lBTC8vOWpzU0V4TVJHK3RkaFdaSFhSY05GWjRzaEZRcVJWeGNIR3BxYWdEQTZ3ck9pb29LanoxeUFUUzVRQnpndWRld0w2czRUNXc0QVFEaW9vYjFyUmpPL2x6VWg3cjF2YlAvL3ZlLzQ3ZGZmOE9DTnhkQXBWTGhqVGZmUUs5ZXZjVDlWU29WcGt5Wmdvc3Z2aGpMM2wwR3M5a01yYWJsSVhwSDJieDVNMWF2V3QzbXgrM1hyeC9lZVBPTk5qOHUrWjlPR2V6R3E4SndlL3hsK0t6b1oxOVBoWWpJcjl6WjdRckVxVUtiMzVHSWlJZ3VHTm5aMmNqS3lnSUFKQ2NuSXk4dkR3QXdhZElrQklkNDExTGd1MisvRTIrRGpveG9XZHVuK2lCUHA5TmgydFJwWG84N2N1UklzL3RIUjBkajlacHpReEZCRUxCM3oxNXMyTEJCckRJTUR3L0h2V1B1aGNQaHdOS2xTN0ZyNXk1SXBWS011MzhjN3I3N2JqSGtra3FsbURaOUdwNTY4aWtVRnhmanRWZGZ3OXg1Yy9ITXM4OWd4ZklWT0hMa0NQYnQyNGYvL3ZlL0dIUHZHSXdlUGZxY0JkUUVRWURKZEdaZG1CRWpSb2lWcWdaRDYzdGRxalZxekpzL1QzeGVmeXlKUkhKZWk1RzFseS8vOHlXeXM3TUJ1SUxGYTYrOXRrMk9XMWhZaUprdnpJUktwY0xrSnlaajhPREJtRDU5T3Rhdlg0L3g0OGQ3MWVyQkY5ZEZXV2taVHA4K2pjVEVSQ2dVQ3JIQ3RxQ2dBSWYvT0N4V3NUYm4zV1h2aWwvdmhRc1dOdnNHU0VOT3B4TlYxVlVBZkZjOTZuQTR4RGQ1ZWliM0JBRHg0L25tbTI4d1pNZ1FjZCtubjNrYTgrYk93NlRISjJIdzRNRVFCQUdyVjd1dStjVEVSQ1FuSjNzOHg5Q2hRNUdXbW9aZi92Y0xMcjNzMHZiOGNNN0w2WExYenllSlJOTHNtelVPaDZQWnhSck5aak1FUVlCYzBTbmpQbXFGVHZ1VkhwVndLWDZzUElZU1MrdWJUaE1SZFNVOWdpSXhNdDUvZjJraElpSWkzOWo4K1dZQXJzQnkrdlRwZUduV1N5Z3JMWVBCYVBDcUY2blZhc1g3NzcwUHdOVXo4LytHL2wrVCs5ZlUxR0REaGcxaTZPaHBrU2lGUXRGb1FGRmZOZG5VUGphYnpXT0ZvaUFJMkxkdkgvNjE4VjlpWmFOU3FjVG8wYU54NTExM1l2ZnUzWmowMkNSVVZGUUFBSHIyN0lsVGhhY3c1N1U1TUZ2TU1CbE5NSnZOTUp2TjBPdjFBSUNqUjQvaWd3OCt3S1JKa3pEL2pmblk4L1VlckZtekJqVTFOVmk3WmkyKy9lWmJQUG5VazI2VncwZVBIbTFSaUgyKzFHbzFObjJ5cWNQTzU0M3k4bko4OU5GSEFGeWhWVXNYTld1TVRxZkQ3Tm16WVRRYVlUUWFzV3ZuTGd3ZVBCaGFyUmFQUGZhWTE4ZnA2T3NDQUg3NDhRY0F3TUNCQXdHNHFrdnJRK1VaTTJaNFBmZXdzRENFaElRQVFJc0N2TjkvK3gxcjE2NFZ3M1pQWXgrYzhDQ3FxNnR4MTkxM1llellzVjRmdXlWK1BmUXI5SG85VWxKU3hIQzdiOSsrT0hic0dGYXZXdTFXd1pxWW1JaVZINndVM3lEYXNtV0xHTUpuWjJkanhHMk50L1pZdFdwVm15elUxNTdxMzNqcTNidDNvMzJPVDU0OGliVnIxcUtrcEFTTGx5d1dGNHp6NU5sbm5zV3hZOGM2ZEhFKzhxMU9HK3dxSkRJOG5Ed01yMlp1OXZWVWlJaDhUZ29KSGt1K0VWSklmRDBWSWlJaThpT2xKYVg0OGNjZkFRQlhYMzAxNGhQaWNkTk5OK0hqZFI5angvWWRHRFZxVkpNaEFlQmFrS3ErTCtqdG8yOXY5Rlo2azhtRXJWdTNZc3ZtTFc3VnFwNFdSM3JxNmFmd2YvOTNiaEJtTkJweHo5MzNBQUNtVHB1S0s2KzgwdU81VnF4WWdXMWZianRuK3l1elg4SEJnd2ZGNTlkZWV5M0dUeGlQNk9ob0FFQlJVWkVZNmdKQWJtNHVjbk56UFo1RHFWUkNvOUhBWURCZys3YnRTRTlQeDdCaHczRERqVGRnOE9XRHNlemRaZGkvZno4S0Nncnc3RFBQWXNrN1M5Q3paMCtQeDdvUXJWaStRZ3pwYjduMUZuRUJ1L09oMSt2eHl1eFhVRlphQnNCVmFkdWExaFlkZVYzVXMxcXQrR0xyRndDQUlkZWNxVWlkTm4wYVBsNzNNY3JLeXFEVDZkejYyTGFWdzRjUDQxLy8raGYrK1AwUHQrMnFnSE1YY0xOYXJhNDNUdXp0MS9yeTAwOWQvYmV2RzNhZHVHM012V05ncWJQZ1dOWXgyTzEybkR4NVpsMmwrczl0VVZFUk5xemY0UFY1Sk5LbS96YmF0bTBiZHUvZTNleHg2dnN3QThERUJ5ZDZmWDV2bEplWEF3QmlZbUlhM1NjOFBCejUrZms0ZmZvMDFuMjBEZzgvOG5Dais5WXZVdGh3WVRucTJqcHRzQXNBZmJVSldILzU0L2owMUFIOHAvZ1FCRGg5UFNVaW9nNGxoUVRENHk3QlBZbFhRaTdoU3FkRVJFVGtidjM2OVdMUHl0RjNqQVlBREI4K0hQL2U4bStjUG4wYS85cjRMNDk5Y2VzVkZSVmg0NGFOQUlCdTNicmh0dHR1ODdqZk45OThnNVh2cnhTclhCc0tEZkcrVFZUVzBTeng4Zi8rOTc5R2c5M0czSFgzWFRoNDhDRFMwOVB4ME1NUG5kTlhkTVNJRVpCSlpRaVBDSWRHclVHUU9naEJRVUhRNi9VNFZYZ0tnVUdCdVBhYWF4RVpGUW1aVEFhYnpZWm5ubjRHSlNVbE1CblBoTlVoSVNGNFllWUwrUHFyci9IKysrOWo4T0RCallhNkN4Y3RQSzlGcHByeThicVBzV21UZjFYcTFudGcvQU93V0N3b0xDekVBdzg4Y043SDArbDBlT25GbDVDZm53L0FWU1U3NitWWlVLbk9EU2ViMDFIWFJVTmxaV1V3R28xSVRrNUczNzVuMXNSSVNFakE5Qm5UQVFCYnQyNTE2MG5jRm5idDNJV2xTNWVLejFVcUZWUXFGWFE2bmRjdEp6eVpQMjkra3oxNkgzNzRZWStWejFWVlZTZ3BLWUZHbzhHd1ljUEU3V3ExR284Ly9qZ0FWOHVCVVNQZEsyM3I2dW93Yis0OE1XUmR1R2dod2tMRHpqbitxbFdyc0gvL2ZpUWtKSWh2NkRURzRYQTAyNXY0Yk9mVGg5bVQraUMvcWJscU5CcE1mR2dpM243cmJUZ0VCd1JCYVBSemI3ZmJBYUROZWxtVC8rdlV3UzdnV2lqbzNzU3JNQ1N5TjM3WG5jUnhRekd5OVdXb3RobDlQVFVpb25ZUnBsQWpWUnVEVkUwOEJvWjJSMkpnaEsrblJFUkVSSDRvTHk4UDMzNzdMUUJnd01BQllzV2tScVBCMkxGajhmNzc3MlB6NXMzSXVETERZL0JZVjFlSGhRc1dpa0hLNUNjbU54b1dWRlZWaWFGdW56NTlNR3pZTUN4YnRnd0FFQlorYnZqU21IMzc5b21QZCszY2hZandDSXk5ei92YndTKzY2Q0lzZW1zUjB0TFN4TVdZR2twTVRNU2ovM3owbk8xZmYvVTFQdm5rRXdEQTRNR0R4UllRQ29VQ00yYk1nRndoOXhpODNIRGpEZWpmdnovVUd2L3JiK3RyU1VsSm1EZC9Ic3BLeTFyVS8xY21rMEVxbFVJbVBkT0dvNnlzRExOZm5vM0N3a0lBcmxEMzlibXZJekt5WmYyZWdZNjlMaHBLVEV6RTZEdEdJMEFaNFBGN3M3M0VKOFNMajRjT0hZb0pEMDdBU3krK0JKMU9oNURna0ZZZnQ3bFF0TEhYd3NQRE1lSEJDYWlxcklKVzYvMmlac3ZlWFlhQ2dnTHgrY0gvSGNSOTQrNXoyOGRvTk9MUW9VTUFnTC9kL0xkbWo5bi80djY0NnNxcm10MXZ4NDRkWWdYeEErTWY4RmpwZkxiMzMzL2Y0L1lYWDN6UnJScTYvdWZtOXo5OEwvWjhia3g4ZkR4T0ZKekF6QmRtTnJwUFdabXJtdjIzMzM3RGpPbG4ybnZJNURKeDRVWHFXanA5c0Zzdk1URGlyM0RqRWw5UGhjaE5hV21aZUx0WGRGUVVvbU9hZnRld1hsRnhNYXFyWExmMlNLVlNwS2FtOEYwM0lpSWlJdktLMCtuRWl1VXJBTGgrbDN6b29ZZmNYcjkxK0szWXUzY3Zzck96TWVlMU9WaTRjQ0ZpNDJMZHhpOWF1RWpzeFhuSEhYZmdvb3N1YXZSOHZYdjNobHF0eGdNUFBJQ2JiN2taTzNmc0ZGK0xpNHZ6YXM0bHhTVmk0QllTRW9LYW1ocHMzTGdSNGVIaHVQbVdtNzM3d1ArYVMxdHFHSXg1RWhQYitDM1VubXo3Y2h2V3JGblRxcmtzWDdHODJTcEVmOVBTejgvNkRldmRuaDg2ZUFnTEZpd1FBN0RvNkdpOC92cnJpSXYzN3Z1cW9ZNitMczdXMGdyMHRwQ2Ftb3EwdERRODlQQkQ2TnUzTHdSQlFFbEpDWUNtcTBTYk0yTEVDUFRxMWF2UjEzdW5OMzRkWm1Sa3RPaGNHemR1eE42OWV3RzRGdUhMeXNyQzFxMWJNWExVU0xkd2VPdldyYkJZTEZDcjFmamIzNW9QZG5zbTljU0lrWTMzNksxMzZOQWhNZGk5NmFhYnhQN0dUV2tzMkQzeTV4R3hYVUpEcFNXbEtDMHBiZmE0M3RMcGRORHB6cXhKeFN5aDYrb3l3UzZSdndvTU9yTWlxOGxzYW1KUGQvRnhjVERvRGJEWmJCQUVBU2RQRnFKWEw4OHJmaElSRVJFUk5iUmordzRjUFhvVUFIRHpMVGVmMHlaQUpwTmgrdlRwZVBMSkoxMjN1TC8wRWw1NzdUWEV4c1ZDRUFRc1crYnFId3NBbDExMldaTzNwUU91TVBYOWxlOGpOTlRWZHVGa29Tc0VpWTZPUm1CZ1lGTkRBYmdXUFZ2NjdsSTRIQTRFQmdiaTdjVnZZKzdyYzVHVGs0UGx5NWNqUENJY2wxOStlYlBIcUt5c2JQWmNuaGlNQnZGeGphNm1WWDFPZzRLQ3ZLcE10VHZzcmI2ZDJ5bGNPTzBIQlVIQXBrMmJzSEhEUmppZHJvODdJU0VCcjc3MmFwUDlTSnZTMGRkRlE1bVptUmc1WW1TVCs5Ui9uRzFKcFZMaHJiZmZFcCtYbFphSndXSkNRa0tyajN2eGdJdGJGVlFYRnhlTGZiUzk4YzNlYjhTMkY0TXVIWVJaczJiaGljbFBvTEN3RU92WHJ4Y1h6Q3N2TDhlV3pWc0F1SG9lTjNZdHF0VnFzWEkxS2pxcXhmUDNWdjA1enI1ajRhMjMzeEsvemtjemoyTEZDdGNiRFMvTWZBR3hzYkh3cEtLaUFwOXMrZ1RYL3QrMXpiNlJNR1A2REJpTlJseC93L1Z1QzhkMVpKVTRkU3dHdTBUdExLakJMN0ptazlucmNSS0pCRDI2ZDBmT1g0czVtTTFtbks2b1FGUXJiamNpSWlJaW9ndEhjVkd4V0JHcTFXcHgvLzMzZTl3dkpqWUd6ei8vUEY1OTlWV1VsSlRnMldlZnhmVHAwN0Y5KzNaOC8vMzNBSUNVbEJROFAvWDVKbnRwQXE1cXNQcFFGempUS3pjNTJidkNoRlVmcmhJWGR2cjduWDlIZEhRMFpyNDRFMDgvOVRSME9oM2VmT05OekpzL0Q2bXBxWTBlUTYvWFk4TDRDVjZkcnlrelp6WittM05UUm84ZWpZa1BlYit3VWtSRUJONTcvNzFtOXlzb0tNRHp6ejNmcWprMVpEUWF4ZStMMEpCUWpMdC8zSGtmczczazV1Wmk2VHRMa1pPVEkyNjcvUExMOGV4eno3YW9yVU5EdnJndUdwSktwYzNPM1dhemVSWDZQL1hrVTJKUVY3K0FtN2NPSHo0c1B1NlcySzFGWTl1QzArbUUwZWg5Njh6MFB1a0lDUWxCV0ZnWXBrMmJCcmxjam5IM2o4Tzh1Zk93N2N0dEdEQmdBREl5TXZEdXUrL0NiRFlqSmpZR2Q5eHhSNlBIazh2bEdIakp3TGI0VUpyVTJEa2F2cG1RZlR4YmZOeS9mLzlHVzFPc1hic1dXVmxacUt1cncyMjMzZGJrOTExOWFCOFZHZVgxejEvcTNCanNFclV6aFVJQm1Vem02a0VrQ0tpcnEydDJoZFY2cWtBVm9tT2lVVjdtV2ltenJMUU1XbzJtVlFzRUVCRVJFVkhYWjdQWk1ILytmSmpOcm9LQ2lSTW5OdG5IOHRMTExzWE1GMmRpM3R4NXFLbXB3WXdaWjNveTl1M2JGeS9QZnJuRlFkcnAwNmZGUU82aS9rMVhsem1kVHF4ZXRScGJ0MjRGNEFvMzdyNzdiZ0JBVkZRVVhwajVBbVpNbndHTHhZSlhYM2tWaTk1YTFPbGFFVFRGbTJwbWIvOTJhTTdSektOaWl3eHYrby82Z3NGZ3dLYi90d2xidDI0VkZ6Y0RnSHZ2dlJkajd4dmI2cXBEZjdndTB0UFQ4ZWFDTjV2Y3g5dkYwMXBUVVY3djRNR0RBRnpWeVUyOVVkSmU0dVBqc2VTZEpVM3VJd2lDV05VYkZ4ZUhGMmErZ0xpNE9QRnpmdlhWVitPeXl5N0QvLzczUHl4WnZBVC9HL0kvSERybzZxMDc1WWtwYlhiTnRMZjZyNk5TcVd6eSsvRWYvL2dIRGgwOGhQejhmT3pldGJ2UjFqUk9wMVBzL2F4UXN2WENoWUxCTGxFSFVLdlZxSzJ0QlFDWVRLWVcvVWNUSFJVRmZhMWUvQ1drOEdRaFVsSlRlQ3NGRVJFUkVaM2ozYVh2SWk4dkQ0QnJvYVFiYnJ5aDJURURCdzVFUmthR1dJMEl1S29MeDR3WjA2cnF5SjhQL094MjdNYlUxTlJnOGR1TDhjc3Z2d0J3QlQ1VHAwMTFxMGJyMjdjdkhwejRJRDVZK1FHcXE2c3g1N1U1V0x4a3NjZmphYlZhckZ5NXNzWHpCWUQ5UCszSDJqVnJBUUN6Wjg5R2ZIelRmWFU5MFdnMUxSNVQvenQrVStycTZscDhYRS9xV3hBQXdKVVpIZC9ydFNrbWt3bGJ0MjdGdjdmODI2MmFNejQrSGxPZW5OS2lQcmFlK01OMTBaWldyVjZGNE9CZ3QyM2V2RWxnczludzIyKy9BWEQxM2xVcWxlMHl2NlpJSkpKbTUzcjJ3bXY5K3ZVN1o1K25ubjRLa3grZkRKMU9oOTI3ZGdNQXh0NDNGZ01HRG1pN3liYXorbUEzTER5c3lZWG9ldmJzaVdIRGhpRXdLQkFaVjJZMHVtL0RhbSs1WEM3dUo1VkttUjkwWVF4MmlUcEFZRkNnR095YXpXYUVoWG0vTWpBQWRPL1JIZG5Ic3lFSUF1cXNWcFNXbGlFdXpuUC9IU0lpSWlLNk1HM2NzQkY3OXV3QjRPcWQrZmpreDV2YzMyUXlZZStldmZqMDAwL1A2VTByQ0FKbXpacUZqSXdNakwxdnJOZTM5QXFDZ0czYnRnRUFldlRvZ2FTa0pJLzdPWjFPekpnK1ExeVFLQzR1RHZQbXovUDRlL0tvVWFOd05QTW9mdmpoQjR3WU1hTFIyNUNsVW1tekM1MDFKalRrVEJ1SnlLaklWaCtuSlNvckszSFhuWGUxKzNucVpSN05CT0FLQVAwbC9Db3JLOE5YdTcvQ3RtM2J4TVhSQU5mWGN0U29VUmgzLzdqenJyNzBoK3VpclNURUo2QzJwaFlhamNhcklQZHNlL2ZzRllQekt6S3VhT3ZwZFNpdFZvdStmZnVLUFkvbGNqa0dEeDdzNDFtMVRQbnBNM2ZtamhvNXFwbTlYYlo5dWMyci9kYXNYb00xcTEydFI1NTU5aGtNR3phc2RaTWt2OGRnbDZnRE5PeXphMnBCbjkxNkNya2M4WEZ4T0ZWVUJNRDFTMkJ3U0REVVFVRnROa2NpSWlJaTZydysrK3d6Yk56b1dtQklxVlJpK296cGpRWS8yZG5aK09xcnIvRE4zbS9jS2tZSERCeUFoeDkrR0VmK1BJS1BQLzRZQm9NQkJ3NGN3SUVEQjlDdlh6L2NjdXN0eU1qSWFMSXQyTDU5KzFCWVdBZ0F1UEdtR3h2ZFR5S1I0TkV0S2JqT0FBQWdBRWxFUVZSSEg4VkxMNzJFL2hmM3g3UnAwODZwUUd4b3lwTlRjTlhWVitIYWE2OEYwRDZMVFBsQ1MxdXNTYVR1VlhkMnU5MnJjUTZIQThlUEhRY0FEQjQ4R0FxRjcyN1R0bHF0T0hqd0lIYnQzSVdEQncrZTg3WE15TWpBQStNZlFHSmk0bm1meTErdUM4QVZDamRYb1YzZkg3VXhqLzd6MFNaZmI0clQ2UlJibmdEQTFWZGQzZXBqK1ZweGNUSGVXdlFXc3JLeXhHMTJ1eDFUbjUrS0J4OThFTU52Rzk2aS9zZStVbWVwYTdJRlEwdlo3WGJ4ZXl3d01CQnl1U3Z5ODBWbE5uVWNCcnRFSFNDd1FRQnJzVmdnT0oyUXR2QldpTkN3VU5UVTFvcnZaQmVlT0luVTNtbVFkWUwvc0lpSWlJaW8vZXpldFZ0c0l5Q1h5ekZ6NWt5M0JYcWNUaWR5Y25Ldy84ZjkrUDZINzFGYVV1bzJQams1R1dQdUhZT3Jycm9LQUpDVWxJUWgxd3pCaGcwYnNHdm5MamdjRGh3NWNnUkhqaHlCVXFuRW9FR0RrSkdSZ2I3OStycTFMREFhalZpL2ZqMEFWelhkMy83V2RCL1hBUU1INFBXNXI2TmZ2MzdOaGpCQlFVRmlxQXNBK1huNTR2Yk9LaUlpQWgrdCs2alY0NTFPcDloZUlTUWtwTWw5YzNOenhaWU9WMTdWOFcwWTlIbzkvdnZmLytMbkF6L2owS0ZESGhjSUczakpRSXdiTnc3cDZlbHRjazUvdVM3cVpXVmx0WHVGdHNWaUVlOFVQYnZTZWMvWGU4UUsrVXNHWFlMNGhIanMyN2NQN3l4NTU1eGpBSzVRdkdFUURMaS9vZkxtRzI5Q0pwTTFPNmNsN3l4QlFrS0MrTHlvcUFoMy92M09GbnhVWnhpTlJtelp2QVdmZi82NUdJTGZPdnhXREI0OEdJc1dMb0xCWU1ENzc3K1ByNy8rR2c4ODhBQUdYVHFvVmVmcEtHKzkvVmFiSG0veDRzWDQrcXV2QVFBTEZpNW85STRKNmxvWTdCSjFBS2xFQXBWS0pmNG5hVGFaV3RXWEtiRmJOeHcvZmh4Mmh3TjJod05GUlVYbzNnYnZaQk1SRVJGUjUzWFo0TXNRSGg0T25VNkhxZE9tNHRMTExvWEQ0Y0MrZmZ0dzZPQWgvUHJycjlEcGRPZU02Mzl4Zjl4eHh4MGViMThPQ1FuQnBFbVRjTWZvTzdCeDQwWjgrKzIzRUFRQlZxdFZyRllFWE9Ia2dvVUxFQjBkalNXTGw0amgyTml4WTcyNlZieC8vLzZOdnJaNjFXcElwVklvQTVRSUNBaEFnRElBVHFjVHYvLyt1eGhvTmd5TU9vdGh3NFpoMEtCQmtNdTgvM044eG93WlVDZ1UwR3EwVUFXcUlKRklrSDA4RzdtNXVRRFFiSUJULy9sU0tCUzQ5TkpMV3o5NUwrbDBPaHc4ZUJCSGp4NUY1cEZNTVZBOG0wcWx3ckRyaCtHMjIyNUQ5KzdkMjNRTy9uSmQxSlBMNWMwRzhCYUx4YTNIY0ZOeWMzTlJYRnlNWUcwd0ZFb0ZIQTRIdG0vYkRrRVFFQndjN0ZaQlhGbFppUTgrT0xNb1czMndhcmZiUFlic2dLdkt1Nm0rcnphYnJka0tZd0J1aStEVmEreWNqU2t2TDhldW5idnc1WmRmaXA4ZnRWcU5oeDk1R0RmYzRPcVgvTlpiYjJIeDRzWEl6TXhFYm00dVpzMmFoWjQ5ZStMR20yN0VrQ0ZERUI0ZTNxSnorcXZ0MjdiRFVtZEJzRFlZR3EwRzZpQTFUR1lUZnZqK0Izenp6VGNBbW02RFExMFBnMTJpRGhJWUZIZ20yRFdiV3hYc1NtVlNkTy9SSFhsL1ZTalUxdFJDcDlVaE5EUzBtWkZFUkVSRTFGV0ZoNGRqMnZScEtDc3JFNnNMWlRJWi92ampEL0VQL1hwYXJSYkRoZzNETGJmZWdtN2R1alY3N05pNFdEeno3RE80Nzc3NzhNVVhYMkQzN3QxdXQ1TlBlSEFDb3FPalVWVlZKWWFIL2ZyMXcvRGJocC8zeC9Ybm4zL2krUEhqVGU1eisramJ6L3M4SFUycjFiYnE5dXREQnc5NTNLNVFLRERtM2pGTmpzMDg0dXF2TzNEZ3dBNnBjcTZ6MUdINXN1VWVGMzZUeStVWU1HQUFoZ3daZ3F1dXZxcmRGaUx6aCt1aW9iUzBOTHk1NE0wbWo3dDE2MVo4c1BLREp2ZXBWMXhjakRmbXYrSHh0ZXV1dTg3dGVXbHBLYXhXS3dEZzhzc3ZGM3NzcDZlblk5S2tTVjZkcjdYTzdwc2RIeCtQSmU4c2FYS01JQWk0NSs1N0FBQmZmL1UxVnE1YzZWWXRmTlZWVitHUlJ4OUJaR1RrbWVNbXhHUCtHL094YzhkTy9PdGYvMEoxZFRYeTgvT3g4djJWa0Vxa3VHM0ViVzM0VWZsT1RtNk91RmljSndFQkFaajh4T1FPbkJINUdvTmRvZzZpRGd4Q05hb0JBT1pXOU5tdEZ4UVVoSWlJQ0xHUmYzRnhDVFFhamRnL2g0aUlpSWd1UFAzNjlUdG41ZmhKa3lhaDhHUWhUcDQ4aVN1dXVBTFhYSHNOTHJua2tsYjFWNDJKamNIRGp6eU1jZmVQdzQ4Ly9JZzllL2NndlhjNmhnNGRDc0FWb3IzeDVodDRhOUZibVBIQ2pEYnBiNW5XT3cwNU9Ubm5WUHhwdFZva0pTVmh6Smd4Nk5PbnozbWZwek80OHNvcjRSU2NzTnZ0RUFRQlRxY1Rxa0FWdW5YcmhsR2pSalViUnRhSDdoa1pHUjB4WGNURXh1RGVzZmVLclJDaVk2SnhVYitMTVBDU2diamlpaXZhTGN3OW02K3ZDOERWVDFxaFVFQ3VhTnUvMTNvbDkwSk1iQXljZ2l2d0ZBUUJXcTBXbDE1NktlNGJkNS9idnYzNjljUDBHZE94OUoybG1QVDRtU0EzUGo3ZVk5dUk5aVNSU0pxdDVtOVlLVHprbWlINC9QUFBVVkZSZ1VHWERzTFlzV01iYmRjaGxVcHg2L0JiY2YwTjEyUG56cDNZdVdNbjdIWTdicjdsNWpiOUdIeXBaMUpQU0tWU2p6OFhCdzRjaURIM2prR1BIajE4TkR2eUJZbWx6dEkxdXM0VCtibTZ1anBrWitjQWNMMnIzcnQzV3F1UDVYUTZrWjJkSTc3cnFncFVJVGs1dWNWOWU0bUlpSWlvYmVuMUJwdzRjUUxKeVQzOW92K3IwV2lFVXFuMDZXSlpiYUcrV2svQzMzYzdEWWZEZ2YzNzl5TTlQUjFSVVZHK25vNmJybkpkdEZSMWRmVTVGYlFkUlJBRW1Fd21TS1hTRnY5c1BITGtDRUpEUTF2VmVrV3YxN2ZwQW1YK1FoQUU4WTBlbVV4MndYMHYweGtNZG9rNjBOSE1vM0Q4OWM1YW56N3BYaldiYjR6RllrRnVicDc0UzY1V3EwV1BIbTNibDRxSWlJaUlXc2JmZ2wwaUlpTHF1czcvL2hnaThscGdnMS91RFFiRGVSMUxwVktoVzROM0xQVjZQWXFMaXMvcm1FUkVSRVJFUkVSRTFEa3cyQ1hxUUJyTm1WNVNCaTlYTzIxS1NHaUkyMjFOVmRYVnFLaW9PTy9qRWhFUkVSRVJFUkdSZjJPd1M5U0IxQnFOK1BoOEszYnJ4Y1JFUXh0OHBtZFFhV2taYW12MWJYSnNJaUlpSW1vWnVkelZhcXZoQ3U1RVJFUkU3WUhCTGxFSENsU3BJSlc1TGp1YjFRYWJ6ZFlteCsyZW1BaFZvRXA4WGxoWUNMUFozQ2JISmlJaUlpTHZCUVFFQUFETUZvdVBaMEpFUkVSZEhZTmRvZzZtVlRlbzJ0VzNUZFd1UkNKQno2UWtjU1ZNcDlPSi9JSUNXSzNXTmprK0VSRVJFWGxIS3BWQ29WU2d1ckxLMTFNaElpS2lMbzdCTGxFSFU2dmJ0czl1UFpsTWhwNDlreUNWdWk1cndTRWdQNzhBRG9lanpjNUJSRVJFUk0yTGlveENuZFdLaXNwS1gwK0ZpSWlJdWpBR3UwUWRUS005VTdHck43UnRMMXlsVW9ta3BCNlEvUFhjWnJNaHY2QUFBbnU4RVJFUkVYV1k4UEF3YURVYWxKV1VvcEtWdTBSRVJOUk9KSlk2Q3hNZm9nNTI5R2lXV0VtYmt0SUxLcFdxbVJFdFU2T3JRZUdwVStKenJWYUxIajI2dCtrNWlJaUlpS2hwSmFXbHFLeW9oRW9WQUpVcUVBcUZISkJJbWg5SVJFVGtaN1FhRFlLQ2dudzlEVHFMM05jVElMb1FCV3UxcU5icEFMamFNYlIxc0JzU0dnSkxYUjFPbno0TkFORHI5U2dwS1VWY1hHeWJub2VJaUlpSUdoY1hHNHVRNEdCVVZWYkJZckZBcCtPQ2FrUkUxRGxKSkJJR3UzNkl3UzZSRHdTcGc4UmcxNmczSURJaW9zM1BFUk1URFV1ZEJmcGFWN3VIeXNwS0JBUW9FUjRlM3VibklpSWlJaUxQZ29LQytJY3dFUkVSdFF2MjJDWHlBVzF3c1BqWWFES2h2ZnFoZEU5TWhDcndURFZ3Y1hFSmFtdHEyK2xzUkVSRVJFUkVSRVRVVVJqc0V2bUFYQ2FEVXFrRUFBaUNBSlBSMkM3bmtVZ2s2Sm1VQklWQ0lXNDdXVmdJdmI1dEYyMGpJaUlpSWlJaUlxS094V0NYeUVjMEdyWDQyR2cwdGR0NVpESVprcEo2UUNvN2M3bWZQRmtJWXp1RnlVUkVSRVJFUkVSRTFQNFk3Qkw1aUZxakVSOGJEWVoyUFZkQVFBQ1NrM3BDS25WZDhrNm5Fd1VGSjJBeXRWK2dURVJFUkVSRVJFUkU3WWZCTHBHUGFOVU5nbDJUQ1lJZ3RPdjVWSUVxOU95WkJLbEVBdUN2Y0RlL2dPRXVFUkVSRVJFUkVWRW54R0NYeUVla01pbFVxak1MbXhrN0lHQU5EQXhFVXM4a1NQNEtkNFcvS25mTlpuTzduNXVJaUlpSWlJaUlpTm9PZzEwaUg5S29HL1RaMWJkdk80WjZRVUZCNkpIVTQweTRLd2pJenk5Z3VFdEVSRVJFUkVSRTFJa3cyQ1h5SWJYMlREc0dRd2N1WnFaUnE5R2pSM2UzY0Rjdkw3OUQ1MEJFUkVSRVJFUkVSSzNIWUpmSWg5UkJRZUpqaThVQ3dkRytmWFliMG1nMFNFcnE0YmFnMm9uOEF1ajErZzZiQXhFUkVSRVJFUkVSdFE2RFhTSWZra3FsVUt2UGhMdTF0YlVkZW42MVdvM1UxQlFvRkFvQWdCUEFpUk1uVWFPcjZkQjVFQkVSRVJFUkVSRlJ5ekRZSmZJeGJYQ3crTGpXQjlXeUNvVUNLU205RUtCVWl0c0tUNTFDeGVtS0RwOExFUkVSRVJFUkVSRjVoOEV1a1krRk5BaDJEWG85bkU1bmg4OUJKcE9oVjY5ZVVBV3F4RzJsWldVb0xpcnU4TGtRRVJFUkVSRVJFVkh6R093UytaaENvVUJBUUFBQVFIQTZmYmFBbVZRbVJYSnlNalJxdGJpdHFyb2FKMCtjOUVuWVRFUkVSRVJFUkVSRWpXT3dTK1FIdEZxdCtMaWorK3cySkpWSTBLTm5FclRCRGVhajF5TXZMeCtDMEhFTHV4RVJFUkVSRVJFUlVkTVk3Qkw1Z1laQnFyNjI0L3ZzTmlRQjBLTjdkNFNGaFluYnpHWXpjblB6WUhjNGZEY3hJaUlpSWlJaUlpSVNNZGdsOGdQcW9DRElwSzdMMFc2M3cydzIrM2hHUUVKQ1BLS2lvOFRuZFhWMXlEbWVEWXZaNHNOWkVSRVJFUkVSRVJFUndHQ1h5RzhFTjFoRXpkZFZ1L1Zpb3FPUjJLMGJKQklKQU1EdWNDQTNMdysxTmI1ckYwRkVSRVJFUkVSRVJBeDJpZnpHMlgxdC9VVklhQWg2SlNkREpwTUJBSnhPSjA0V0ZxS2t1TVRITXlNaUlpSWlJaUlpdW5BeDJDWHlFeHFOUnF5TXRWZ3NzTnZ0UHA3UkdhcEFGVkpUVXhDZ0NoQzNWVlpWSVM4dkh3NHVxa1pFUkVSRVJFUkUxT0VZN0JMNUNhbFVDclZHTFQ2djhiTjJCM0s1SENtOWVpRzRRV1d4eVdSQzl2RnNXQ3pzdTB0RVJFUkVSRVJFMUpFWTdCTDVrV0RObWRCVXIvZXZZQmNBSkJJSnVuZnZqdGlZR0hHYjNXNUhibTZlMy9RRkppSWlJaUlpSWlLNkVERFlKZklqd1NGbkZsQXpHSXdRL0xUTlFXUlVKSG9rOVlCVTZ2b1I0blE2Y2VMa1NaU1VsdnA0WmtSRVJFUkVSRVJFRndZR3UwUitSQzZYUTZWU2ljLzFmclNJMnRtMEdnMTY5VXFHUXFFUXQxVldWQ0l2Tnc4MlArb1BURVJFUkVSRVJFVFVGVEhZSmZJendjRm5xbmIxZW9NUFo5SzhnSUFBcEtUMGdsYWpFYmVaekdia0hNOW1hd1lpSWlJaUlpSWlvbmJFWUpmSXoyaTFaMEpTZmEzLzlkazltMHdtUTQra0hvaVBqNE5FSWdFQU9BUUJKMDZlUk5HcElyOXRKMEZFUkVSRVJFUkUxSmt4MkNYeU00R0JnWkRMNVFCY0FhblJhUEx4akx3VEhoNk9sSlJlVUNxVjRyWnFuUTQ1MlRtd1dDdytuQmtSRVJFUkVSRVJVZGZEWUpmSUQ0VTBhTWRRVTF2anc1bTBURUJBQUZKVFV4QVdHaXB1czlwc3lNM05RMlZGcFE5blJrUkVSRVJFUkVUVXRURFlKZkpESWFFaDRtT2RUdWZEbWJTY1JDSkJRcmNFZEU5TWhGVHEraEhqZERwUlVscUsvTHg4T0J3T0g4K1FpSWlJaUlpSWlLanpZN0JMNUllQ2dvTEVkZ3lDUTREZTROK0xxSGtTSEJLTTFOUVVxQUpWNGphanlZUmp4NDkzdXJDYWlJaUlpSWlJaU1qZk1OZ2w4bFBoWVdIaTQ1cnF6aG1FS2hRSzlPclZDeEVSNGVJMndTSGcxS2tpNU9mbHcyYXorWEIyUkVSRVJFUkVSRVNkRjROZElqOFZHbmFtVDIxTmJTMEVwOU9IczJrOUNZQzR1RGdrSi9lRVFxRVF0eHROSm1SbjU2Q3lrcjEzaVlpSWlJaUlpSWhhaXNFdWtaOVNLcFZRcVZ4dERKeE9KMnByT3M4aWFwNEVCUVVoTlMzVnZYcFhFRkJTVW9xYzNGelUxZFg1Y0haRVJFUkVSRVJFUkowTGcxMGlQeGJhWUJHMUdsM25EbllCUUNxUklDNHVEcWtwS1FnSUNCQzNXOHdXNU9UazRuVDVhVGc3YVdVeUVSRVJFUkVSRVZGSFlyQkw1TWRDUXMrMFk5QWJEQkFjZ2c5bjAzWUNWQUZJU2VtRm1PaG9TQ1FTQUs2cTVMTHljdVRrNU1KaXR2aDRoa1JFUkVSRVJFUkUvazFpcWJPd1BJN0lqK1huRjhCb05BSUE0dVBpRU42Z2xVRlhVRmRYaDhMQ1U3QlkzTVBjc05CUXhNYkZRaWFUK1dobVJKMFhLOStKaU56VnY1Rk1SRVJFMUpVdzJDWHljMVZWMVNndUxnYmc2bE9ibk56VHh6TnFINVdWVlNnckxYVmJKRTRtbFNJNkpnYmhFZUhnbjJORWpXc1k1TlkvWnJoTFJPUlNIK28yREhjWjlCSVJFVkZYd0dDWHlNOEpEZ0daUjQrS3ozdW45NFpDTHZmaGpOcVAzVzVIY1hFeGFtdjFidHVWU2lVU0V1S2hWcXQ5TkRNaS85UXd4RDM3MzluN0VCRmRhTTRPY3MvK2QvWStSRVJFUkowTmcxMmlUdURFaVpQUTYxMWhaM1JNTktLam9udzhvL1psTXBsUWRLb0lkVmFyMjNhdFJvTzQrRGdvbFVvZnpZeklmelFNY1FWQmdBUVN5T1F5U0NWU3lPVnlTS1ZzbzA5RUJBQ0NJTUJ1dDBOd0NuRFlIWERDQ1lsRUFxbFU2aGJ5RWhFUkVYVTJESGFKT2dGZFRRMU9GWjRDNEtwZVRVdEw5ZkdNT2taVlZSVkt5OHJjRm8yVEFBaVBqRUJNZERTREs3cGcxWWU1OWYrVVNpVlVBU3BmVDR1SXFGT3dXQ3l3MnF5UVNxWGlQNGE3UkVSRTFCa3gyQ1hxQkFTbkUwY3pqNHEzVlBkSzZZVkExWVVSNGdnT0FhV2xwYWlxcm5iYkxwUEpFQnNYaTdEUVVCL05qTWczR29hNkFCQ29DdVFpZzBSRUxXUjMyTVdGV3hudUVoRVJVV2ZGY2plaVRrQXFrU0FrSkVSOFhsT3Q4K0ZzT3BaVUprVjhRanhTVTFNUUdCZ29ibmM0SENnNlZZU2M3QnpVNnZWTkhJR282MmpZZWtFUUJBUUZCakhVSlNKcUJibE1qcURBSURnY0RnaUNjRTUvY2lJaUlxTE9nTUV1VVNjUkVub20ySzNXWFRqQmJyMkFnQUQwNnBXTTdvbUprRGRZUE01U1Y0ZVRKMDRpSnpjWGVvUEJoek1rYWw4TlExMkh3d0dsUXNsMkpFUkU1MEVxbFVLcFZETGNKU0lpb2s2THJSaUlPcEhNbzBmRmZyTTlrNUtnMXFoOVBDUGZjRHFkcUtxc1FubDVPUnlDNFBaYVlHQWdZbU5qb0ZaZm1KOGI2cm9haHJvQW9OVm9mVHdqSXFLdVFXOXczZmtqazhuWWtvR0lpSWc2RlpiNkVIVWlZYUZoNHVNTHNXcTNua1FpUVVSa0JIcW45MFpNZERSa0Rhb1d6V1l6OHZNTGtKZWJCNVBKNU1OWkVyV3RoaFc3U3FYUzE5TWhJdW95bEFvbEszYUppSWlvVTJLd1M5U0pSRVNFaTQ5cmFtckV5cjBMbFZRcVJWUjBGSHIzN28zSXlBaElHMVRZbU14bTVPWGxveUMvQUJhenhZZXpKRHAvOVVGRGZiQXJrN0t2TGhGUlc1RktwV0t3QzREaExoRVJFWFVhREhhSk9oR2xVaW0yR0hBNm5SZDAxVzVEVXBrVXNiR3g2SjNlR3hIaDRXNjNVQnFNUnVUazVpSS92d0FHbzlHSHN5UTZQdzBYVGVPQ2FVUkViVWN1bDRzL1h4bnFFaEVSVVdmQ1lKZW9rd2tMQ3hVZlYxVlcrWEFtL2tjbWt5RXVQZzY5ZTZjaExEVFU3VFdqMFlpQy9BTGs1T1NpUmxmam94a1NuWi82MjRUWi81R0lxTzFJSkJLMllTQWlJcUpPaWNFdVVTY1RFaElpOXBTMVdxMHdHdGxIOW14eXVSd0ozUkxRdTNjYVFrS0MzVjZ6V0N3b1BIVUt4N0tPb2FxeUNzSlppNjhSK1N2ZUlreEUxSDc0TTVhSWlJZzZJd2E3UkoyTVJDSkJhTmlaUmRTcXFsaTEyeGlGUW9IRXhFU2twYVVpTEN6TXJjclJacmVqdUtRRVdjZU9vYlNzN0lMdlYweWRBeXZLaUlqYUIzKytFaEVSVVdmRVlKZW9FMnE0aUZvdEYxRnJsbEtwUkVKQ1BOTFRleU1xS2hKUzJaa2ZmWUpEUU1YcENtUmxIVU5SVVRHc1Zxc1BaMHJrR2NNR0lxS093NSs1UkVSRTFGa3cyQ1hxaE53V1VRTlFWVjN0MndsMUVqS1pEREV4TVVoUFQwZGNmQndVQ29YNG10UHBSSFYxTlk0ZnowWkJ3UW5vOVhvZnpwU0lpSWlJaUlpSXFHbHlYMCtBaUZvbkxDd1VScU1SZ0dzUnRhaklTQi9QcVBPUVNpU0lDQTlIUkhnNGFtdHFVVjV4R2hhelJYemRZRERBWURCQW9WQWdJaUlDNFdGaGJsVytSRVJFUkVSRVJFUyt4cVNDcUpOcXVJaWF6V2FEUVcvdzhZdzZwK0NRWUtUMDZvV2V5VDJoMVdqY1hyUFpiQ2d0TGNYUnJDd1VGcDZDdVVINFMwUkVSRVJFUkVUa1M2ellKZXFrSkJJSndzTENVRkZaQ2NEVmprR2oxVFF6aWhxakRncUNPcWtIckZZcktpc3JVYTNUUVhBSUFGeHRHbXBxYWxCVFV3T1ZLZ0FSa1pFSURRbHhXNHlOaUlpSWlJaUlpS2dqc1dLWHFCTUxiN2lJV20wdDdIYTdEMmZUTlNpVlNzVEZ4YUZQZWpxNkpYWkRZR0NnMitzV1N4MktUaFhoYUZZV1NrcEtZTFhaZkRSVElpSWlJaUlpSXJxUXNXS1hxQk56TGFJV0JLUFJCTUJWdFJzZEZlWGpXWFVORW9rRW9TRWhDQTBKZ2NWaVFXVmxGV3BxYWlBSXJpcGV3U0dnc3JJS2xaVlZDQXdNUkdoWUtFSkRRaUNUeVh3OGN5SWlJaUlpSWlLNkVFZ3NkUmFucnlkQlJLMm5xNm5CcWNKVEFBQzVUSWIwUHVrK25sSFhKUWdDZERVMXFLcXNnc1hpdWQrdVJxMUdhRmdvdEZvdFExNXFNNElnUUJBRTJHdzJXSzFXUkVkRiszcEtSRVJkU3ZucGNpaVZTaWdVQ2tpbFVraWx2TEdSaUlpSS9COHJkb2s2dVpEZ1lKUklwWEFJQXV3T0IvUjZQYlJhcmErbjFTVkpwVktFaDRVaFBDd01Kck1abFJVVjBOZnFJVGpQdkQ5bU1CcGhNQm9CQUZxdEZtR2hvZEFFYXlGbFAxNGlJaUlpSWlJaWFrTU1kb2s2T1lsRWdyRHdjRlJVVkFBQXFxcXFHZXgyZ0tEQVFBUWxKa0p3T3FHdjFVT24wOEZnTU1EWklPVFY2L1hRNi9XUVNxWFFhclVJRFF1RlJxTUJJMTRpSWlJaUlpSWlPbDhNZG9tNmdQRHdNREhZMWV2MXNObHNVQ2dVUHA3VmhVRXFrU0FrSkJnaEljRndPQnlvMWV1aHE5YkIrRmZWTHVDNmpiNm1wZ1kxTlRXUVNxVUlDUWxCV0Znb2dvS0NmRGh6SWlJaUlpSWlJdXJNR093U2RRRktwUklhalFZR2d3RUFjUHIwYWNUSHgvdDRWaGNlbVV5R3NOQlFoSVdHd3VGd1FGZFRBMTIxRG1heldkeEhFQVJVVjFlanVyb2FjcmtjSVNIQkNBc05neXBRNWNPWkV4RVJFUkVSRVZGbncyQ1hxSXVJaW9vU2c5M3FhaDFpWTJJaGxYSGhEMStSeVdTSUNBOUhSSGc0YkRZYmFtcHFvZFBwM0JaZHM5dnRxS3lzUW1WbEZSUnlPVFJhTGJUQldtalVhaTdhUWtSRVJFUkVSRVJOWXJCTDFFV28xVUZRQmFwZ01WdmdkRHBSVVZtSjZPZ29YMCtMQUNnVUNrUkdSaUF5TWdKV3F4WFYxZFdvcWFtRjFXb1Y5N0haN1dJbHJ3UkFrRnFOWUswV0dxMEdBUUVCdnBzOGtRY2xwV1Z3T0J3QWdOaVlhTWpscmZ0MTRzZWYvZ3VielFZQXVMaC9QNFNIaGJiWkhJbmFnaUE0a1ZkUWdKVGtucjZlU3Fka3NkUkJwZUwvWVVSRVJFVHRSV0twc3ppYjM0MklPb09hMmxvVW5pd0VBRWhsVXFTbnAwTXE0VkpkL3NwaXRxQmE1d3A1N1haN28vdko1WEpvdFZvRWE3VlFhMWpOZXlFU0JBR0NJTUJtczhGcXRTSTZLdHFuOHhrMzRaL1EvM1dId0xMRmI2SmJRdXRhdnpROHpzc3ZQSTlCbHd4b3N6bTJwZkxURlhoMDh0TUFBSzFXaTNVZkx2ZlpYTGIrWnpzMmJQb2NBSEIxeHVWNGN2S2pQcHRMZXlvcExVTkZaUlVBSUM0MkJwRVI0YzJPc2R2dGVPcjVtUUNBYTY3T3dEMTNqajZ2T2V6WXZRZGJ0bjZKMHhVVldMeGdMbnAwVHp5djQxMUlLaXFyOE5INi80ZWpXY2V3ZU1GY2FEUnFYMCtwV2VXbnk2RlVLcUZRS0NDVlN2bC9MUkVSRVhVS3JOZ2w2a0pDZ29OUnFsREFack5CY0FqUVZWVWozSXMvaHNrM1ZJRXF4QVhHSVM0dURoYXpCWHFEQWZyYVdwZ2E5T1FGWEdHRld6VnZVQkNDZzRPaDFtcWdZalV2VWZ0ek9pRUlydmZCQllmUXBvZis4YWYvUWhBY3VPYnFLNzNhMzJaM29LNnVEZ0JnL2F2YTJSdS8vbjRZVlZYVnVQNjZhMXMxejQ2MmJjZHUvR2Y3TGdEQXhQSGpNSEw0emMyT0VRUW5DazhWQVFBcXE2clBldzRGQlNkUlZuNGFBTEI2M1VhODh1SzA4ejZteldhRDA4Y2xGUklKMm5XQlZiM2VnQ2VlbVFhVHlmVi8yZUozMzhQTWFjOUF3amVhaVlpSWlOb2NnMTJpTGlZcU1oTEZKU1VBZ05NVkZReDJPd2xWb0FxcVFCV2lvaUxoY0RoZ05KcWdyNjJGM21Cd3ErWjFBakNhVERDYVRFQXBxM21KT3JOZmZ6K010OTVaQnJ2ZGdWOS9QNHhISG55Z1hXNWIzL1hWWHJ6MzRWb0lnZ0NUeVlRUnpZU2tKd3RQWWV1WE85cDhIdVBIM1F1dFZ0UG14MjB2OTl3MUdudS8yd2VyMVliZmZqK013Mzltb3Y5RmZjL3JtQk1lZVVLc1V2Y1ZyVWFEOVd2ZWE3L2phelg0KyswajhQSEdULzQvZS9jZDNsVDV2Z0g4ems2YTdyMWJWdG1nZ0F5UkpZaWlPSENEZTRBS0tpTE9uM3NnNGtERmpRczNvcUlJSXNQRkY5bDc3NWJ1MGozVHpITitmNlE5VGRxMFNSZnB1RC9YeGVVNUorODU1MjJiUnJqejVIa0JBRHQyN2NFZjYvN0NwUmRQYUxWN0VoRVJFWFZXREhhSk9waWc0Q0RrNUo2QllCT3FGdTBxUVVCQWdMZW5SWTJnVUNqZzcrOEhmMzgvQUlEUlpFSkZXVGxLeThwZ01CZ2dPcFI3T1ZiekF2YUFXSy96Z1Y2dmg0L2VwOG05VDRtcXBhYWxJeW95QW1xMTJ0dFRjZW43WlQ5ajNWLy9Odmw4UDE5ZkxIcHpQZ0I3OWV6blgzMkxwTzdkTUhqUVFFd1lONmFscGxtSElJajQ3b2VmWWJYYWV4WC85Yy8vY1B6RUtUdys5MEhFeGNhMDBEMEVmTGJrRzZ6Nlk1MTA3SXV2djhmQUFmMFFIeGRiNzNuNStRWDQ4KzhOTFRJSFJ6ZGNjNVVVN001NTdHbGtadG5maFB4bzBSc0lEZzVxOVBWeXp1UWlNc0t6dGlRNVozS2gwMm9SRU9EdjhmV0Rnd0l4ZWRMRldMNWlGUUQ3YzYyNXdXNW5jZldWbDJQWDduMDRmUFFZQU9DTHI3N0R1UVA3SXlveXdzc3pJeUlpSXVwWStDOStvZzVHSnBNaE5DUUV1VlVmSDgzTHkyZXcyODVwTlJwb05ScUVoSVpBRUFTVVYxU2d2TFFNWmVYbDBzSlQxWXlWUmhncmpTZ290UGVtVktsVThQSFJRYS9YUSsramg0YUwyRkFqMkd3MnpIN2svd0FBc1RIUmVPK3RCVjZlVVYwVkZRWVVOdU5qOXhaenplL1E4Uk1ua1o5ZmdQejhBdmo2NmxzMTJKWExaWGo1dVNmeDBTZEw4UGVHalFDQTlJeE16SDNpV2N5ZU5RTWpSd3hyMXZYTHlzcngybHZ2WXYrQlE5S3hnQUIvUEQ1M2RvT2g3dGxpTXBta2xoSkNJM3NUSERweURPOS85Q215c25QdytjZnZlclRvM3ZmTGZzYUdqWnZSczBkM1BEaHJCbFpWdFhsd3A3ekM0SFRmZDk3NzJHMVZ0VUtweE4yMzMrejIydDI3ZFlWR2MzYmVNTEZZckRoKzRtU2p6aEZGRWNhcW4xRlR6TGpyTmp6eTVMTVFCQnN1R2o4V1Bqb2RLbzNHSmwxTElaZTMyVGVYaUlpSWlMeUp3UzVSQnhRYUVvcTh2SHo3UDhxTVJsUlVWRUN2Yi9zTGw1QjdjcmtjL2xXdEZ3REFaRGFqdkt3TVpXWGxxS2lvY0tybUJWQlZ0VzFCU1VtcGRMNlB6aDcwNnZRKzhOSHAyTDZCNmxWUVdDUTlweHBhNEsrMlE0ZVBZdi9CUTI3SG1jdzFvZEcvR3pmaG1BZkIwL2l4b3hFZUhpYnQyeGM1cXR1N3M3b25ybjFNL2IwOTVZcWE1Ly94RTZlazdYTUg5bmM3bCtiU2FEU1lmZjg5U09yUkRaOTg4VFZzTm52LzNOY1d2b3RycmpxTlc2WmQzNlMrcENkUEpXUCtHKzhnUDc5QU90WXpxVHVlbUR2Ym84cllBZjM3WXNrbjd6a2RlK1B0OTNIdzBCRUF3Qk9QUElSZVBidlhPVy9iamwzNGNQRVhBSUNoNXczQ3pCbDNPajBlNE85NXRXeERnZ0lEcEdyZlRadTN1bTB0SVlvaTl1dzdBRkVVa1pHVkJSOGZIVmF2L2JOSjk2NE80UnVpOUREWW5hU3RlbXdBQUNBQVNVUkJWUFBBdlUxZWVMQ3g4Z3NLY2RlOUR6YnFuTXlzYk14NjZMRVd1Zi92ZjZ6RDd3NlY0NDNWdTJjU1huMzUyUmFaQ3hFUkVWRkh3bUNYcUFPU0srUUlEZ3FTcWpiejgvSVo3SFpRR3JVYW1wQVFoSVNFU0VHK29jS0Fpb29LVkJnTXNObHNUdU9saXQrS0N1bVlWcXVGajA5Vit3WWZYYXN1cWtQdFMzNUJUVERvNlVmZUFlRFFrYU5ZK3VNdmpiclhobzJiUFJyWHIyOGZwMkQzenR0dXdwMjMzZVEwNXVqeEUzajhxUmNBQUFueGNWS3JoWWFZeldZY1Aya1BkdVZ5R1FiMjcrZnAxSnR0MHNVVEVCOGZoL212djRXeU1udi8xWjkvWFltczdHdzhPdWNCS0JRS2o2KzE4dmMxV1BMTjkxS0xCd0NZUEdraTdyajFKaWlWbmwxSHFWUWlLREN3enJGcWZuNzZPbzhEZ043SFI5cFdxOVF1eDdTRTZLaEl4TVhHSUQwakUvOXQzdVkyMkUwNW5TcTl1VFZrMERsUXlEMy9maElSRVJFUnRXVU1kb2s2cUxEd01DbllMU3N2aDhsc2hvWWZZK3pRWkRJWmREb2RkRG9kUWtKREFOakRLa05sSlNyS0syQXdHS1NQUGpzeUdvMHdHbzBvckhxK0tCUUs2TFJhYUhSYStPaDAwR2cwMEdpMTRIcm1uVTlCUWFHMDNaaGcxOXRTVHFkSjI5MjZKSHAwenNIRFI2V3E1TzdkdWtHdjkzRnpSc3ZxMjdzblhuL2xCYnd3N3pWazU1d0JBSVNIaHpjcTFDMHZyOEFmNi82U1FsMmRUb2NIWjA3SCtjT0h0dWhjWlczZzFXRElvSE9RbnBHSm84ZFBJTCtnRUtFTkxCUzZlKzhCYWJ2MjkySmcvNzU0OHJFNURkNnJwS1FVb2loQ3FWVEMxOWY5bTZSdDRmdlQwdVJ5R2VMajRyeDIvNmdvOXVZbElpSWljb1hCTGxFSHBWUXFFUmdRZ09LU0VnQkFYbDRlWW1OYVprRWVhai9VYWpYVWFqVUNxL29zMndRQmxRWjdSYS9CVUluS3lrb0lndUIwanMxbWs2cDZxK3MxWlRJWk5GVzlmblUrUHRCcU5kQnBkVTRmWTZlT0p6MGpTOXFPYk1TaVIwT0hERUpJY1AxQlc3WEZuMzhKbzlIK1pzT1ZreWNoSWQ1OWNCUWJFK1YyekdtSFlMZHJsd1MzNHdGZzcvNkQwblpxV2pydXZtKzJ0Rzl6K0IwcHI2aHdlcXcrcjd6NERNTERRajI2ZDdXb3lBZ3NtUGNjbm45cEFSSVQ0M0hITFZNYmRiNnZyeDR2UC84VS91L1psK0RqbzhOakR6L1lZb0Y4N1RZdjNqWms4RG40NWJmZkFRQmJ0dTNBNVpkZVhPL1kvelp2QVdBUHVnZWRNd0NWbFRWOVh1VnlPWFJhYllQM21uN2ZReWdyTDBkUzkyNTRmZjRMTFRENzlrZnZvOGM3Yjd6aTdXa1FFUkVSVVMwTWRvazZzTkN3VUNuWUxTNHFSbFJrWktPcXY2ampVY2psOFBYMWhhK3ZyM1RNYURUQllLaVF3dDdhQzdJQmtObzhHSTFHNlRrRkFFcUZBbHFkemg3MDZ1eUJyMGJEQmRvNml0UzBkR243My8vOWh3TUhEd01BREpXVjB2RVBQL2tDMmxvLzgyazNYSXZ4NDBhN3ZmNFhYMzBISSt6Qjdqa0QrbUhRdVFOYll0cElQcDBxYlhmdDJzV2pjN2J2MkNWdG0wd201Tld6YUpRb2lzaHo2RjFibjlwdFVEd1Y0TytQZVM4OERhMVcwNlQrdXNGQmdWanc4blBRNjMyYzJpYzBtMk93MjRSNXRiUmVTVW5RYWpVd0drM1l1bjFudmNGdXl1azBxWUo3K05EQlVLbFVUc0V1MmVVWEZHTEx0aDNZdG4wbkhwZzVBeEVPN1U2SWlJaUlxTzFpc0V2VWdXbTFXdmo2NmxGZWJ1K25tcGVYMzZpcU8rb2N0Rm9OdEZvTmdxc3FMQVdiQUlPeEVpYWpDWlVHQTR4VnE5ZTdxdGl6Mm13b0x5OUhlWGs1VUZYZmE2L3VWVU9yMVVHbjA5cURYNDJHYnlxMFE0N0JybU5BNXFoNlFTMUhsMTF5VWF2T3F5R0NJRHJOdTJ0aXZOdHpVdFBTcGZZSHJlbjlqejVEWVZGUnM2N2hPTS9EUjQ3aXBmbHZOT3Q2Z1FFQmVHRG1kTGZqQklmZmYza2JDSGFWU2dYNjllMk5uYnYyNHZDUm95Z3JMNGRHWGZkTnBiLysyU0J0WHpobVZMM1grM3ZEUmxRYUtsMCtacTU2czZ1NHBLVEJCY0RVYWpVdUdqL1cweStoVGZucm53MzQ3b2VmQVFDNzkrekRwSXNuZUhsR1JFUkVST1FKQnJ0RUhWeG9hSmdVN0JZV0ZpSThQQXh5T1Q4K1QvV1RLK1R3MWV2aHE5Y0REbjByalNZVFRKVkdLZlExVmxiQzZxSXEwVjdkYTRMUmFFSnhjYzF4aFZ3T2xjYmVHa0t0VWtHajBVQlZ0YTFTcVpwVW5VaXRwN0t5RWpsbmNyMDlqVVpMT1owcTlaS09DQThEWkRKVUd1dFdhTXFyMm9zQXdOYnRPNlhqa3lhT3g3M1Q3M0FhbTV1YmgrbXo3SDFZL1h4OThjMFhIelZwYnZzUEhtclI3MmxoVVRFS2kvWTI2eHBoVmYyNHExVlVHRnlPczFxczByYkpaSEk1em1ReVM5czJtOVhsR0xWYTFXSUxOQTdzM3c4N2QrMkZJSWpZdldjZlJneHo3cDlydGRxdzRULzdvbnpoWWFIbzM2OVB2ZGY2YnVsUGJpdXhjL1B5c2ZqenIrcDkzTS9YdDFIQjdwdnZmSERXZXQ5YnJOWUdIeC9RcjY4VTdPNXFJTmdWQkFFbXM5bmxZNjNGOFhlVmlJaUlpSnd4MkNYcTRIeDk5ZEJvTlRBWlRSQUVBWVdGUlFpdDlROTVJazlvcTNyc0JpQkFPaWJZQkZRYUsySDBvTHJYSmdpd1ZScGhyT2RqMENxbDBoNzBxdFhRcU5WUWE5UlM4TnVpSHlrbmp4dzZmRXo2T1o0enNEK2VlS1NtcjJ4MXoxRUFXTGpnWlVSSFJ6cWQ2ODJGR25mczJpTnRuOG5OdzQyMzNPMXlYRmhvQ0Q3OThCMEF3SWFObTZYanc0Y09hZDBKdG1FMm13M1RicC9oZHR4ekx5OXdPMmJMdHAzWXNtMW5uZU8zVExzQjEwNjV2RW56cTIxQXZ6NVFxOVVZTVd5SXl4N3lGb3NaRjArNEVQLys3ejljTW5GOGcyOGVhYlhhZXNQRDZqY0taRElaMUM2ZTIyYXp1VWs5aUpOVFRqZjZuTmFTMUtPYjFOcGkvOEhEMGtLQ3RSMDZjZ3hQUHovdnJNNHRNaUljSDcrMzhLemVrNGlJaUtpOTRMK1VpVHFCaUxCd3BLWGJQNXFjbDV1TDRKRGdOdkZSV21yLzVBbzU5SG85OUUyczduVmtzVnBoc1ZwaE1OU3Q4cE1CVUNpVlVLcVVVQ250UWE5OXUycGZwYlFmVXlwWitkdEM5aDg2TEczMzdkMnIzZ1dtTkJxMTI4V256cWFkdS9lNEgrVGd4TWxrWkdabEF3RDBQajdvMTdmK3FzN21XdlRtZktlV0JwNUlUOC9BMis5OUxNMHhPQ2dRaFVYMlV2Z1J3ODdEQXpPbk4rdFRHTzM1L3dVSjhYSDQ2ck1QcE9lZjJlemNIMXluMCtIbXFkZmhwaHV2ZGR2eitMMjM2ZytyYjc3alhwU1ZsNk5IdDY0dUYwOTc0dWtYY2VUWThTWjhCVzJIUXFGQTM5NjlzR3ZQUHBoTUpodzVlaHhCUVlIZW5oWVJFUkVSdWNGZ2w2Z1Q4QS93aC9xTUdtYXpHVFpCUUdGQkFVSkRHN2RhTzFGanVLcnV0UWtDTEdZekxHWUxMQllMVENZVHpCWUx6R1l6TEJZTEJFR285M29pQUt2VkNxdlZDaU1hWHZoSUlaZERvYlNIdm9xcUlGaWxxZ3AvRlFvb2xVcW9WQ3IyL0hYandJRkQwbmJmM2owOU9zZGlzU0Mvb05EamV3aGl6Yys4c0xpNFVYMXV3MEpEb1ZRNi93eExTa3B4NG1ReUFIdDFaZGN1Q1U2UFYxWWFrWldkQXdEU3ovL2c0Wm9ld1VNR24xdm5taTJwTVI4bkYwVVJxLzVZaHkrL1dRcUx4UUtaVElaYmI3b0JnaURpNis5K0FHRC9HajcrOUV1a3BxVmo0b1J4R0R0cUpQUjZueWJQVHlhVDQ0THpoN3VZaTRCTlc3WkwrNjdHQUVCZWZqNk9IVDhKQUFnTkRVR3ZwQjUxeHNUSDFxMnNiU3FaVE9iUm13b3ltYXhOVnYyL3UvQlZ4RVJIblpWN0ZSUVdZZnJNaHhvYzA3dFhFbmJ0MlFjQTJMdi9JTWFOdWFET0dLMUdnN2dtL0F4enp1UktDM05HUlVZMDZ1Y1JGc2EvcnhBUkVSSFZwKzM5TFplSVdrVjRlQmd5TWpJQjJCZFJDd2tKWVdVam5WVUt1UndLclJiYWVvSVltODBHaTlrZTlKcXJnbDlMMWJhNUVUMGRiWUlBbTluczBUbEtoY0llL2lxVWtDdmtrTXNWa0N2a1ZmdjJiWVc4OW4vbGtGZjk2YWpPNU9ZaCtYUXFBUHNpVlQyNmQvUG92TlMwZE14OTR0a20zZlBkRHo1cDFQaVAzbjBUVWJVV2c5emhVSzNidjE4ZnZQVHNrMDZQYjlpNENRc1hmUWlnSml5YWNzVmxHRGY2QW16ZnVidEpnVlZyeU1qTXd1TFB2OEsrL1FjQjJCZmxtanQ3Sm9ZUEhZS2ZmbGtwamR0MzRDREt5dXd0TVJaLzlpV1dmUDBkUm80WWhva1R4cUZQTDgvQ2VFZHl1UXlQenJtL3p2R2NNN2xTc0J2ZzcrOXlEQUJzM0xSRkNuWjdKZldvZDF4TGVQcUZWNXo2L2dKd2FvZXdiY2N1cEtWbDFEbHZ6b1AzdFprS2M3bGMzdVEzbUE0NExGcll2V3NpZERwZGcrTjk5WHJjZU4wVUFQVy93WkRVbzd1MHZlK0E2MkMzUi9ldURWWTMxK2ZCdVU5S2l4bysvL1RqaUl3SWIvUTFpSWlJaUtndUJydEVuVVJnWUNCeWMvUHNWYnMyR3dvTEN4RVN3bDY3MUhZb0ZBb29kQXBvZFEwRXZ4YUxWTGxydFZoaHNWaGdzZG0zcTQ4M1ZQbGJtOVZtZzlWbWd3bW1KczI1T3ZCVktCUlNTRk56VEE2NVRBN0laSkFCVHY4RlJQc2JLeTRlazRsd2VreVVBYUlnUUJCRldDMFd0NHNndFFUSG5yUDkrdmFCV3QweWkxMjF0clhyLzVHMlI0OGNVZWZ4dFBTYW9DL1dvVkl5TURBQUV5ZU1hOTNKZWFDa3BCVGZML3NaYS8vOFIzb2VCd2NINGFuSEgwYjNybDNxak8rYW1JQSt2WHRpL1YvL0lyK2dFR2F6QmY5cytBLy9iUGdQY2JFeHVIakNPSXdiTXdxK3Z2cG16V3Yvd1pycTdjU0V1R1pkcTZVY09YcTgzajZ3QUZCY1hJTGk0cEk2eDQxR28xT3d1Ky9BUVZ4LzgxME4zcXU2eCs2SlU4a3V4MWEvaVZSV1hpNDkvc1RjQnpIbzNJSHV2NUFtY3V4eisrYXJMNko3dDY0Tmp2ZngwV0hxOWRjME9LWkh0NjZReVdRUVJSR25rbFBxWFVpdktSemZhRk8zME9KNVJFUkVSTVJnbDZoVGlZZ0lSM3BWc0hIbVRDNkNnb0k2ZE5VaGRTd0toY0tqNmpaQkVKekRYNnU5OVlOaitHdXhXR0JyUkFCYzc3MXNBZ1NiSUgzRXVMVUlnbER6ZFZrczZKS1EyS3IzYzF5QXJER0xpZm41K1dITXFQTmJZMHAxMUs2NlBKbWNndU1uN05XaVNxVUM1dzhmV3VlY3RQUk1hVHY2TEgwRTNoTWxKYVZZdlhZOVZxejhBNVhHbWxZalkwYWRqeGwzM2xadk1Pdm41NGNicjdzYTExOXpGWGJ0MlljMTYvL0M3ajM3SUFnaTBqTXk4ZW1TYi9EbHR6L2dndk9INGVLTExrVHZua2xObXQvNlAvK1Z0Z2YwNzl1a2E5UTJkL1lzbU16MndEUXd3TC9SNTRlR0JNTmM2L2ZPYURUQ1lLZ0VZSzlLZGRXV29uWUxBRUVRcGVEV0hWRjBQN2I2OFpaNGZUbmJmSHgwNkpYVUE0R0IvaGgwemtBb0ZDMzM5d1BINTdWRzYzbExFaUlpSWlKcUdJTmRvazRrSUNBQVo4N2t3bXcyUXhBRTVCY1VJRHdzek52VEltcFJjcmtjYXJYYTVlcjF0Vm1xd2wrcnpXb1BhUVViQkpzQXEyQ0RZTFhCWnJOQkVBUjdlNGVxeDJ3Mm05dUZtTnE3Sng5OUNCOS91Z1JidCsvRXNQTUdlM3hlUkhnWUhuNXdaclB2bjNJNlRhcndpNHFNZ0wrL245dHpmbCs5VHRvZU9XS1l5MURQc1dJM0xqWUduMy8xSFk1WHRRNW9pR053WDJFdzRJbW5YM1I3RGdBTUhOQzN3U3JKazhrcFdMVjZMVFp1MnVwVWZScmc3NC83WnR5SkVjTThDOVhsY2puT0czd3V6aHQ4THZMeUM3QjZ6WHFzLyt0ZmxKV1h3MktwcWVKTlRJakhwSXZIWSt5b0M2RDFNRnpidW4wbmpwODhKZTJQY2xFSjNSVGR1amI4NW9TNzM3R1AzMXRZNTlpYjczeUEvLzFucnpZZk8zb2taczY0MCtXNWpwVzhrUkhoYnIrbUZhdFd3MnkySURnNENPUEhqcTd6K0Q4Yk5pSy9vQkJxdFFwWFRyNFVBQkFkRmRuZ05jODJtODJHejc3OEZuMTc5OExJRVhYZjlLajI2c3MxclZReU1yTnFIbWhtNTZieThncHBXNmR0dUcwRUVSRVJFWG1Pd1M1Ukp4TVdGb3JNcW4rc0ZlVGxJeVE0bUl0SVVhZWxxbHBrcmFtcVExN0JKc0FtQ2pWQnNNMEcwV1lQZzBVQUVFWHB2NEQ5bzg2T3g2VC95bXI2aElxaUNKbG9YemhPc05sZ0V3UllMWlk2VllxdElUZ29FRTgrK2hBT0h6Mkc0S0JBajg2eDJXellmL0F3VHFlbVljb1ZselhyL3ErLzlTNHlzN0lCQUhNZXVBOWpSNDlzY0h4cGFSbit0Mm1MdEQvNTBvdnJqQ2tzS2tiT21Wd0E5bFlYUFh0MHg0cVZxM0hrMlBGR3pVMFFCSS9QQ1FrSnJuTXNQNzhBbTdmdHdNWk5XNlVLNDJveW1ReGpSNC9FbmJmZTVGR1k3VXBZYUFodXUvbEdUTDMrR216WXVBbS9yMW1IbE5OcEFJRFRxV240Y1BFWCtQS2JwUmcvZGpRdXZlU2lCZ1BJNHVJU2ZMRDRjMmwvNkhtREVCRitkdDRNekt4YTVBN3dMRk0wbXkzWXNYTzNSOWQyYk5jU0h4ZUxtNmRlMStENE5lditndGxzUVdod3NNdXhCdzhkUVg1QklUUnFqZHRyT1FiNExmV0ptWU9IanpiWWlxRzB0QXdMRmk3Q3dVTkhzR2JkWDlCbzFCZ3k2SnhHM2NQeGRWSVFCTncvNS9GR25lLzRkZDgvNXpHUHp6dDNZSDlNdi9QV1J0MkxpSWlJcUROaHNFdlV5UVFGQlNFM04wLzZLSHBlZmo0aUl5TGNuMGhFZFhqYUhxSzVxbHN4V0JxNWtGeHplYklBMTlGako3QnE5VnBzMnJvZHBhVmxDQTRLYkhhdzIxaExmMXd1QlVkSlBib2pLaUlDSDMzeUJXNmVlcjNVeG1EMzNuM1MrTVNFT1BqNG5OMnF3UlVyVjJQajVxMDRjVExaNWVQRGh3N0J6Vk92Yzd1QTI3a0QrME5YVlczYlVEc0p0VnFGaThhUHhVWGp4MkxmL29QNGVjVXFhVEUyZzZFU0sxZXZ4Y3JWYXpINDNJRzQ4dkpMTWJCV2k0VktveEV2TDNnVEpTV2xBT3doNU0wM05oeGFOb1lvaWlncEtZV1BqODZwdWw0UUJHemN0RldhS3dEbzllNTdCTy9hczlmcDQvNE5jUXdaVmFxeisxZGhpOU85VlhqaW1SZVI1UkJpTitUUmgrNUgvMzU5Nmh6L2Nma0tYRFIrTFBRK2RhdlVVMDZuWWQ2Q041R1hYd0RBL2diTWg0cy94d2Z2dkY3dkltclZIS3VtbFE1OWNVVlJsTjU0YVlyR25Cc2ZGOXZrK3hBUkVSRjFCZ3gyaVRxaGlQQndaR1RhZTAwVzVCY2dORFFVU2xidEVwRUhSRkZFVlkweEFPRGREejl4ZXJ5d3FCZ1ZCb1BMa0trMXBLYWw0NDkxZjByN04xNDNCWXMrWEl6dE8zWmorODQ5bUR0N0p2cjI2WVhkZS9aTFk2b0Q2NGNmbk9tMkF2clhsYXV4OHZjMVRzZVVTZ1VXdlB3Y0FnTWJybWJXYUdvQ1M1c2cxQWwxWlRJWkJwMHpBTk51dU1idDRsZlZJaVBDRVZEVmsxYmpRYnNSQUJnNG9COEdEdWlINU5PcCtHWEY3L2h2OHhZSWd2MW51R3ZQUGtSR1JqZ0Z1K1hsRlhoeC91dE84NzEyeXVWSWlHL1poZE9tejNvSVpyTUZNcGtNYXJVYUtwVVNScU1SVnF0ekc0WWUzZDEvYi83YnZLM09zZlYvL1l2ZGUvZmowVG4zTzFYSE92N01hL2ZjYlUyaUtEcUZwU3FsRXFXbFpWSjQ3azU5dmJ6THl5dXcvTmVWdUdYYURVN0gxLzMxRHo3NS9HdW5ONE1HRHVpSE9RL2MyMkNvS3dnaS90bXdFVjk5OTRQVFhPdWpWcXZ0Q3o3V3cyYXpTV0c2WEM2SHlzM2lhVGFidGM1emdJaUlpSWhjWTdCTDFBa0ZCQVVpdjdBQXhrb2pSRkZFYm00dW9xUGF6a0pDUk5TMmlLS0lZeWRPNHIvTjI3QnB5emFuZnBtT1FvS0RNWExFVUZqTUZwaVZUVzhaVWQyT0FnQ3NOaXZNNXJyWFVpcVZrTXRsK09TTHI2V1FzbmV2SkVSR2hHUHZQbnUxWjBGaElaNStZUjZtWG44dDl1NC9JSjE3N2prREFNQnR1NFBVdEhUOHNmYlBPc2V0Vmh2V3J2OEhzKzY5eStPdmFjb1ZsK0hBb1NQWXZXY2Z3c05DTVg3Y2FJd2ZOd1pob1NFZVh3TUEzdjF3TWJaczJ3a0FtRGhoSEdiZDQva2N1aVltWU83c21aaDYvZFZZOXZPdjJMQnhFMVFxTmE2LytrcW5jYy9QVytBVTZ2YnYxNmZCWHNGTklaUEpFQlVaaWRTMGRHbFJNbGNMa3cwOWI1RGJLdWF5c25KczNiN1Q2ZGcvR3paaTdmcS9BUUJmZjdjTXQ5MThvL1NZeVZRVGRGWUhuUGZjL3pCeTgvSmNYci82K1hYODVDbE11ZUdXZWg5M3A2TEM0UFRjMW1qVVVDcVZEWWJManRYRmFDQTgvWFhsSDVodzRWaEVSVWFnb3NLQTl6LytESnUyMUlUZFNxVUN0MHk3QVZkT250UmdDTHQ5eDI1OHMvUkhwS2FsT3gxdktBaGUvUDVDQkRYd0pzZVB5MWZnbSs5L0JBQmNPWGtTYnI5bGFyMWpBZUNYMzM3SGtxKy9iM0FNRVJFUkVka3gyQ1hxaEdRQW9xT2lrSnljQWdBb0tpeENXRmhZczNxTkVsSEhjK0prTWpadTNvcE5XN1loditxajNMWDUrT2h3L3ZDaEdEZm1BdlR0M1F2L2JkNksyNmJQYXJFNXZQdkJKM2ozZzAvcUhIL2tvVmtJQ2dyRWdZT0hwV08zM1hRallxS2o4TWI4Ri9EcUcrOGdLenNIZ2lEaTI2VS9PczMzM0lIOTNkN1hhclhoN2ZjK2h0VnFoVWFqcVJNNi92blB2NWg4NlVTUHExaGxNaGxtejV5QjFMUjBET2pmdDhGd3JTSFZmWUtCcG45TVBUb3FFZy9kZnk5dXVIWUtVazZuSWpBd3dPbnhPMjZaaG1kZmVoVldxeFhkdWliaS94NmQ0MUUvMkxqWUdGeDk1V1FBUUpmRWVJL21VVHRBck9icnE4ZTRNYU53NjdUcjNWNW4vZC8vd21xMUlqUWtHUGtGaFFDQXZyMTc0ZmpKVTZpb01HRDVpbFZJNnRGZFdvek9VRmxaYzUrcU5nLzIvdGp1QTFwUFExeFhTa3ByS25OVktoVjBPaDBXdlRtLzN2Rm5jdk53N3dNUFF4QkVLSlVLZE90Uy80SnpWcXNWSDMrNkJEZGNOd1Z2dnYyKzFIb0JzUDljSHA0OUUxMFRFK285Zi91TzNmamhwMTl3c3VydkJiVUZWbFdKTjhVcGgydTZDdStKaUlpSXFPbVk0aEIxVWo0K1B2RHo4ME5aV1JsRVVjU1pNMmNRRzlOd1ZSUVJkUTQ3ZCszRng1OS9pZHhjMXhXTWpoYTgvSnpYK21EMjdwbUUvdjM2NE1EQnc1Z3diZ3g2OTBvQ0FDVEV4MkhoZ3Bmdzluc2YxNm5rSEhiZVlJOCtmdi9qOGwrUm5ISWFnTDI5dzVmZkxBVUErUG42SWk0MkJvZVBIc05uWDM2TEY1OTV3dVA1QmdZRzFBbFJHOE5xdFNFOUkwdmFUMHh3SDU0MkpDb3lBbEdSZFh1czkrM1RDM05uejhUcU5ldng1S056UE81SG5KZ1FMODFwNlkrL1lONXJDd0VBWTBlTnhNZ1J3K3FNdi8vZXUzSG5yZE5nRXdUN1lvRXlHUlFLQlhSYUxYeDk5UjZGMzZJb1NwVzVZMGFOeE0rL3JnUUFoSWVINGRKTExzSzhCZlk1TFByZ1kzVHJrb0R3OERDbmluTzkzdDR5NUxhYnA2TFNXQWxYUGx2eURZeEdFeUxDdzNEdDFWZlVlWHo1cjZ1UW5YUEc3VnlMaTB1azdTQVBuZ2UvcmZwRENwTFBIejVNYXNGUm0xcXRndGxzd1o1OUI3QjMvMEdwS2xndWwrSEt5WmZpcGh1dmJiRDlRVWxwcWZTemNyeG1iRXlNOURzUUdOQzA1NjNGWXBFcTZBRmc5ZG8vRVI4WGkwa1hUMmpTOVlpSWlJaklHWU5kb2s0c01pb1NaV1ZsQUlEaW9tS0VoNGREN2FiM0hSRjFmQ2F6eVdXb0d4c1RqZkhqUm1QWnp5dFFXVlgxV0x1U004RGZIMzM3OUdyVy9VK2NQQ1cxWDRpSmpuSVpoZ2I0KzBPaFVPQ3hPUS9ndVpjWDRQWmJuVC9lcmRQcDhNUWpzL0hWdHo5ZytZcFYwdkhSSTBlNHZmLytBNGV3N09jVkFJQ0IvZnZpZ2hIRHBHQVhBS2JkZUMyZWZuNGU5dTAvaUQvVy91bFJTSldabFkzWEZyN3JkbHhESEh1VkFzQkhuM3pSSWoxaUgzbG9WcDEyQitjUEg0b1J3ODVyY21YeDBXUEhzV2VmdmYxRmozcjZCL3Y2NnFYRjdacHF4NjQ5VWhYejJORTF3UzRBREIweUNGZGZPUm5MVjZ5Q3dWQ0pOOS81QVBOZmVoWWxwVFVCYTNVN2psRWpoOWQ3ajYrKytRRkdtQkRnNzQrSjQ4ZlZlVnlqVmlNdnY5Q3BwN0lyam91a2hRUUhOemcydjZBUTYvNzZSOXEvL05LSjlZNjk0ckpMOE5NdjlxKzdPdFNOaVk3QzdGbjNvR2RTOXdidkE5aC9seUlqd3FYdjQ4QUIvVEJ6eHAxWTluUE5teHROZlVOaXczK2I2eXhxOS9Gblg4TGYzeDhqUnd4dDBqV0ppSWlJcUFhRFhhSk9US05XSXlnb0VFVkZ4UUNBTTlrNWlHdmh4WEdJcVAxeHJBVFZhalVZTlhJRUpsdzRCcjJTZWdDd1Z5aldaMEQvdmhqZ3NCQVhZSzlVYkV3d05IUDJvOGpNeWdZQVhIL05WUmc3ZW1TOVkvMzkvZkQ2SzgrN0REaGxNaGtxREFacFB5WTZTdXF2VzUvc25ETllzSEFSQkVHQVVxbkFQWGZmWG1kTS83NjkwYjl2Ynh3NGRBU2ZMdmtHUFh2MmFQQmo3Z0JnTXB0eE9qV3R3VEdObFpHWjVYNlFCK3I3ZUh4VFE5Mno2WWNmZndGUTNWKzVidlh4VFRkZWl4Mjc5aUE5SXhQSFQ1N0NrV1BIVVZEVnJnRUFRa01hMStQWWxUR2o2bjkrT25JTWRtTmlHdTVyLzgzM3k2UTNOd2FkTXdCSlBlb1BhRWNNT3crSGp4ekg0YVBIQUFEQndVRjQ2N1dYRyt5TFcxdlBwQjZvTkJweDEyMDNZOHlvOHdFQWFla1owdU5SVVhXL3QrNVlyVmI4dFB3M2FUOGd3QjhsSmFVUVJSRUxGMzJBZ0FBLzlPdlR1OUhYSlNJaUlxSWFESGFKT3JuSXlFZ1VGNWRBRkVXVWxKWWl6R2lFVnF2MTlyU0l5SXVpSWlQUnIyOXZqQmwxUGthTkhBRmRFMThUekdZejN2dm9VK3c3Y0Fpdnozc2U0ZUZoTFR4VHUvcXFWcy9rNXVIUHZ6ZEkrNWRmZGttRFlhWEJVSWw1Q3haS0g5Vy83dXFyRUJNZDViSjYrYWFwMStHSnAxK0UxV3JGYTI4dXdsdXZ2UXlkenJPV0JlM0Y3cjM3OGYwUFB6ZnAzSXlzbXRCNXpicS9zV1BubmlaZDU2SUpZMTFXeVFMMmxpSFZQV0V2dStRaWwyT1VTaVVlbkRVREgzK3lCRFB2dVF2ZHVpWml6YnEvcE1jOVdienU5Zmt2d0dhelFhMXV1Q0xYbmVUVHFkSjJRd3ZDN1R0d0NQOXMrRS9hbjNiRHRXNnZmZS8wMnpIbnNhZGhzOWxRV0ZpRVgzNWJqUnV2bStMeDNLNmNQQW4zM0hXYjFKb0NBREljMm42NFc4RE9sUjkrK2xWcVVlSG41NHQzM25nRno3MjBBS2xwNmJCYXJYaGx3VnVZLzlJekh2ZXBKaUlpSXFLNkdPd1NkWElLaFFLaElTSEl5ODhIQU9Ua25FR2ltOG96SXVyWTVISVo1ajMvVkxPdUlZb2lubjN4VlJ3NWRod0E4UHk4MTdCZzNuUHc4L1Z0aVNsNlpPbXk1YkRaYkFEc3dkTDRzYVBxSFd1ejJmREcyKzhoUFNNVGdMM1A3UFhYWEZuditONDlrM0R4UlJkaTdmcS9rWjF6QnErOTlSNmVlbXhPdlNGelludzhsbjc5YVpPL2xtUEhUdUM1bHhmVU9hNVdxekR2aGFlYkZMeFYwNmhkVjNhV2xwYmgrTWxUVGI1dXRZTENRaFFVRnJvZjZNS2djMTFYV0F1Q2lPK1cvUVRBM2laZ3hMQ2hFQVRCNWRpazd0M3c1b0tYcFAyTXFwK3hVcWxBVkdRa0FPQ1YxOTdDM3YwSFhaN3ZxZkZqUjdtczhBYnN2dzhuVHRSOEwrdXI4SzZvTU9EZER4YlhYSFBjYVBUbzdycVZoYU9FK0RoY2M5WGxXUGJ6cndDQXBUOHVSMEo4TEVZTU84K2p1WGZyNnJ3d1czYk9HYWNXQ25HTjdNRy9hODgrL0xoOGhiUi85WldURVJRWWlLZWZtSXU1VHp5RDB0SXlWQmdNZVBHVjEvSDZLeThnT0Rpb1VkY25JaUlpSWp2M1N4d1RVWWNYR2hZS3VjTCtjbEJlWG83S1NxT2JNNGlJR2lhVHlYRFZGWmRLKzVsWjJaajM2a0xwNCtXdDdlanhFL2puZnpWVmoxT3Z1N3JlaWt1cjFZYlhGcjZMWFh2MkFiQ0h3SS9NbmxXbmYzQnRkOXd5VmFyNDNMMW5IeGE4dVFoV3E4M2xXTGxjQnAxVzIrUS95eHhDc29UNE9BeXNhbmRoTmx2dzlyc2ZRUlRFSmw5YkxtLzdMUmRxVy9mWDN6aVZiTy8vZXVuRkU2QlVLanc2cjdLeUVxbFZMUWJpNCtLazg4eG1NMHdtVTdQK21DMzFQN2RUVXRPa3RpQUtoY0psNzl2cUZnVjUrUVVBN0QySWI3OTVhcDF4OWJuaDJpbEk2dDdONlZyVjdSa2FhK2V1bWdycm1PaW9SdlZDUG5Mc09GNWYrSzdVNzdkSDk2NjQ0ckpKQUlEd3NGQThNWGMyRkFyNzl6Mi9vQkF2elgralRoOWVJaUlpSXZJTUszYUpDQXFGQXVIaDRjaXA2ditYbFptSmJsWC9PQ1FpYXFyaFE0ZmdsbW5YNCt2dmxnR3dCejd2ZnZnSjVzNmUyYXIzTlpsTTlyQ3pLbGlLalluR0pSUEh1eHhydFZxeFlPRWliTit4RzRBOWtKN3p3SDBlVlJEcWREbzhjTjkwUFB2U3F3Q0E3VHQzNDQyMzM4T2pjKzZYZ3F1V3NITDFXaHc2ZkZUYW4zcjkxZWpXdFFzZWVQaHhHSTBtMU45TDVRQUFJQUJKUkVGVVpHWmw0OFg1citPNXB4NXJjdHNNVjBhTkhJNWhRd2MzNmR6NXI3MkZmUWNPQWJEM1NiNzZxc2xOdW83S1JRVjBXVm01OUp6eThkRmg4cVNMUGI3ZWdZTkhwQ3J1L24xZDkzZTljTXdvcU5TZUxTUmFYbDZCVFZ1MnVSMjNiZnRPYWJ0SHQ2NHUrOTkrL3VXMzJMbDdyN1IvLzczVHBjWGRQS0ZVS3ZEb3d3L2dvVWYvRHhVVkJwak5Gcnc0NzNVODkvUmo2TjB6eWVQckFNRFdIYnVrN1g3MWZKOWMyYjFuSHhZc1hBU2owZDYzV2UvamcwZm5QT0FVdlBmdDB3dlQ3N2dGSDMyNkJJQzlSY1ViYjcySHB4NS8yTzJiS1VSRVJFVGtqTUV1RVFHd3I5Q2RuNWNQcTlXS1NxTVJSVVhGQ0FvSzlQYTBpS2lkdTNiS0ZVaEx6OENHalpzQkFQLzdielBpNDJKdzNkWDF0emxvcmkrL1dTcjE5Z1NBdTI2LzJXWFFhalpic0dEaE85aTVxeVpNbTM3SExSaDg3a0NQN3pWd1FEOU12ZjRhZkwvTTNvdDJ5N1lkbUxkZ0llYk9udVhVcjdTcDloODRoQysrK2s3YTc5T3JKNFlQSFFLWlRJYVpNKzdDd2tVZkFBQ09IRDJPNTE5YWdLZWZtQXMvdjVacGQ2RlFLS0JyWWtEdEdOQ3BWTW9XRFp5Mzc5d3Q5VUdlUEdsaW83N1B1L2Z0bDdiclcwanZqbHVuZVJ5b3BxYWxleFRzYnQ2NlE5cDJGWlovdS9Rbi9QYjdHbWwvMHNUeEdERnNpRWR6Y0ZSZEVmdjh2TmRnczlsUWFUVGkyUmRmeGFOejdzZlFJWU04dWtaWmVUa09INm1wOU8zZnQ0L2Jjd1JCeE0rLy9vWnZsLzRrdmFHaVZxdncrQ096RWVHaXQvYWtpeWZneUxIajB1dkN6dDE3c2VTYnBianoxbWtlelpHSWlJaUk3UGkyT0JFQnNGZXBSVWJXckhxZGs1TlRiNzlDSXFMR21IWFBYWWlQaTVYMnYxMzZFMUxUMGx2bFhwdTJiTVB2YTlaTCt4TXVISU5CTGdLOC9Qd0NQUG5NaTA2aDdyVlRyc0Jsa3lZMitwNDNYamNGNDhlTmx2WjM3ZG1IaHg5L3V0bGY0OWJ0Ty9IaS9EZWtDbE85M2dkelo4K1VGb0FiTStwOFRMdmhHbW44MGVNbjhOQmpUN1ZJWDl5MmJQalFJVkNyMWZEejljV1ZreTkxZjBJVnM5bUNqWnUyQUFBMEdnMzY5dTdWV2xOMGN2am9NYVJWdFg4QWdKRWpoa25iZ2lCaThXZGZTcjF4QVhzbDhkMTMzTnJrK3czbzN4Y1B6cHdoN1p2TlpyenkybHRZOXZPdlV1amFrUFYvL1N2OS8xK3RWbVBJNEhNYUhHOHltZkhFTXkvZ20rOS9sSzZ2VXFudzFHTVBTeTFEWEprNTR5NnBON1JLcGNLZ2dmM2R6bzJJaUlpSW5ESFlKU0pKWUdBZ3RGVWZEN1haYkRqalVQRkdSTlJVR28wR1R6d3lHenFkRGhxTkJnOC9lQjhTNHVOYS9ENUhqaDdIVys5K0pPMUhSMFZpdW91QTdORGhvM2o0OFdkd01qbEZPalorM0dqY011MzZKdDk3NW95N2NJNURNSlZ6SmhlUFBQa2N0bXpiMmNCWnJwbk5Gbno1elZJc2VQTWRXS3I2dHFwVUtqdzI1d0dFVnZYMHJYYkR0Vk53N1pUTHBmMzgvQUk4OGZTTCtQS2JwUjIyYjZsZTc0UGhRNGZncGh1dmJWVHYxMDFidGttVnZpTkhESVhhdzNZTHpmWGJxcHBLM0Q2OWVrb1ZyS1dsWlhocC91dE9iMFRFeDhYaXlVZm5lTnd6dUQ1alI0L0UvZmZlTGIwSklJb2l2bDM2RTU1NmZwNVROWHR0bFVZamxxOVlKZTBQSHpyRWJiVzFScU4yYXZYZzUrZUw1NTU2ek9uM3dSV3QxdjY2NE8vdmg2Y2VmOWp0ZUNJaUlpS3FpNjBZaU1oSlpHUWtUcWVtQXJDdlpCNGNFdXl5RnlBUlVXUEVSRWZoc1RuM0l5d3NWS3JTcTA5SmFhbTBMZk53WGEvTXJHek1XN0RRS1FpZCs5QXNhTFhPcjEvWk9XZnc3RXV2d21xMVNzY21UaGlIKzZiZjZlRlg0cHBTcWNEVGp6K01kei84UlBwNGVVUjRHTHAxVGZUNEdxSW9ZdHVPWGZqcTJ4K1FtWlV0SFZlcFZBMEdYN2RNdXdIQlFVSDRkTW5YRUFRUk5wc055MWVzd3IvLyt3OVhYemtaRThhUGJkRldDRzNCZFZkZmdkaVlhSS9IQzRLQW4zOWRLZTFmTkg1c2EweXJqdU1uVG1MTHRwbzJERmRNdmdTQXZhcjcvWTgrUTBGaG9mUllZa0k4WG5yMlNiZXRKU3dOTE5MbTZLTHhZNkZXcTdEb2c4WFNvbjZIRGgvRi9YTWV4NlVYVDhBMVYxMk93TUFBcDNOKy8yTWR5c3JLcGYxTExyclFvM3ZkZHZOVXBLVm5vTGlrRkU4KytoREN3MEk5T2k4Mkpob2Z2ZnNtOUQ0MVg3UFI0UTBKbWFjdkFFUkVSRVNkRklOZEluTGk2K2NMdlY2UGlncDdWVk5tWmhhNmR1M2k1VmtSVVVjd3lJUGV0U2RQSlV0VmxRQThlbU1wTlMwZHo3KzhBR1hsOWtCS0pwUGg0UWZ2UTNjWHIxMVJrUkg0djhmbTROVTMzb0haYk1hMVV5N0hMZE51YU1SWFVUK1ZTb1dISDV5SnlJZ0lIRGg0R0U4L09kY3BzS3FQd1ZDSnpkdTJZOFhLUDV3K3NsODkzMGZtM08veWEzRjAyYVNKNk5vMUVXOHQraEJuY3ZNQUFJVkZ4ZmgweVRmNGZ0bHlYRGh1TkM0NGZ4aDY5dWhlYjFnbUNBTHk4d3M4L0dvYlpqYWJwZTN5Q2dOeXErYlVYS0dob1pETFpVNnRQVHl4L3E5L2taNlJDUUJJaUk5RG4xNDlXMlErRGJIWmJQajRzNitrL2Vpb1NBdzdiekJXclBvRG4zLzVyZFBZdnIxNzRzbkg1c0RQMTMxLzVKVFVOS2Q5cFlzRjVxcU5HVFVTWVdHaG1QLzYyeWd0TFFOZ1h6RHd0OS9YWVBYYTlaai80ak5JNnRFZEFKQ1ZuWU9mZnFrSnYvdjA2b20rZlR4clZ5R1h5Nm9XU1ZNMnVoTGE4WGRFRkVYczJYZEEydGZ5aldVaUlpS2lCakhZSmFJNm9tT2ljZUw0Q1FDQXdXQkFjVWtKQWdNQzNKeEZST1NacFQ4dWg5N0hCLzcrZnZEeDhZRmFwWUpjb1VCbVZoWisrT2xYcDdIUlVaRU5YdXZRa1dPWTkrcWJxREFZcEdOMzNYNHp6aDgrdE41ekJwODdFRTg5TmdmcEdabTQvTEpMbXZmRnVERHRobXNnWEhjMTVQTDZxdzNQNU9iaHdLSEQyTGxyTDNidTNsdW5DbE1tazJIODJORzQrNDZib2RQcFBMcHY3NTVKZU9mTitmaDI2VS80WSsxNnFVcXp3bURBeXQvWFlPWHZheEFjSElTQi9mdWlkODhrOU9yWkE5RlJrVkNwN0VGY1NXa3BwcythMDhTdnVuNHJWcTdHaXBXclcrUmEzeTFaM09oRjZRcUxpdkgxOTh1ay9hblhYOTNnK0x0blB1VHh0VVd4L2w3MHkzNytGU2RQSlV2N3Q5OHlGWEs1SEdOSGo4U3Z2LzJPd3FKaUFNREZGMTJJR1hmZTV0UitJVDBqRS9rRmhkQnFOZEJwdGRCcXRkQm8xTWpKeWNYSG55MXh1azl3VUZDRGMrelRxeWZlZWYwVnZQM2VSOWgzNEpCMGZQeTRNVktvYXpLWk1QLzF0MUZaV1NrOWZ0UFVhejM0RHRUdzhYSC9QRjJ4NmcrWXpXWm9OQnBvMUdxbzFXcG9OR3FvVldxVWxKYmlmNXUyNE5qeGs5TDRtSmlvUnMyQmlJaUlxTE5oc0V0RWRXalVhb1NHaGlJL1B4OEFrSk9WRFg4L1A2ZFZ6b21JbW1yVGx1MTFLbE5kaVkySmJyQnRRMmxwR1Y1KzlRMFlERFZoMU5UcnI4SGxsMTdzOXRybkRPemZxajA5SFVOZG04Mkd6VnQzSUMwOUEybnBHVGlabk5KZ1plekEvbjF4KzYzVDBEVXhvZEgzMVdtMXVQdjJtekY1MGtSODgvMlAyTFJsbTlOQ21JV0ZSZmhudzMvNFo4Ti9BT3dCY2xob0NCNjYvMTVFUnpjY29yZEhnaUJpNFR2dlMrMEZ1aVRHWS9qUUlRMmVZektaV3VUZWd3ZWRnMTlYcm9iUmFNTEFBZjB3N0x6QkFJQUFmMy9NdXZkdXZQM2VSN2h2K3AwWU9hTHVteEFIRHgzQlI1OHVxWE84dG01ZEUrSHY3K2QyWEhCd0VGNTQ1Z21zV2ZjWHZ2NStHVUtDZ3pIanpwciswei85OHB2VDcrVEVDZVBRcjA5dlQ3N01SdGwvOEpEVGdvVU5rY3ZsdU9EODRTMCtCeUlpSXFLT2hNRXVFYmtVSGhHTzR1SmlXSzFXV0cwMjVPWG1JU0l5d3R2VElxSU9JQ0Urem0yd3ExYXJuUlovY3NYZjN3OVBQejRYODE1YmlJb0tBNmJmZVNzbVQ1clkwdE50Tm9WQ2dmLzl0eG5iZCs2dWQ0eGFyY2JvQzBiZzBvc3ZhbFJmM3ZwRVJvVGprWWRtNGZaYnBtTE51ci93NTk4YlVGUmNYR2VjS0lybzJpVVJmZnYwUWtXRkFVTUduZFBzZTdjbWhhSnhpNHJaYkZhbml1ZDc3cjdkYmQvV0NSZU9nVnJsV1R1QnN2SUtiTnkweGVWalNkMjdZZTZEczdEb2c4V1lQV3VHMDJOREJwMkR4ZSs5VlcrVmEySml2TnQ3SzVVSzNISHJUUjdORTdDSCtKTXVub0NSSTRhaHZLTENxWVhEVlpkZmhsMTc5dUZVOG1uRVJFZmhqbHVtZVh6ZHhranEzczJqWUZjdWwrTytHWGNnTWlLOFZlWkJSRVJFMUZFdzJDVWlsK1F5R2FLam81Q1dsZzRBeU0vUFIxQndFTlJxdFpkblJrVHRYV0pDSERadDJRcEJFSjJPS3hRS0JBY0ZvbisvUHJqbXFzczlXaHlyYjU5ZVdQRHljMGhOUzIvVDFYM1Q3N3dWZS9ZZGNHcTVvUGZ4d2FCekIyTFllWU13K054elBQb29lMk9GaGdUajVxblhZZG9OMStMWThSUFlzbTBIZHU3ZUt5M081dU9qdzczVGI3ZlBSKytEWjU1OHBNWG40RTBxbFFwUFBESWJDOTVjaE5DUVlQVHVtZVQybk50dXV0R2pLbGpBM3QrNXZtQVhBSWFlTndodnZ6NFBJY0hCZFI1cjZPZWRHQi9uOHJoTUpvT2ZueS82OU9xSjY2NitBdDI3ZGZWb25vNzgvZjNxZkgxNnZRK2UrNy9IOFBLcmIrS1JPZmUzeW5NUkFQcjM2NE56ang2SDFXYURJQWdRQlJHaUtBSXllNWlyOS9GQlFud2N4bzI1QURIUmJNTkFSRVJFNUk3TWFES0s3b2NSVVdkMStuUXF5cXNXSlBMVjY1SFlwZm1WWkVUVU9JSWdRQkFFV0N3V21NMW1oSWQxbkNvMlFSQWdpaUprTW5tRFBXazdndVVyVmlFdFBRTkpQYm9qcVVjM2RFbUliM1FGYWtzcExTM0QwV01ub0ZLcmNHNHJ0cVE0bTBSUlJGNmV2WVdRVHFlRG4xL05RbVJXcXhWV3F3MWFMUmZqYW9qOWQ3RmoveDdXSnpjdkYycTFHaXFWQ25LNW5PMm5pSWlJcUYxZ3NFdEVEYkpZclRoKzdMaTlvZ1pBZkVJOC9QMDhxMlFpb3BiUmtZTmRJcUsyZ01FdUVSRVJ0VWY4R3dzUk5VaWxWQ0k4UEV6YXo4N01ra0plSWlJaUlpSWlJaUx5RGdhN1JPUldhR2lvMUZ2WFlyVWlMeS9QeXpNaUlpSWlJaUlpSXVyY0dPd1NrVnN5bVF4eGNiSFNmbDVldnRNQ1FFUkVSRVJFUkVSRWRIWXgyQ1VpaitoME9nUUZCZ0t3TDY2U2taSHA1UmtSRVJFUkVSRVJFWFZlREhhSnlHT1JVWkhTQ3U0VkZSVW9LaXIyOG95SWlJaUlpSWlJaURvbkJydEU1REdGUW9HSWlBaHBQenM3RzFhcjFZc3pJaUlpSWlJaUlpTHFuQmpzRWxHakJBY0hRYXZUQWdBRVFVQjZlb2FYWjBSRVJFUkVSRVJFMVBrdzJDV2lSb3VOaVpHMkt5b3FVRlJZNU1YWkVCRVJFUkVSRVJGMVBneDJpYWpSdEZvdHdzTENwUDNzbkJ5MlpDQWlJaUlpSWlJaU9vc1k3QkpSazRSSGhFT3JaVXNHSWlJaUlpSWlJaUp2WUxCTFJFMGlBeEFYRnd1WlRBYkEzcEtoa0MwWmlGcEY5ZTlaTlVFUXZEUVRJcUtPcC9acmF1M1hYQ0lpSXFLMmlzRXVFVFdaUnFOQlJFUzR0SitUa3dPTHhlTEZHUkYxYkRLWkRES1pER2FMMmR0VElTTHFNTXdXcy9UNlNrUkVSTlNlTU5nbG9tWUpEUTJGVHFjRFVOV1NJUzNkeXpNaTZ0aGtNaG5mUUNFaWFrRVdpNFdoTGhFUkViVkxESGFKcU5uaTQrTWdsOXRmVGd5VmxTZ3NLUFR5aklnNm51cHFNcGxNQnFQUkNGRVV2VDBsSXFKMlR4UkZHSTFHcDlkWUlpSWlvdmFDd1M0Uk5adEtwVUpVWktTMG4zUG1EQ3NLaVZxWVRDYURYQzZIWEM2SElBZ29LeXZ6OXBTSWlOcTkwdEpTQ0lJZ3ZiNHkyQ1VpSXFMMmhNRXVFYldJb09BZytQcjZBbUJMQnFLV1ZoMDBWSWU3Q29VQ0ZZWUt2b0ZDUk5RTVpyTVpGWVlLS0JRS3AxQ1g0UzRSRVJHMUZ3eDJpYWpGeE1YRlFxNWdTd2FpMWxEOUVlSHFZRmN1bDZPNHBOamIweUlpYXJlS2k0dWhVQ2ljZ2wyR3VrUkVSTlNlTU5nbG9oYWpVQ2dRR3hzcjdXZm41TUJrTW5seFJrUWRpMk03QnFWU0Nadk5oc3lzVEFhOFJFU05VRkpTZ3N5c1RBaWlBS1ZTeVRZTVJFUkUxRzdKakNZalYxOGhvaGFWa1pHSjRtSjcwS1JXcTlHOWV6ZHBjVFVpYWpwUkZDR0tJbXcyRzJ3Mkc2eFdxL1JITHBkRG85RkFyVlpEcTlGQ3FWUjZlN3BFUkcyQzFXcUYwV1NFeFd5QjBXU0VJTmdEM2VvLzFWVzdyTmdsSWlLaTlvYkJMaEcxT0pzZzRNU3g0N0RhYkFBQS93Qi94TWZGZVhsV1JCMkRLSW9RQkFHQ0lFZ0JyK01mUVJDa0FGZ1UrYjk0SXVyY3FzTmF4MVkydGYrd1lwZUlpSWphS3dhN1JOUXFLZ3dHcENTblNQc3gwZEVJQ2c3eTRveUlPbzdxY0xlNmVyYzY1SzBPZkd1SHVneDRpYWl6Y1F4cEhZTmR4ejdsMVZXNkRIV0ppSWlvdmVMbk5JbW9WZWg5ZkJBU0hJeUNRdnNDYWxuWjJmRFIrMENqMFhoNVprVHRYM1VRSVlvaVpESVpCRUdROXF1RFhZQ0JMaEZSZFdEckdPQTZWdWl5L1FJUkVSRzFaNnpZSmFKV0k0b2lUcDFLaHRGb0JNQit1MFF0elRIQXJmMm45aGdpb3M3R1ZkVnU3VENYb1M0UkVSRzFad3gyaWFoVldTd1duRHg1Q3JicWZydCtmb2hQaVBmeXJJZzZGbGRCTGdOZElpSTdWeUV1QTEwaUlpTHFDQmpzRWxHckt5OHZ4K25UcWRKK2RGUVVna09DdlRnam9vNk5vUzRSa1RNR3VVUkVSTlFSTWRnbG9yTWlOemNQdWJtNUFBQVpnRzdkdTBHcjFYcDNVa1JFUkVSRVJFUkU3UlFiWFJMUldSRWVIZ1pmdlI0QUlBSklUVTJESUFqZW5SUVJFUkVSRVJFUlVUdkZZSmVJenByNCtIZ29sVW9BOXQ2N0dla1pYcDRSRVJFUkVSRVJFVkg3eEdDWGlNNGF1VUtPeElRRVZIZTVLeTByUTBGQmdWZm5SRVJFUkVSRVJFVFVIakhZSmFLelNxdlRJam82V3RyUHljNkJzZExveFJrUkVSRVJFUkVSRWJVL0RIYUo2S3dMQ2c1Q1FFQUFBSHUvM2RPcHFSQnM3TGRMUkVSRVJFUkVST1FwQnJ0RTVCV3hzVEhRYXJVQUFLdlZpdE9wcVY2ZUVSRVJFUkVSRVJGUis4RmdsNGk4UWlhVElTRWhIZ3FGQWdCZ01CaVFrWkhwNVZrUkVSRVJFUkVSRWJVUERIYUp5R3RVS2hYaTRtS2wvZUxpWXVUbDVYbHhSa1JFUkVSRVJFUkU3UU9EWFNMeUtsOWZYNFNGaFVuN1o4N2tvclMweklzeklpSWlJaUlpSWlKcSt4anNFcEhYUlVTRXc4L1hWOXBQVDArSHNkTG94UmtSRVJFUkVSRVJFYlZ0REhhSnFFMklTNGlIVnFzQkFJaWlpSlNVRkZnc0ZpL1Bpb2lJaUlpSWlJaW9iV0t3UzBSdGdsd21RNWN1WGFCV3F3RUFOa0ZBU3NwcDJBVEJ5ek1qSWlJaUlpSWlJbXA3R093U1VadWhVQ2pRcFVzaUZITDdTNVBaYkVicTZWU0lvdWpsbVJFUkVSRVJFUkVSdFMwTWRvbW9UVkdwVk9qU3BRdGtNaGtBd0dBd0lDTWp3OHV6SWlJaUlpSWlJaUpxV3hqc0VsR2JvOVZwRVo4UUwrMlhsSlFpTnpmWGl6TWlJaUlpSWlJaUltcGJHT3dTVVp2azUrdUxtSmhvYVQ4M053OGx4U1ZlbkJFUkVSRVJFUkVSVWR2QllKZUkycXlnb0NDRWhJUkkreGtaR2Fpc3JQVGlqSWlJaUlpSWlJaUkyZ1lHdTBUVXBrVkZSY0xQM3c4QUlBSklPWDBhWnJQWnU1TWlJaUlpSWlJaUl2SXlCcnRFMU9iRng4VkJwOU1CQUFTYmdPVGtGRmlzVmkvUGlvaUlpSWlJaUlqSWV4anNFbEdiSjVQSjBDVXhFV3ExR2dCZ3RWcVJmQ29aVm9hN1JFUkVSRVJFUk5SSk1kZ2xvblpCcnBDalM1ZEVLT1QybHkyTHhZTGs1QlNHdTBSRVJFUkVSRVRVS1RIWUphSjJRNlZTb1V2WExwQXI3QzlkWnJNWnlja3BzTmxzWHA0WkVSRVJFUkVSRWRIWnhXQ1hpTm9WclZhTHJsMjZTSlc3MWVHdVlCTzhQRE1pSWlJaUlpSWlvck9Id1M0UnRUdGFyUlpkSE1KZGs4bUU1QlNHdTBSRVJFUkVSRVRVZVREWUphSjJTYXR6RG5lTlJpT1NVOWlXZ1lpSWlJaUlpSWc2QndhN1JOUnVWWWU3Y29kd04rWDBhUWdDSzNlSmlJaUlpSWlJcUdOanNFdEU3Wm85M0Uyc0NYY3JqVWhKWWJoTFJFUkVSRVJFUkIwYmcxMGlhdmQwT3AxVHVGdFpXY2x3bDRpSWlJaUlpSWc2TkFhN1JOUWhTT0d1VEFiQUh1NmVQcDBLVVJTOVBETWlJaUlpSWlJaW9wYkhZSmVJT2d5ZFRvZEVoM0RYWURBZ09Ua0ZnbzJWdTBSRVJFUkVSRVRVc1REWUphSU94Y2ZIeHluY3JheXN4S2xUcDJDMVdyMDhNeUlpSWlJaUlpS2lsc05nbDRnNm5PcHdWMVlWN3ByTVpwdzhlUW9tazhuTE15TWlJaUlpSWlJaWFoa01kb21vUS9MeDhVSFhybDJncUZwUXpXcTFJams1QlpXVlJpL1BqSWlJaUlpSWlJaW8rV1JHazVFckN4RlJoMlV5bTVHU25DSzFZcERKWklpUGo0T2ZuNStYWjBaRVJFUkVSRVJFMUhRTWRvbW93N1BhYkVoSlRuRnF4UkFiRzRQQXdFQXZ6b3FJaUlpSWlJaUlxT2tZN0JKUnB5QUlBazZmVG9YQllKQ09SVVpFSURRczFJdXpJaUlpSWlJaUlpSnFHZ2E3Uk5ScGlLS0k5TFIwbEphVlNjZUNnb0lRRXhQdHhWa1JFUkVSRVJFUkVUVWVnMTBpNm5TeU1yTlFXRlFrN2Z2NSt5RStMZzR5bWN5THN5SWlJaUlpSWlJaThoeURYU0xxbEFyeUM1Q2RreVB0NjNRNmRPbVNDTGxjN3NWWkVSRVJFUkVSRVJGNWhzRXVFWFZhcFNXbFNFOVBSL1dMb0ZhalFaZXVYYUJRS0x3Nkx5SWlJaUlpSWlJaWR4anNFbEduWmpBWWNEcmxOQVRSL2xLb1ZDcVJtSkFBclU3cjVaa1JFUkVSRVJFUkVkV1B3UzRSZFhvbW93bkpLU213Mld3QUFKbE1odWpvS0FRRkJYbDVaa1JFUkVSRVJFUkVyakhZSlNJQ1lMRllrSktjQXJQRkloMExDQWhBYkd3TUYxVWpJaUlpSWlJaW9qYUh3UzRSVVJYQkppQTFMUTBWRlJYU01hMVdpOFRFQkNpVlNpL09qSWlJaUlpSWlJaklHWU5kSXFKYXNuTnlVSkJmSU8zTDVYSWtKTVJEcjlkN2NWWkVSRVJFUkVSRVJEVVk3QklSdVZCV1dvYTA5SFNJWXMxTFpHUkVCRUxEUXIwNEt5SWlJaUlpSWlJaU93YTdSRVQxTUpsTVNFazVEYXZWS2gzejgvTkRiRndzRkhLNUYyZEdSRVJFUkVSRVJKMGRnMTBpb2diWUJBR3BwMU5oTUJpa1kycVZDZ2xkRXFGUnE3MDRNeUlpSWlJaUlpTHF6QmpzRWhGNUlEczdHd1VGaGRLK1hDNUhYR3dzL1B6OXZEZ3JJaUlpSWlJaUl1cXNHT3dTRVhtb3RLUVU2UmtaVG4xM1EwS0NFUlVWNWNWWkVSRVJFYlY5UnFNUkJvTUJ3Y0hCSHA5ejRzUUo5T2pSb3hWblJXUzNkODllRkJRV0lEdzhIRDE3OW9UYXhTZnpCRUdBL0N5MVkvdHovWjlJVFUwRkFFeWROaFUrUGo1bjViNUUxUDRvdlQwQklxTDJ3ai9BSDkwMFhYSDZkS3JVZDdlZ29CQVZCZ1BpNHVMWW1vR0lpSWpJaFVPSER1SHR0OTZHUnFQQmE2Ky81bEZJdFd2bkxqejMzSE1ZTW1RSXBzK1lqcGlZbUxNd1UycnJCRUZBVVZFUmNuTnpwVCs5ZXZWQy8vNzk2ejNIYXJVaU9Ua1ozYnQzcnplWVhibHlKYlp0MndZQVdQTGxFb1NHT2krWWJEUWE4ZmhqaitPQ1VSZmdtbXV1YWZXQWQrdldyZGk2ZFNzQVlNclZVeGpzRWxHOUdPd1NFVFdDVnF0Rmo2UWVUbjEzalpWR25EeHhFcEVSRVFnSkRmSHlESW1JaUtneld2enhZcXhidDY1VnJ2M1N5eStoZCsvZVRUNS83NTY5eU03T0JnQzgrdXFyZVA3NTV4c014a3dtRXo3ODZFTUF3TTZkT3pGK3duZ0d1NDNVbHA4UGpnUkJRRVZGQlF3VkJwU1ZsNkdpdkFKbDVXVW9MU2xGVVZFUmlvcUxVRnhVak9MaVloUVZGNkVndjhCcFlXTUFDQThQeHdjZmZnQ3RWdXZ5SGx1MmJNR0NWeGZBejg4UDk5eDdEOGFPSFZ0blRIcDZPZ0JBcjlmWENYVUI0TXNsWCtMVXFWTTRkZW9VZG16ZmdUbHo1aUFxdXVtZjJudnhoUmNSRVJHQndZTUhZOGg1UTVwOEhTSWlCcnRFUkkya2tNdlJ0V3NYWk9ma29DQy9BQUFnaWlLeWMzSlFYRktDdUxoWWx4L2ZJanBiSE51RkVCRjFkREtaek50VGFCUE1Gak9NUm1PclhGc1FoR2FkUDNYYVZKdzRjUUk3ZCs3RTdsMjc4ZlZYWCtPMjIyK3JkL3ppeFl1Ums1MERBTGppaWlzd2F0U29SczMxK3V1dWI5WjhQZlhlZSs4aE1pcnlyTnlyc2RySzgySDNydDFZczJZTmpDWWpURVlUS2lzcllUUWFZVEtaWURRYVVWRlIwZXo1NU9ibVl1bjNTM0g3SGJlN2ZIenQyclVBZ0xLeU12Uk02bG5uY1l2Rmdwd2MrL010TVRIUjVUV21UcHVLTTJmT1lQdjI3VGg4K0RBZWVPQUIzSFhYWFpoMDZhUkd6L2ZBZ1FQWXZuMjdOSGNHdTBUVUhBeDJpWWlhS0NveUVvRUJBVWhMUzRmRllnRUFWRlpXNHNTSms0aU1qRVJJaU9jOTVJaWF3ekhJcmQ1bXVFdEVuWUZNSm9Nb2lrN2hibWNOZWtkZE1BcHhjWEZPeDM1ZjlUdXlzcklRSGhHT0s2KzgwdU5yaWFLSTc3LzdIaFVWRlpETDVRZ0tDbXJXM09SeU9lWThQQWYzejdvZlJVVkZXTDU4T1NaT25PaXk0bkhqeG8xWXU4WWV4QTA4WnlEdXV2dXVSdDFMRk1WV0N6UnJhMjdnM1pyYXl2TWhNek1UbXpkdjluaThLMnExR29HQmdmRHo4ME5BWUFDQ0FvTVFIQnlNd0tCQUJBVUZJU2dvQ0dHaFlTN1BQWk56Qm52MzdBVUFEQjQ4Mk9WekxqTXpVL3BaSmlRbXVMeU92Nzgvbm4zdVdheFlzUUpmZlA0RmpFWWozbi8vZld6ZHVoVVB6bjRRSVNHZWYycnZqOVYvU051VEpqVStHQ1lpY3NSZ2w0aW9HWFE2SFhvazljQ1o3QndVRkJZQ3FLcmV6YzVHY1ZFUjRoUGlvVktwdkR4TDZxZ2NROXphZjJxUElTTHFTR29IdVk1L1hJM3BEQWFlTXhBRHp4bm9kT3lmdi84QkFNVEd4allxeVB0ajlSOVNKZVZWVjEyRjZPam9Cc2NuSnljakt5dkw3WFdIRGh1SzlldldZOHFVS1RpVmZBcW5ray9WR1ZOWVdJaWdvQ0JVVkZSZ3pPZ3gyTEpsUzRQWFZDcVZHRDU4dUxRdms4bHd4UlZYdUowTEFGaHRWcXorZlRVQUlEbzZHa09HTks1eVV1K3JiOVQ0czhtYno0ZjZSRVZGd2MvUEQxcWRGanF0RGpxZERqb2ZIZlErZXVoOTlmRHo5WVBlVnc5ZnZTOTgvWHpoNysrUGdJQ0FlbHNzZUdMOSt2WFM5dVRMSjdzY2MvTEVTV2s3cVVkU2c5ZTc4c29yMGIxN2Q4eC9aVDZLaTR1eGE5Y3VuRGh4d3VOZ3Q3Q3dVQXE2d3lQQ01XandJSS9PSXlLcUQ0TmRJcUpta3N0a2lJcU9Ra0JRSU5KUzA2UytYNVZHSTA0Y1A0R0lxRWlFTkdJRmFDSlBPSWE0Z2lCQUJoa1VTZ1hrTWptVVN1VlpXN1daaU1pYkJFR0ExV3FGSUFxd1dXMFFJRUFtazBtdmdaMHQzSzJ0ckx3TUFCRGdIK0R4T1FVRkJWaXlaQWtBZXhCMzA4MDN1VDFuN2RxMStIM1Y3eDdmNDZlZmZ2Sm8zS0pGaTl5TzBldjErR0haRDlLK1hDN0hqSHRtZUhUOXdzSkNLZGdkTUhDQXgrZTFWMmZyK1ZDZkovL3ZTWFR0MnJYSjV6ZVdJQWhTc0JzUmFlOW42OHJ4RThlbDdaNjk2clpxcUsxdjM3NTQ2KzIzTU8vbGVSaHgvZ2luTnhiYytYSFpqOUsvRlNaTm1zUy9yeEZSc3pIWUpTSnFJVDQ2SFpLU2VpQW5Pd2VGUlVVQUFFRVVrWjJWamVLaVlzVEh4N0Y2bDFwRWRaaGIvVWV0VmtPcmFYbzFDeEZSZXlXWHkydjYybXZzSzllYkxXYUlvZ2k1WEE2NVhONXB3MTJiellhODNEd0FRRmlZNjQrcHUvTEY1MTlJMVptRGh3ekcxcTFiWFk3VCsraWwzcUFhdFFaNnZYZXFWNXR6WDhmK3JvRUJnUzB4blRicmJENGYyb3BkdTNhaG9NQytIc2JRODRZaU16UFQ1YmlqUjQ0Q2dQUmFVcjJRbWpzUHpuNFFLcFdxem5pZFR1ZHlBYmJjM0Z5c1diTkcycy9LeXNLU0w1YTR2SFphV3BxMHZXelpza2I5UFcvNGlPSG8xYXVYeCtPSnFIMWpzRXRFMUlMa2NqbWlZNklSRUJTSTlMVDBtdXBkcWZkdUJJSlp2VXZONEJqcUF2Wi9TQ2tVQ2kvUGlvaW9iZEJxdFZDcWxEQWFqZExyWkdjTmQ3T3pzNlh2UVhTTTV4K2R6ODdPbHJaWHJWeUZWU3RYdVJ6WG8wY1BLY2k3ODY0N2NlZGRkelpqdHQ1UlZsWW1iZnY1KzNseEpxM3ZiRDRmMm9ycUJmZ0FZT1hLbFZpNWNtV0Q0ODFtTSs2Nzk3NW0zM2Y0OE9GNCtwbW42eHovL3Z2dnBYVTVBR0Q5dXZWMXhyaFMzL2U4UHVIaDRRelUvR3ZFQUFBZ0FFbEVRVlIyaVRvUkJydEVSSzFBNytPRHBLUWV5TTdLUmxGeE1RRDd4OEd5c3JKUlV2ei83TjEzZUpQbDE4RHhiOUlrVGZkZVFKRzlFUkJCcGlKRHhJR0tJQUp1d1Frb0c5eUNpRDhIamhkUjNBTlJVV1M1RlJSQkVkbXlRV1lwbE80MlRadG12bitFUG0xb1ZpY0Z6dWU2dUs1bjNDc2hsUGIwUE9mT28wSERaTFFhK1JJc0txWnM2UVc3M1U1b1NLZzh3aWVFRUdmUUJHZ0lEZ3BXSGpzdkNlcGVhTUhkWFR0M0tjZE5temIxdTU4dVVPZTFwbWx4Y1RFT2g0UGdrT0FxcmE4dUtCdllqWXc4dnpOMjVmTndkdTNkdTVkZmYva1ZjSDR0Q2d3TTlOcmViRFlyZ2ZqQXdNQUtmZjNTeU04WVFseFE1Ris4RUVMVUVMVmFUZjBHOVltSWl1UjR5bkVsZTlkWVdNaUIvUWRJU2txczhpN1Q0c0pSTnFocnM5a0kxQVZLVUZjSUlUd29LZEZnTnBzdjJKcTdKWS9NaDRlSDA2aFJJNy83elprengrdjkrOGJjeDRrVEp3Z05DUzEzcjZUbWNVV3AxV3EvZzFHalI0OG03V1Fhdlh2M1p0cjBhUldlcTZ5eUc3NGxKU1ZWYWF5NjdteDhIczQwZWRMa0d2L2VwV1BIamtxMmJJK2VQV2pTMUh0TjM2WGZMRlhlbTZuVHB2cTlDWm8zNGVIaEx1Y1dpNFhYWDN0ZDJkRDI3bnZ1WnNpUUlWN0hlRzdXYzhxNjNuM3ZYWG5pVHdqaGtRUjJoUkNpaG9XR2hOQ2lSWE5PcEo0Z055OFBjUDdnazVwNmd0eWNYSkliSnN0djFvVmZTZ0s3YXJXNlNqdEVDeUhFaFNCSUgrVGNXTTN1M0ZEdFFncnFIamx5aEkwYk53TFF2VWQzL3QzK0wzUG56cTNRR0JFUkVienhmK1UzTHlzc0xBUWdKTFI4YmR0bHk1Ynh3ZnNmVkhpOVp3WnB0Mnpld3RhdFc5RnF0ZHh4NXgwVkhzOWZaV3V1MXF2bmYzbUNjODNaK2p5Y3lXdzJWMmpPeWpCYlN1ZUlpWW54R2FndGVSL3ExYXZINVpkZlhpTnIrdktMTDVVNnZLMWF0ZUxHRzIrc2tYbUVFQmNtaVNRSUlVUXRVS3ZWTkVodW9HVHYybXcyd0ptOXUzLy9BZUppWTRtSmkwVjlBZjNRS1NxbWJNYXVCSFdGRU1JL09xME9VN0VKdFZxTncrRzRJSUs3TnB1TmVmODNUem0vOXRwcnljek1WRGFScXNnNFozSTRIT1RuNXdNUUZscHpOV24zN3QzTDBxVkwwZXYxdFJMWURROFBKelRVZDhicHVhZ3VmUjRHRHg1TVZIVE5QcTJXbUpqb2Q5dERodzV4S3UwVUFMMTY5YXFSOVd6ZXRKa3Z2L3dTQUsxV3l5T1BQaUpQWEFraHFwVUVkb1VRb2hhRmhZYlNza1VMVWsra2twZm4vRWJZYnJkektqMmRyT3hzRWhNVHp2c2FiNkxpU2g3ZEt3bnNCcWhsc3pRaGhQQ0hXcTNHYnJlN2ZCMDluNE83RG9lRDExOTduYjE3OXdMUWYwQi9talJwUW1ob0tPUEdqZlBhMTJhejhjVVhYNUNkblExQW84YmxIOWZQejg5WDZuNkdobmtQaEw3Ly92cysxenQ3OW13T0hUcmtzNTAvbGk1ZHltY0xQNnRRbitMaVlzRDV1b2JlUExUU2MxOTExVlhjZC85OWxlNWZVK3JTNXdIZ3FvRlhWYWdNUkUxYnQzYWRjdHl6Vjg5cUgvOUU2Z2xlZlBGRjVldlA3WGZjVG5KeWNyWFBJNFM0c0VsZ1Z3Z2hhcGs2UUUxeWNqSVJrUVpTajZjcUdSQldxNVhqeDFQSnlNaWtmdjE2QkFmTEpoU2lWTmxOMHdJQ0pMQXJoQkQrMEdnMHl0ZE90VnA5WGdkMVRTWVRyODU5bFQvLy9CT0E1T1JreG93WkEwQjhmRHdEcng3b3NhL0ZZdUYvTC94UENlSmQwdmtTSG52c3NYTHRqaHcrb2h6SHhzWjZYVTlDWW9MUE5XdTFXcDl0L0dXMVdqR1pUSlh1WDVXK1pSLy9yeXZxMnVjQjZsYU5hN3ZkenVyVnE1WHpwNTk2dXRKakJRUUU4UEVuSDVlN3ZtalJJb3hHSXdEOSt2WHpXVmRYQ0NFcVF3SzdRZ2h4bG9TSGhSSFNzZ1hwNmVsa1oyVXJ2ODB2TGk3bTBLSERoSWFHa3BTVTZIUFhYSEhoS0NuSFVKZCtNQkpDaUxwTXBWSXBYenZQWjBlUEh1WGxsMTdtOE9IREFNVEZ4ZkhNTTg4UUV1Szc3cW5KWkdMMjdObHMzYklWZ0o0OWV6SjV5bVNLaW9yUWFyVUVCQVRnY0RoSU81bkdaNStWWnNRMmFlSjlVNnJhMXFKNUN3WVBIdXgzKy8zNzl5dVpyTDE2OWFyUzVsU3QyN1N1ZE4rYVVKYytEMVpiNldaNmRXbFBpVzFidDVHWm1hbWM1K2JtVm5vc1Q2VVZSbzhaemU3ZHU0bUppV0hzdUxHVkhsOElJYnlwTzE5WmhSRGlBaFNnVnBPVW1FaHNiQ3duVDU0ay8zUjVCb0NDZ2dJT0hQaVBxS2dvRWhNVEpFdnpBbGYyTVdJaGhCRCtPOSsvZnE1ZHU1YTVyOHpGWXJFQXpzek1tYk5tRWhjWDU3T3YwV2hrNXJNejJiVnJGK0I4VkgvOCtQR28xV3J1dXZNdTh2THlsR0NjMVZvYW9HdmN1REVYWFhTUjE3RlhybGpwYy82YzNCeWZiZnpWb1dNSE9uVHM0SGY3R1RObUFNNXN5L0dQakQ5dm5wU3FhNStIc3JWNU5RRjFKL3l3Y3FYejg2blJhRWhLU2lJbEpZWDJGN2ZuMm11djlhdC9jWEV4Yjd6K0JqYWJ6V08yY21Sa0pETWVtMEZjWEZ5MVpxY0xJVVJaZGVjcnF4QkNYTUMwR2cwTms1TXh4WnBJVFUybHFNempnRGs1T2VUbDVja0dhK0tDeURvVFFvanFkcjUvN1d6ZnZqMVIwVkdrbjBxblM1Y3VUSncwa2JBdy96WTIrL0tMTDVVZzN1REJneGx6M3hqbHFaQVdMVnF3Y2VOR2x3QWVPQi9qbnpSNWtzK3hGeXhZVU1GWFVudXlzckxZdVdNbkFHM2F0RGx2Z3JwUTl6NFBabk5wbVlwQWZlbFRhQ1h6VkllWTZCZ1NrL3pmTkMwbEpZV05HemNDME9mS1ByUnIyNDdYWG51TlF3Y1BjZW1sbC9xMVNlM3k1Y3VWb1BWTk45M2tzVjN6NXMwQlowYnc2SHRIKzczR3N1L2JtTkZqL0g1YWE5Z3R3eGcrZkxqZjh3Z2h6bjBTMkJWQ2lEcEVINlNuYWJPbUdQSU5uRXhMVTc2cGt3M1dMbXpuYzBCQ0NDRnEwL2xZemlZeU1wSW5ubmlDVFpzMk1XellzQXE5dnBJZ1hWaFlXTG5OdjRZTUdVS2J0bTBBWjBtTDRLQmc2dGV2VDl0MmJmMTZwTjZmN05rRCt3OVFXRmpvOTNxcnk0OC8vS2o4MzlxdGV6ZmwrazAzM29URllxRlBuejVNbmpLNTF0ZFZIZXJhNThGWVlGU095d1pNcDAyZDV2ZTZmTG4ydW10NThNRUgvVzYvWk1rUzVmaW1tMjRpSVNHQmQ5OTlGNlBSeUM4Ly84TDFnNi8zMnQ5b05MTGthK2NZa1pHUlhEWHdLcDl6MnUzMlN0ZHhMdG5reng4MnE4MTNJeUhFZVVVQ3UwSUlVUWVGaFljUkdoNUdUblkycDlKT1lUdTk0N0Jzc0NhRUVFS0lNelZwMHFUYWE5NjJ2N2c5N1M5dVgrbitzMmZQOXRsbTBzUko3TnUzcjlKelZJYkpaT0xiYjc4Rm5KdTM5ZTNidDFibnJ3MTE2Zk5nTEhRR2RnTUNBdnpLaEsxcEtTa3ByRjdsM0RTdFM1Y3VTZ21KRzIrNmtjOFdmc2JDaFF2cDJhdW4xNXJMNzc3N3JyS3gzTjMzM08zWGZoaEJRVUVNSFRyVTczWCs5ZGRmbkRoeEFvRHJycjhPZmFCLzcxMmJObTM4bmtNSWNYNlF3SzRRUXRSUktpQTZPcHJJeUVqUzA5UEo4ckRCV3IxNlNlaDB1ck83V0NHRUVFS0ljOER5NWNzeEdBd0FYSDc1NVg2WEtSQ1ZrNVdWQlVCRVJJVGIrLzM2OVdQa3lKR1ZHdnZlZSsrdGNKOVBQdjRFKyttRWladUgzcXhjSHpKa0NELy85RE1aR1JtOE9lOU5ubmp5Q2JmWnp1dldyZVBYWDM0Rm5GbnAvZnIxODJ2ZW9LQWc3cnI3THIvWGVmejRjU1d3ZThzdHQxUnBjejhoeFBsTkFydENDRkhIcWRWcUVwVU4xdExJeTh0VDdoVVVGTEIvL3dIWllFMElJWVM0UUwzMTFsdXMrblZWcGZxV2JMQmxNQmdZZXJQLzJZUmx6WHB1RnExYnQ2NVUzOXFXbnA3TzRpOFhBODRNMHZPeEZtbGQrenhrcEdjQUVCTVQ0N2E5UGtoUFFtSkNwZWFxcU0yYk5yTisvWG9BZXZic1NidDI3WlI3Z1lHQjNIZi9mY3grYmpZYk5temdnL2MvNE43UnJvSGp2WHYzTXZlVnVRQ0VoNGN6ZnZ6NFdsbTNFRUo0STRGZElZUTRSMmcwR3BLVEd4QWZGOGZ4MUZTS2lvcVVlems1T2VUbDVoSVpHVWxzWEt4azhBb2hoQkFYQ0xQWlhPbmFuV1ZWZG95UzdNY3pqUnM3em1mZmtvekUydUJ3T0pnM2I1NVNyM1RRTllPb1Y3OWVsY2I4NmNlZnVLalJSYlJxMWFvNmxsZ3Q2dExud1d3MkszL0hpWW4rYjI1V0Uwd21FL1BmbWcrQVRxY3JGN1FGNk42OU96ZmNjQVBMbHk5bjZkS2xCSWNFTTJMRUNBQU9IanpJckptek1Kdk5CQVFFTU9PeEdTUWsxRTVBV2dnaHZKSEFyaEJDbkdNQzlZRTBiZG9FZzhGQVd0b3A1UWNVdThOQmRrNE8yVGs1aElXRkVSY1hLelY0aFJCQ2lQUGNsWDJ1cEVuanl0VlQvV3Y5WCt6NGR3ZDZ2WjQ3Nzd5elVtTjRDdGdkUG55NFV1UFZsTVdMRjdObDh4YkFtVDA2YXRTb0tvLzU0NDgvY3VEQUFaS1RrM25yN2JjOHR2dnR0OS9ZdFdzWEFBTUdES0JseTVaVm50dVR1dlI1T0hUb2tCTG9iZFM0VWFYR3F5N3Z2LzgrcDlKT0FUQjAyRkRpNCtQZHRydjducnM1Zk9Rdy8yNy9sODhXZmtaYVdocFg5cm1TNTU5L25zTENRbFFxRmVNZkdVLzc5cFd2UHkyRUVOVkpBcnRDQ0hHT0Nnc0xJeXdzak95Y0hPY0dhN2JTWFhBTkJnTUdnd0Y5a0o2NDJEakNJOEk1di9ZQUYwSUlJUVRBeFIwdTV1SU9GMWVxNzhtVEo5bng3dzYwV2kzWEQ3NitXdGMxWmVvVW4yMFdmcnFRa3lkUFZ1dTg3cXhmdjU3UEZuNm1uRStZTUtGYWF1c2FDcHkxZXN0K0QrYk95aFVyMmI5L1AwQ05sMytvUzUrSFRSczNLY2NkT25TbzhuaVZ0WGJ0V243NC9nY0FHalJvd00wMzMreXhyVWFqNGFtbm5tTFdyRmxzMzdhZFZiK3VVa3BicU5WcUprMmV4QlZYWEZFcjZ4WkNDSDlJWUZjSUljNXgwVkZSUkVaR2twdVRRMlptRm1heldibG5LaktSa3BLQzVxU0d1TmhZSXFPakNGQ3J6K0pxaFJCQ0NIRWg4Q2Y0dFdMNUNyZUIzUUJOQUhxOUhyMWVYK1YxYk4yeWxSZi85NktTT1hycnJiZlNzVlBIS284TGtKK1hEMEJzWEt6SE5zWEZ4Unc4ZUJDQUZpMWFFQmNYVnkxem53dldyVnNIT0RjRHJza3NaVzhPSHo3TUc2Ky9BVGhMTUV5Zk1aM0F3RUN2ZmZSNlBiZmZmanU3ZCsxVzZnNERkT3JVaWE1ZHU5Ym9lb1VRb3FJa3NDdUVFT2NCdFVwRmRIUTAwZEhSR0F3R01qTXlNUllXS3ZldFZpc24wOUk0bFo1T1ZGUVVzYkV4YUxYYXM3aGlJWVFRUWdqM2hnOGZYaTJacmIvLy9qdXZ2L2E2RXB6cjE2OGZ0OTErbTg5K3ZqSndBUW9MQ3lrOC9iMldwOGY2QWZidjM2K00xNzFIZDMrV2ZWN1l2bTA3eDQ4ZkI2QlBuejZvVkxYLzdGaEdSZ2JQUFAyTXNpL0YvZmZmVDZORzNrdENIRGh3Z0NWZkwxR0MwbVZ0M3J5Wk1hUEhNSHo0Y0FaY05hQmFmdkVnaEJCVkpZRmRJWVE0ejVTVWFEQ1ppc25JeUNBL0x3L0g2WHQydTUyc3JDeXlzcklJRHc4alBpNGVmWkI4VXlxRUVFSmNpT3dPOXh1ZjFXVjJtKzgxMisxMkZuMjJpQysrK0VLNTFyMTdkOGFOOTc2aFcyQmdJQmFMaGRUVVZKOXpIUHp2b0hMc2JXT3czYnQzSzhmZHVuWHpPZTdaVkoyZmh5KytkTDczYXJXYWE2KzcxbU83L0x4OERodzRVRzN6bHNqSXlPRHh4eDRuS3lzTGNBYVhCMTQ5MEcxYm85SElYMy8reGZmZmYrK3lsdURnWUVhTUhNR2xsMTdLZSsrK3grYk5tOG5OeldYQmdnVXNYTGlRL3YzN00vRHFnVFJzMk5EanVDVjdZVlNVMlZMNkJGNStmbjZseG9pTWpFUXRUK29KY2Q2VHdLNFFRcHluOVBwQWtwTWJZRTFLSkRNemsreWNISmNmaHZMekRlVG5Hd2dLQ2lJdUxvN3c4S3JYbWhOQ0NDSEV1ZVBJNFNNQUJBVUhuWlg1U3pKcC9jM21URTlQSnpNekU0QXdEOSszbkRoeGdsZGVmb1Y5Ky9ZcDF3WmVQWkNISDM3WVo1QXJPVG1aUFh2MmNPalFJUll2WHN5MTExNUxTRWlJU3h1NzNjNlJJMGRZc0dDQmNxMWxDODlsQnZiczNxT01uWnljN1AwRm5tWFY5WG5ZdUhFak8vN2RBVURmZm4xSlNFancySGJ0MnJXc1hidTJTdk9keVdLeE1HUEdETkpPcGdIUXNWTkhIbm4wRVpjMkJvT0JmLzc1aHovWC9jbVdMVnV3V3EzS1BaMU94OENCQTdsbCtDMUVSVVVCOE96TVovbjc3Ny81Nk1PUE9INzhPRWFqa2VYTGw3TjgrWExxMTY5UGp4NDk2Tml4SXkxYXRpQW95UG4rdlRYL0xYNy8vZmNxdjU2eEQ0K3RWTDkzM25tSGV2WHJWWGwrSVVUZEpvRmRJWVE0ejJrMEdoSVRFNG1QanljM043ZGNIZDZpb2lLT0hUdUdWcXNsTmphR3FLZ28rZTIrRUVJSWNaNVl2MzQ5eTVZdUl5SWlnckR3TUVLQ1F3Z0lDT0R3NGNQczNMa1Q4SjV4V2wyMmJ0bEt2aUVmalVhRFJxTWhMUzJOSTBlY2djU0lpSWh5N1JkK3VwRE1yRXdpSXlJSjFBZGlMamF6WnMwYXBWWnUvZnIxWGRvYmpVYSsvdXBybGkxYnBnU00xV28xZDk1MXA5Zk5zc29hT0hBZ2UvWTRBN0dmZlB3Sm4zejhTYm52aVVybUw1R1VsRVQ3aTl1N0hjL2hjTEIzNzE3QW1URmNGOVQwNThGa012SFcvTGNBWjRCMDFLaFIxYkx1aXRCcXRmVHQyNWRGbnkyaVRaczJQUEhFRTJpMVdsSlNVbGk3ZGkxYk5tOWgzNzU5T0J3T2wzNWhZV0ZjZmZYVjNIRGpEVVJHUnBZYnQxdTNiblR0MnBYVnExZnorZWVmY3lydEZBQ3BxYWw4OWRWWGZQWFZWNmpWYW9ZTkc4YnRkOXhlSzY5VkNDRWtzQ3VFRUJjSXRWcXQxT0hOUDEySHQ3Qk1IVjZMeGNMSmsybWNPcFZPV0ZnWVVWR1JoSWFHbnNVVkN5R0VFS0txUWtORDJiVnJsOWMyZ3dZTnF2RjFyUHR6SFQvOStKUGJlKzQyTTh2THorUFhYMzUxMno0c0xJeStmZnU2WERzek96SStQcDZwMDZiU3FsVXJ2OWZZZjBCLzB0TFNXTEpraVJJY1BqT1FXMWFIamgwWU4zWWNHbzM3SDZ1UEhUdEdRVUVCVUhmcTY5YjA1Nkc0dUZoNVA0YmZPdHpuWm5FRHJockFYWGZkVmFtNVJvMzBIRFFlTVdJRUZyT0ZvY09HS3JWd0hRNEhTNzlacXRUY0xkR3VYVHV1SG5RMVBYdjI5TGtIaFZxdHBuLy8vdlR0MjVjLy8veVQ1Y3VXSzhGN2dNYU5HelBzbG1FQURMNWhNTjI2bjczeUc5RXgwV2R0YmlGRTdaSEFyaEJDWElEQ3c4SUlWK3J3cHBPWFYxcTd5MjYzazVlWFIxNWVIZ0VCQVVSRVJCQVZGYWs4VmlhRXFMdnNkZ2VIamh5aFdaUEdaM3NwNXlTVHFSaTkzdnR1NlVLY2F4SVNFbENyMWVVQ2xHcTFtc1RFUkc2ODhVWjY5KzVkNCt0bzNibzF2Ly8yTzFhckZadk5Sa0JBQUxGeHNWeC8vZlZjZHRsbDVkbzNidFM0M0xvakl5TnAzcnc1OTl4N0QyRmhycVVZN24vZ2ZuYnYyVTFtUmlhREJ3OW01S2lSQkFjSFYzaWR0OTErR3pjTnVZbkRodzlUVkZSVUxxdFRwVklSRWhKQ1FrSUNNVEV4WHNjcUtjTVFHeHRMOCtiTks3eVdtbERUbjRlSWlBaG1QVGVMTjk1NGc2RkRoL3BzcjlQcDNHWnNWNVZLcGVMT3UrNTB1ZGF3WVVNbVRaN0VjN09lbzBtVEp2Uyt2RGVYOTc2Y2hFVFBwU0k4VWF2VjlPN2RtOTY5ZTNQdzRFRlcvYnFLYmR1MjhmZ1RqeXVCNUJZdFd0Q2lSWXRxZVQxQ0NPR0p5bFJzY3ZodUpvUVE0bnhtdFZySnlNd2tOeWZYNDA3UVdxMldpTWdJb2lJakNReVV3RWR0c3R2dDJPMTJMQllMWnJPWitEalB1Mi9YcEkyYnQxSllXRWhTWWdMMTY5Y2pwQkkvTU5lMG84ZFNLREtacUorVVJGaFkzYzQ0dDFxdFBEcmxjUUI2OSt6RzhLRTNWV204SDM1ZXhkTGwzNUtSbWNsckx6M1BSUTNyZGkzSHVpUXpLNXVQRjM3Qm5yMzdlTzJsNXdrTkRmSGRTWnd6MGpQUzBlbDBhTFZhMUdyMUJWMXV5RzYzSy8vUEJ3UUVuQlB2aGNQaHdPRncrTFhXQXdjT29OVnFhZFNvVVMyczdOeFhrNThIaDhQaGQrM2sycGFibSt1MjFJSVFRcHlMSkdOWENDRUVHbzJHcE1SRUVoTVNNT1FieU1uTnBhQ2d3Q1ZMeFdLeGtKbVJTV1pHSm5xOW5xaklTQ0lpSXp3K2Zpak9QeXUvKzVIdE81eVBiOTQ2N0NaRzNPSmZ6Y0xhOU8zM1AvUHpxdDhBdVBldTJ4aDg3ZFZuZVVXZTJlME9VbzQ3ZDE3UHlzNnA4bmhIamh6alZIb0dBQjk4c29obm41aFc1VEV0Rmd1T3M1d0NvRkxoODlIWXFqQVlDaGczY1JxRmhjNUhjMStiOXphUFQ1dFlad01TUWxURnVSallWcWxVZnY5N3JDdFpzZWVLbXZ3ODFPV3ZvUkxVRlVLY1QrU25jU0dFRUFxVlNrVjRSRGpoRWVIWWJYYnk4dlBJeWNsMXFjVUx6bzB4VHFhbGNUSXRqZURnWUtLaUlva0lqMEFkY0c3OXNDZ3FKdTFVdW5MYzRJeE5hNnFUMld3aE55K1AzTnhjc3JKenljN09Kak1ybTZ6c0hKbzJhY1FOMTNtdS9aZVpsYVVjSi9sNHRESXpNOHRyN2NTcUNnc1BJK2owNDVpMVlmaXdtMWk5NWcvTVpndmJ0dTlneDg3ZHRHL1hwa3BqM24zZk9BeW42ME9lTFdHaG9Tejg4TzJhR3o4c2xKdHZ2SjVQRnkwR25KbnBQL3k4aW1zRzlxK3hPWVVRUWdnaGhLZ09FdGdWUWdqaGxqcEFUVlJVRkZGUlVWaXRWdkp5ODhqT3phSFlWT3pTcnJDd2tNTENRazZrbmlBMExJekl5RWpDd3NOUTErRk1EVkZ4ZHJ1ZHpLeHM1VHk1UVQyZmZSd09CMFZGSm95RmhSaU5Sb3lGUlJpTlJneUdBdklOQmd5R0F1ZWZBZ041ZVFaeTgvTEl5YzBydDZsSldla1pHVjREdXhtWnBZSGRCdlc5ci9IUktZL1hhTkR5NFFmdTVhcCtWeXJuYWFmU1NVendyNHhHMnFsMGd2UjZJaUxDL1o0dk9pcVM2d1lONUp2bDN3THcrZUlsVlE3c1hpaUczSEE5bTdkc1ovZmVmUUI4K01raU9uVm83L09YQTBJSUlZUVFRcHhORXRnVlFnamhrMGFqSVNZMmhwallHTXhtTXprNU9lVGw1bUUrdldNMGdBTXdHQXdZREFiVWFqVmhZV0ZFUmtVU0docUtoSGpQZlptWldVb2RQcFZLUmIya0pLL3QvMXkvZ1pkZW5WZHUwNW1xT25vc3hldjl6Tk9CWGExV1MwTDgyYWxGZktaZGUvYng1dHZ2Y2VKa0doOHMrRCtpbzN3L0F2cjU0aVdzV2ZzWExaczNZL3pEOS9IdDkrNTNrajlUZ2JFMHUzN1hubjI4UG0rQno4M0FBalFhUnQ5MW04K3htelZ0UW1DZ3pxOTFWSlhGWW1YL2dmOHExTWZoY0dBcUx2YmQwSVA3N3IyVHlUT2V3bTYzTWFCZkg0S0RnaWd5bVNvMVZvQmFqVTVYTysrVkVFSUlJWVM0Y0VsZ1Z3Z2hSSVhvZERvU0VoSklTRWlncUtpSTNKeGNjdlB5WERaZHM5dnQ1T1hsa1plWFI0QmFUWEJJQ0tHaElZU0VocUtYamRmT1NTZE9waW5IQ2ZGeDZIVGVhNTQycUYrdjBrRmRsVXBGYUdnSWtSRVJSSjdlc0M4cUtwTG9xRWhpb3FPdzIrMXVhd0xtNWVVcmdiajY5WkpRcS8zL2xVTG5UaDJxUFJCWEVsaU9pb3dnOWNSSkFQNzg2Mit1OTFIMzErRndzSFg3RGh3T0I4ZFBuQ0E0T0lqdmYvcTFVbXRZdldhdHp6WWFQd083RThZOTRETUx1cnBrWm1Wejd3UGpLOVFuOWNSSkhuNTBhclhNLzkwUFAvUGREejlYdW4vcmxpMTQ0Ym1ucW1VdFFnZ2hoQkJDZUNLQlhTR0VFSlVXRkJSRVVGQVFTZldTS0RBYXljM09JZDlnY0tsYmFyUGJsVXhlY082NkhCSWFRbGhvS0NHaG9laHFjRk1rVVgxS0FwTUFEWk1iK0d5ZmxKaElRRUFBUVVGNmdvT0RDUTBPSmlRMGhOQ1FZRUpEUXdrTERTVTBOSVQvRGg3bXI3Ly9BYUJaazhZODlmZ1V3a0xES2hTVUxWRTIrT3pQR3N0NjZQNTdpWTJKcnZDYy9xaVhsRWh5Zy9xa0hFOWwzVjhiZkFaMkR4ODVTbDVlUGdDWFh0S1JBSFZBamF4TENDR0VFRUlJY1c2VHdLNFFRb2hxRVJvU1FtaElDQTZIQTRPaGdOeWNIQXdGQmVXeU5tMDJHL2w1K2VTZkRseHB0VnBDUXB5QjN0Q3dVQUlDSkloVkY3a0dkbjF2bktiVGFmbm1pNDk5dGx2eDNZOUtZRmVyMVJJUjduOU4yVE81Qm5acmJuTzN5cmowa282a0hFOWw3LzREWkdabGV3MGliOW0yUXpudTBhMnJ5NzBPN2RzeVkrb0VyM1BsNWVYamNEalFhRFNFaG9iNFhKdnFQQ3lXb2xhcmFKaWNmTmJtVDBxUzJyeENDQ0dFRUtMbVNXQlhDQ0ZFdFZLcFZJU0hoeEVlSG9iZGJzZFlXRWhCUVFFRkJRWGxObDREc0ZnczVPYm1rcHViQzBCZ1lLQVM2QTBPQ1paQTcxbmdybFpwU3VvSjVUZ2hJZDVqN1ZFVktwODFYYXVMM1c0bk95ZFhPVDkwK0loeUhCRWU3ckxaVzRud3NEQ2ZaU1Jxd3FXZE83SjB4WGNBck4rd2tldXZHZWl4N2JxLzFnUE9qUGhMT2w1TVVWSHBlNjFXcXduUzY3M09OZWJCUnpFVUZOQ2lXVk5lbXZOc05heiszQk1TSE1Mckx6OS90cGNoQkhhYm5TSlRFYVlpRTFhN3pYY0hJWVE0eStyS0hnVkNDUDlJWUZjSUlVU05VYXZWaEoxKzdCNmNQK0FXR0kxS29OZHNOcGZyVTF4Y1RIRnhNZG5aenFDY1BraGZHdWdORG5aYlcxVlVyOXk4UE80YU05YmovVGZmZnA4MzMzN2Y3YjNBd0VBV0wzUi9yN3FkU3MvZ2dYR1QzTjU3YzRIN05Ud3hmUkpkT25lcXlXVzUxYXBGQy9UNlFFeW1ZdjcrWjVQSHdPN2hJOGM0Zk9RWUFOMjZka2FyMWJvRWRvVlRabFkyNnpkc1pNTS9teGozMEgwa3hNZWQ3U1VKNGNMaGNKQ1dsa2FXbTE4d0NTRkVYU2FCWFNIT0xSTFlGVUlJVVd2VUFXb2xteGZBYXJVNkE3MEdaNkRYYXJXVzYyTXFNbUVxTXBHVm1RVTRBNGQ2ZlNCQlFjSG85WUhvOVhvMEd2bnZURlNQbjM1WnpicjFHNm8wUmtod0VOTW5QK3B5VGFNSm9GM2IxbXphdkkzZGUvWmlLQ2dnVUZjK3MzblZiMnVVNDc1WDlQWTR4K28xYXlrcUxISjd6Mnl4QU00QXZiY053SFE2SFFQNjlmSDZXdXFxVmIrdFlkR1hTd0RZc25VN2d3YjJQOHNyRXFLVTFXYmowTUZEbU0xbUlpSWlpSWlNSUNSWW5rQVJRZ2doUlBXVG40U0ZFRUtjTlJxTmhzaUlDQ0lqSWdBd204MUtScS9SVUlDdHpDWnNKVW95ZWtzMmx3TG5obXg2dmQ0WjhBME9SaDhZU0dCZ0lDclYrVmM3dERab0FqUWtOeWl0VVZ0a01wRjVPckN1MDJuTFpYTFk3WGFsQnErNkZ0L3pRSjJPaTl1M0JjQm10Ykpyeno0QXdzSkNhZHpvSXFYZDhkUVRaR2ZuT05mbkkrTTc5V1FhLys3WVZhVjFsV1NvbjZsRCszWnMycndOdTkzQmxxM2I2WDZaYS8xY3E5WEdtblYvQVJBZkYwdjdkbTA4enJIb2k2L0pPUDEzNGtsNlJpYnZmUENKMTNWV0pMRDd5dXZ6Q2RUcC9HNWZGUlkzditRcDYrSjJiWlhBN21ZdmdWMjczVTZ4bXljRGFwSmFwU0l3c0hiS2tZaTY2WGpLY2F4V0swMmJOaUVvS09oc0wwY0lJWVFRNXpFSjdBb2hoS2d6ZERvZDBUb2QwVkZSQUpoTUpveEdaNDFlbzlHSTNVMmdGNXdic2htTlJveEdJNXgrN0ZXRk03czNVSzhuT0NpSXdDQTl3Zm9nMUFGU3lzR1hzTEJRNXIzNlArWDgrNTkrWmNGN0h3SFFwWE1ucGs0Yzc5SSs5Y1JKSG5wa2lyUHY2V3pzMmhBZEhjV3NwMllBOE4vQlEweWEvaFFBdlhwMDQ0SFJkeW50NXI0eG56VnJuUUhUMEJEZm00blZsSXZidFVHbjA5SDlza3RwVUwvODVtNFdpNW1CL2Z2eSt4L3J1UHFxZmw1L01hSFg2ejBHRDR0UDEwZFdxVlRvM0FSaXpXWnp1VTBOL1ZHMmh2SFoxcUo1VTZXMHhiODdkN3ZOOWdmWXRXY2ZUend6dTFiWGxwZ1F6NEo1YzJ0MVRsRjM1T1RrVWxCUVFQMzY5U1NvSzRRUVFvZ2FKNEZkSVlRUWRaWXpDMWRQVEV3MEFNVm1NOFZGSmdwTlJSUVhtU2d5bVR3R2RCeUFxYmdZVTNFeGVYbDV5dldBZ0FDQzlIb2wwQnVvZHdaL0piZlhzNE9IRGl2SFRSbzNMbmUvN0FabTBaR1J0YkttTTVYVXBRVzRxR0d5eTczOGZJTnlIQnJxUGJCN3g4aGJHSEhMa0NxdFJlWGgwM1JSdzJRK2VYKytzdm1aMld4eHVSOFVGTVJ0STRZeDZ0YWgyR3plTjFrcUczZy8wMjEzUDRDaG9JRG1UWnU0M1R4dCtoTXoyYk52djYrWFVhY0ZCQVRRdG5Vck5tL2RUbkZ4TVh2MjdpY3E2dXg4OW9Rb0t5czdDNTFPUjlUcFgxQUtJWVFRUXRRa0Nld0tJWVE0WndUcWRBVHFkSVJIaEN2WGJEYWJNNEJiVkVSUmtRbFRzWWxpVTdISGpFU2J6ZVlzOTJBMFV2WkJkbzFHZzBhclFhZlJvdEZvME9wMGFMV2EwOWUxNkRUYUN6YmI5OUNoMGt6TlprMGFsYnRmVXV0NUlSc0FBQ0FBU1VSQlZPWUFuRm0wWjhQaG82V0IzVVpuQm5ZTnBZSGRpUEJ3dk5Gb05EVldzMW1sVWlsQlhWL3Q2bUxkNlArYit3TDE2eVhWeWx4WjJUbU1lZWhScjIxYXQyckI1cTNiQWRqMjcwNnV2S0pYdVRiNndFQ1hzaUwrU2p1Vmp1VjByZUtreElRSy9YM0V4Y1ZXZUQ1eC9yQ2FMWVNHMWQ2VEMwSUlJWVM0c05XOW54cUVFRUtJQ2dnSUNDQWtPSmlRNEdDWDY4WEZ4WmhNeFJRVkZXSXlGV1B5a3QwTHpvM2NyRllySmt3ZTI1UUUzTFFhRFJxZEZxMUdpMDdyREFRN3o1MUJRVjkxWE04bFpyT0ZveW5IbGZPbVRkeGw3SllHZGhQaTQycGxYV2M2Y3VTb2N0eXdZUU9YZXlVWnUxcXQxbWZHYmsxNTR0bm5zVnBjUDM5bGYvbXdZZU5tamgwN2ZtWTNKb3gvMEs5Z2NHMVFxOVdWM3Z4cHg2NDl5bkd6Sm8xOFBxSWVHaExDcmNOdUF2QlljcUpGODJiSzhmWWQ3Z083elpzMThacmQ3TW40U1RNNGVpd0ZnR2VlbUVaaWd1d1FMdnhqdGRuUTZyUm5leGxDQ0NHRXVFQklZRmNJSWNSNUtmRDBCbW9SWmJKNzdUWTdSYVlpaWszRkZCWVZVV1Fxd2x6c2Y3MVJoOE9CeFdKeFp2SVZGWGxzcDhJWkJGT3AxYWhQLzFHcFZLWEhhaFZxVmNrOUZRSHFnTkxyYWpWcWxScFZnRm81ZGhhV2NHWWJlNm96WEZNT0hqNnNsQVZJaUk4akxLejh4bURwNlJuS2NjSlpDb0FkT2VvTXdzWEh4N2tFK2UxMkJ6bTV6bEljWi9OUi9UMTc5M3Y5eFVKdWJoNjV1WG5scnB0TUpwZkE3dllkTzdubHRudTl6bFZTWS9mQXdVTnUyNXBQYnlabUtDaFE3aytmTko1TE9uWHcvVUlxcVd5ZDIxZGVtRW16cGsyOHRnOE9EbUxFTFRkN2JkTzhhUk5VS2hVT2g0T0RodzVqTkJaV3kxcWg5RDBDMEdrbFNDY3F4bE01RmlHRUVFS0k2aWFCWFNHRUVCY01kWUNha0pBUVFrSkNpQzV6M1dxellUVmJNRnN0V0sxV0xHWXpGb3N6ZzlkaXNXQ3hXckRiL0Erb09nQ2IzUTdWRklTMTIrM1k3WFpuVnJIRlFtSkNZcldNNjQvOSsvOVRqc3RtU0paVnRneENnMXA2VkwrczlQUU1qSVhPb0Y2VFJoZTUzTXZNeWxJQ3FnbG44Ukg1Mkpob3pCYlhtcm9tazRuQ1F1Y3ZDQUlEQXdrSkNTN1g3OHdTQUhhN1F3bmMrdUp3K0c1YmN0OVd5Nzh3cUE3QndVRzBhdEdjeU1od0x1bllnWUJxTEpWU1pDck4zQS9VdTg4WUZ1ZU9VK2tacUZVcVZHb1ZvTUxMdm9SVjVvQnkvOWFGRUVJSUlXcUtCSGFGRUVKYzhEUUJBV2lDQXREaitaSDNrbXhkWjdEWEdmUTFtNHV4V0sxWUxWYmxuci9aditlS3ZXVUN1eTFidUEvc2xpMGgwREM1QVo4dlhzTGFQLy8yYS95Q0FxTnlmUER3WVI1NlpJcGYvVzY4L2hxdTZuL2w2WDZsTllDYk5IWU43SjVNTzZVY241bE43S0QwNytxcG1YT3F2WVJHMHlhTm1ERHVRUUFXekp0Yjd2NHJyOC9uajNWL0FkRG44cDQ4ZE44OWJzY3BtOG1ibUJCUDc1N2R2YzY3L052dk1ac3RSRWRIMGEvUDVlWHUvN1ptTFpsWjJlaDBXbTY0N2hvQTZpWFYzaThML0dHejJYai80ODlvMjdvVlBidDM5ZGp1aGVlZVVvNlBwNTRvdlZIRndGM1p6MldRM252WkNGSDNtZjM4WlVoMVVBRm1jKzNOSjRRUVFvZ0xtd1IyaFJCQ0NEK29WQ3AwT2gwNm5jNXJPNGZEZ2NQdXdPNndLNW0yRG9lajlMak1QWWZkZWQxbXR5bkhka2ZaNjg1em05WG1EQnJiN2RocU10WE1qVjE3OWlySHJWdTFLSGMvUFNOVHlaYU5pQWduSWlLY25OdzhVaytjclBCY1pyUEY3Mzc1aGdMbGVPKytBOHB4OHpNZThUK1pscVljbjdueFY5blNDSlZacnkraElaN3IrWnJORmpadTJ1TFhPR1hMYnpSTWJzQnRJNFo1YmYvano2c3dteTNFUmtlN2JidHoxeDR5czdJSjFBWDZIS3ZzZTFSZGdlK2R1L2Q2TGNXUW4yL2dmM1BmWU9ldVBmejQ4eW9DQTNWY2VrbkhDczJoTFpQcGJMZmJHVHRoV29YNmwzM2RZeWRNOWJ0ZnB3N3RHWFBQSFJXYVM5Uzg1T1FHNkhRNnRGcXRVaEtucHV6Y3VZdlFrUElsYTRRUVFnZ2hhb0lFZG9VUVFvaHFwRktwVUFXb1VGTjlnWU9Tb0xERlluR3AvVm5UVWsrY0pDOHZINENnb0tCeVpRNEE5cFhKNkczZXpIdmQxSnBTZGcxbkJneVBucTY5Qzg2Z2FGbGxnM2NsRzNRNUhBNlg5N2prdXRWcVZXb042M1JhVkNyZmY3KzZRTSsvQk5pOGRadkw0LzdlbEYyblZsdTczN3BaWE9iV012M0ptWnc0bWVhbFI2a3BqNDZsZmJzMjVhNS85YzF5QnZUclUyN0RRNEREUjQ0eCszK3ZrSkdaQlRnemQ5OTY1d1Btdi82U3gwM1VTcFQ4L1FCb3l0VEZkVGdjVlFyY1Y2VHZtWjh4SVlRUVFnZ2hhcElFZG9VUVFnamgxczVkZTVUamRtMWF1YzF5MjdyOVgrVzRaZlBtQU53NTZsWnV1ZmxHditiNGRmWHZmTDc0RzhBWmxKMHg1VkcvK29VRU94K1B0MXB0SER4OEdIQnU3aFllSHViU3Jtd3BpVVlYTlZTT0hRNEhWbXRwSVBETFQ5OURwVktSazV2TFhXUEdBczZ5QnlVbEZINWR2WWIvZSt0ZEFNYmNmWWRTQnFLeTF2MjFvZHkxWDFiOXpwWnQvekpsd2xpWDk3cHN2YzR6YSs3V0pJZkQ0UklzMVdvMDVPY2JsR0MvTHhZUGRVWUxDb3g4czJ3bHQ0OGM3bkw5NTFXLzhlNEhuN29FMWp0YzNJNEo0eDd3R3RTMTJ4Mzh0bVl0bnl6NjBtV3RudWgwT2xSZU10OXROcHNTVEZlcjFXaDliSjVtczFsZFBrdENDQ0dFRUVMVUZnbnNDaUdFRU1LdGJmL3VWSTQ3ZFdqdnRzM1c3VHVVNDR2Yk83TXpRMEtDM1c0RTVrNXdtYXhOclVaRGJFeTBsOWJsSFRsNkZMUFpHVUJzMWJLNXl6MnoyY3lSMHh1N1JVWkd1SXh0TkJZcXgwRjZ2ZGRBSDBEYk5xMlU0NDJidDNvTTdCb0xDMW0yNG50RzNETEU0K1BlQmtNQmYvK3p5ZVhhYjJ2Vzh0TXZxd0g0ZE5GaTdyenRWdVZlY1hINURPTDd4MDRrUFNQRDdmaDJ1N04yOFA3L0RuTFQ4TnM5M3ZmRmFDeDBxUmtkR0toRG85RjREUzZYelM3MnRrUFZzcFUvMEw5dkg1SVNFekFhQzNsendmdjh1YjQwMkszUkJIRDd5T0hjY04wZ3IzODMvMnpjd3NJdnZ1TG9zUlNYNjk0Q3dlKzhPWmVveUVpUDk3LzZaamtMUC84S2dCdXVHOFJkdDQvdzJCWmc2WXJ2K09qVHo3MjJFVUlJSVlRUW9pWklZRmNJSVlRUTVkanREdjdkdVVzNTMvYnZUdnBkZVFWNmZXbkE3UENSWTJSbjV3QVFIQnhVcnI1dGJTaWJrWnNRNzdvNTJvSC9EaW4xYVZzMmQ5MzR6VkJRV3FNM0tOajM1bGhKaVFsRVIwZVJuWjNEdG45M1lqWmIwT2xjTXpsUHBXY3dhODdMcEJ4UHBhQ2dnUHRIMytWMnJGOVcvNDdWYWlVMkpwck1yR3dBMnJadXhmNy9EbUkwRnZMTjhtOXAwYndaM1MrN0ZJRENvaUtsYjBuZFhwdk41bGVBMXQ4Z3JqdDUrYVdadVZxdGxxQ2dJTjU0Wlk3SDlxZlNNM2hnM0VUc2RnY2FUUUJOR3pmeTJOWnF0Ykxndlk4WVB1d21Ybm50VGFYMEFrQnlnL3BNZk9RaHQ2VS9Tdnl6Y1F0ZmZyMlUvdzRkZG5zL01pTGMyMHZ6Nm1DWk1ZdHJjZE10SVlRUVFnZ2hLa29DdTBJSUlZUW9SNjFXTWVTRzYvamtNK2ZqN2Y5czJzSzBKNTdsaWVtVGlJdU5BV0RWYjJ1VTlsMDZkeUlnSUtEVzExa1NXQVpZc213bHlRM3FjWG12SG9BenM3YkVtYlZlOC9NTnluSEVHZVViUExtMFUwZCtYdlViWnJPWkxkdTIwNjNycGNxOUhidjI4TDlYWHNkd2VsTzM3My82bFI3ZHVwYWIxK0Z3S0ptNVYvVHV5WkpsS3dHSWo0L2ptcXNITVB0L3p0SVBiOHhmUU5QR0Z4RWZIMGRCZ1ZIcFg1SUpmZWR0SXlneUZlSE8reDh0eEdRcUppRStqcUZEQnBlNy84Mnliem1aZHNybjY4M056Vk9Pb3lJamZMWmY4ZTBQU2lDNVI3ZkxpUEFRWE5YcHRKak5Gclp1MzhHMmYzY3FXY0ZxdFlvYnJydUdVYmNPOVZyK0lDOC9uOWt2emkwM1pvUDY5VGwwK0FnQWtSRysxK3VPeFdKaDIvYlNUUFh2Zi9xVmhza05HRFN3ZjZYR0UwSUlJWVFRb2laSllGY0lJWVFRYnQxODQvWEV4c1R3eHZ3RldLMDJqaHc5eHFUcFQvTFkxQWswYWRTSTFXdldLbTE3ZHIvc3JLeHg1UENiT1pxU3dxYk4yN0RaYk14OTR5Mk1oVVVNdXFvZkd6WnVWdHAxdkxpZFM3LzBqRXpsT0NiYXYvSVB2WHBjeHMrcmZnT2NXYmNsZ2QzbEs3L25vNFZmS05uQlFYbzlEOTUzdDl1Tnd6WnUza3JhcVhRQStseGVHdGdGNkhycEpReTU0VHErV2Y0dGhZVkZ2UEw2Zk9iTWVvcTgvTklBYTBrTjRkNDl1M2xjNXljTHY4UkVNUkhoNFZ6VnIzekppRUNkam96TWJBSzliTzRHdUd5UzV1czl5c3pLVnQ0YmdPdXZ1Y3BqMjhIWFhzM1hTNTJ2dXlTb1c3OWVFbzg4ZkQ4dFd6VHoySzlFUkhnNGlRbnh5dnZZNGVKMlBIVGZQU3hlc3F3MHNPdEhJTnFkTmV2K0tyZXAzWUwzUHlZOFBKeWUzYnRXYWt3aGhCQkNDQ0ZxaWdSMmhSQkNDT0hSRmIxN0VCMFZ5Zk12dlVwaFlSRjVlZms4L3ZSc3VsL1dSYWxUR3hFZVR1ZE9IYy9LK2pRYURUTW1QOHFjbDE1ajA1WnRPQndPM243M1E0NGVQYVlFSnBNU0UwaHVVTitsWDlxcDBvelY2T2dvditacTM2NE5FZUhoNU9YbnMyWHJkbEtPcC9MWkYxK3hma05wdmR3bWpSc3haY0pZNmlVbHVoM2p5NitXQXRDNlZRc1NFeExLM1I5MTYxQTJidDVLeXZGVTl2OTNrRDM3OXBOMXVsd0RRR3hNakY5cjllYUszajM5YWxjMnNGdS9mcExYdGdzL1g2elVPcjZrNDhXMGFPNDVRTnY5c2k3czNyT2YzWHYzQWM3My85VVhuL05hRi9kTUxWczBwOGhrNHQ0N2IrT0szczRNN1dNcHg1WDdTVW5sMzF0ZnJGWXJYMyt6UWptUGlBZ25MeThmaDhQQjNEZm1FeEVSUnJzMnJTczhyaEJDQ0NHRUVEWEYvYTRlUWdnaGhCQ250Vy9YaHVlZmZWTEpnclJhcmF6OWM3MXlmK0NBdm1nMHRWK0dvWVJHbzJINjVFZTRwRk1INWRvUFA2OVNqcnRmMXFWY243S2xDSklTL1FzQ3F0VnErbDE1T2VDc1hmdm9sTWRkZ3JxRHI3MmFsNTUveG1OUWQ5UG1iVXBOMkd1dkh1RHh0WXgvK0Q2YU5Xbk15M05tMHJaMVM5Sk9sVzZTVmxJR3c1dVg1anpMbTYrOXlKU0o0L3g2WFo0Y09uSlVPVDR6TUY3VzloMjcrRzNOT3VWODVQQ2hQc2QrWU14ZFN1bU83T3djbHE3NHZrSnJ1K0c2UWJ6MStzdEtVQmZnK1BFVGZxM1hreSsvWHFaOExzTENRbm45NWVlNXFHRXk0UHpNUC8rL1Y4dHQwaWFFRUVJSUljVFpKQm03UWdnaGhQQ3BjYU9HdkRqN0daNmU5VUs1K3F3REIvUTlTNnNxcGRWcWVXektvenovMG10czJicmQ1VjdmUHIzTHRUOTQ2SWh5M0xCQkE3L251ZTZhcTFqKzdRL1liRGFzVml2Z2ZPei8wYkVQMEtsRGU0Lzk3SFlIaXhaL3JiVHZmbGxYcFhURG1WbzBhOG9yLzV1bG5COC9uZ3FBUmhOQVVxSXphUHo4aTYreTdkK2RidnY3cTErZjNoNDNlSE00SEJ3NGNGQTU5N1NSbWRGWXlQL05mNmQwekNzdnAza3ozNXZvWGRRd21adHZ2SjdGUzVZQjhNVlgzM0JSd3dadWcvRHVORzNpdWpIYnliUlRMaVVVa3V0WExMQzdlZXQydnZwbXVYSSs1SWJyaUlxTTVJbnBrNWcwL1VueTh3MFlDd3VaK2Z4THZQVDhzMzVuZVFzaGhCQkNDRkdUSkdOWENDR0VFSDVKaUkvanlSbVR5MTEvNWJVM01SUVVuSVVWdVNvSjdqWnIwdGpsZXNsbVpTWE1ab3ZMWS9zTmsvMFBBc1pFUjNORnI5SXMwZGlZYU41NFpZN1hvQzdBejZ0V0s4SGthd2IyOXp2RHVhaW9pS09uMTlvd09WbnBaemFiS1M0dXJ0SWZzOFhpY2Q3RFI0OWhMSFNXMmdnSUNIQmIrN2FrUkVGR1poWUFvYUVoM0hYYkNMOWVGOER3b1RmUm9sbFRsN0ZLeWpOVTFLWXlHK1hWcjVkRWFHaUkzMzMzN052UFMzUC9UNm4zMjd4WkV3WmZPd2lBK0xoWXBrOTZSTWt1enN6S1p0YWNsOHZWNFJWQ0NDR0VFT0pza01DdUVFSUlJZnoyK2VKdnlsM2J2WGNmMHg1L2xsUHBHVzU2MUM2anNaRFVNclZoQVZaKy94TnZ2djArZHJzemNMZi92LytVYk5uSXlBamk0K01xTk1lb1c0ZWkwMmtCWjZCdjU2NDlYdHNiREFWOHVtZ3hBTUhCUVZ3M2FLRGZjKzNZdVFlYnpRWkErN2J1Njd2MnZhSTNBd2YwOWV1UHY1dmNiZmludE1SRTg2Wk4zTmEvL2VEano5aTBaWnR5UHZhQk1jcm1idjdRYUFLWU1uRWNJU0hCZ0RQZ1BuUDJTK3padDkvdk1VcjhYV2FqdkhZZTNpZDN0bXpkempQUC9VOEoxSVlFQnpObHdqaVh3SHZiTnEwWWMvZnR5dm1oSTBkNStkVjVIak91aFJCQ0NDR0VxQzFTaWtFSUlZUVFmbG05WnExTGJkMzY5WkpJUFhFU2dOUVRKNW55Mk5NOE5XTXl6WnI2ZmhTL3BueXk2RXVLaW9yS1hmOTUxVzhVbTgxTUdQY0FtN2VVbG1wbzFhSjVoZWVJalkzaHBzSFg4ZVhYem8zUTNuejdmWm8zYTBwOFhLemI5djlzMmtKQmdSR0E2d1pkcFFReS9iRmwrNy9LY2FlT0Y3dHRjL2NkSS8wT3FCNDlsc0tmNnpmNGJQZlgzeHVWNDh1NmRpNTMvN012dm1iRmR6OHE1NE91NmtmM3l5NzFhdzFsbFdURVBqUDdSV3cyRzBVbUUwL05mSUVwRThiUzlkSkwvQnJEVUZEQTdqMmxtYjd0MjdieDJjZHVkN0JrMlFvKysrSnJKVk5YcDlNeWJmSWpKTGdKOUE4YTJKODkrL2F6WnUxZkFHemFzbzJQRm43QlBYZU05R3VOUWdnaGhCQkMxQVRKMkJWQ0NDR0VUM3YyN3VmTnQ5OVh6dnRjM3BQWFhucmVaY095dkx4OG5wdzVCNFBoN0pSbDJMeDFPNnQrKzBNNW56SmhyTEw1RlVDUVhvOUtwV0p6bVJxOEhTOXVWNkU1YkRZYjZla1pETDFwc0xKQmw3R3drS2RudlVCT2JxN2JQdDI2WG9wT3B5TXNOSlFicnJ2Rzc3bk1ab3NTU0E4TURLUnQ2MVlWV210bDdkNjd6NlZVUmRrc1g3dmR3VHZ2ZjZ6VXhnVm5KdkhvdSsrbzlId1h0Mi9MK0lmdVU4N05aalBQdi9ncWk1Y3NVNEt1M3Z5eTZuY2xlMWFuMDNGcDU0NWUyeGNYbTVuKzVMTXMvUHdyWlh5dFZzdmpVeWZTb1gxYmovMGV1dTllNWU5Y3E5VnlpWS95RzBJSUlZUVFRdFEwQ2V3S0lZUVF3cXZVRXllWi9lSmNaYk93cE1RRUhoaDlGenFkbHNlblRxQmIxOUpNemZ2dXVaT3dzTkJhWDJOZVhqNnZ2N2xBT2UvZHN4dTllblRqbVNlbUVSOGY1M3ljL3A0N09ITDBHRWVQcFNqdHVuVHU1UGNjZi8remliRVRwckhzMngvUTZiUk1tVEFXcmRaWmt1SEV5VFNlZkhZT3VibDU1ZnFGaEFUVHJldWxqTHAxYUlWcXYvNjVmb09TNmR1emUxZWwvRU5OVy9GdGFTWnVtMVl0bFF6Vy9Id0RzK2E4eEhjLy9xTGNiNWpjZ0JsVEp2aGRNOWlUUHBmM1pPd0RvMUdwVklDejV1NW5YM3pONDgvTUxyZFpYMWxGSmhQZkxQOVdPZS9XOVZLQzlIcXZjd1VHNm1qZHNvVnlIaFlXeXRPUFQ2V2pqMEN0WGgvSTlNbVBFQjRleHVQVEp2cHNMNFFRUWdnaFJFMlRVZ3hDQ0NHRThPaFl5bkdlZVBaNUpRczNKRGlZeDZkTkpDZ29DQUNOUnNQVWllTjRiZDRDV3JWc3pwVlg5S3IxTlZvc0ZwNS84Vlh5OHZJQlo5M2NNYWN6U0tPaklwbjU1SFJDZ29QUmFBTDR0VXhHYjdPbVRZaU5qWEVkeTF4K1E3RWR1L2J3NmFJdjJiZi9Qd0NsSnU5RkRaTjVjTXpkdkRIL0hRQlNqcWN5WWVyalRKMDRudGF0V3JpTU1XeklZQnJVcitmM2E3TGI3U3hadGxJNUg5Q3ZqOTk5cTJML2dmOVl2NkcwRE1QZzY2NEduTm5RYjc3OVBsbloyY3E5UmhjMVpOWlRNM3lXbHJCNDJhU3RyQUg5K3FEVGFYbGovanRZcmM2NndydDI3MlhzaEdsY003QS9OOTk0UFpHUkVTNTl2dnZoWjVjTThhc0g5UFZycmp0dkc4R3hsT1BrNXVVelk4cWpIc3RvbktsQi9YcTgvWCt2RUJKYytwcE5aVFpTS3dsTUN5R0VFRUlJVVJza3NDdUVFRUlJdC9iL2Q1Q1p6NytrQk00Q0FnS1lObW04OGpoNmlZQ0FBQ1k5OHBETHRRZkhUOFpZV09oekRuT3gyV1crTzBZLzVLVzFVMGh3TUcrOThUTGd6T3g4WS82NzdOMS9BSEFHMWlhT2U1Q0lpSENsZlZKaUFnQUZCVVorWGZXN2NyMS8zeXZLalYwMk85Um9MT1R4WjJhWDJ4eE5FMUNhbmRydnlzdkp5YzFWTmtmTHpzbmw4V2RtYyt1d203angrbXVWTE51R3lRMTh2cTZ5ZmxuMU95bkhVd0ZuQUxsTnE1WVY2bDhaTnB1TkJlOS9vcHpYUzBya3NpNmRXZjd0RDN6dzhXY3ViZHUyYnNtTXFSTUlDL1dkblgzNDZER1hjNDNHODdlZlYvVHVTVnhjTEhOZWVvMzhmQU1BVnF1VkZkLzl5UGMvL2NLY21VL1Nvbmt6d0prbC9mWFMwdUIzbTFZdGFkdkd2M0lWYXJYcTlDWnBtZ3BuUXBjTjZqb2NEclp1MzZHYzY5MXNNaWVFRUVJSUlVUk5rY0N1RUVJSUljcjUvWTgvbWZmMmUwcTJwVnF0WnZLakQ5UEJ6NXEwdVhsNUZCYVczOFRNRzV2TnBtVGRlbE95Sm9mRHdmd0ZIL0RIdXIrVWV5T0hEL1c0eGhYZi9ValI2ZXpLSUwyZXkzdDFMOWZtOTdWL0tzZUdnZ0tYb081RkRaTVpjY3ZONVRZSkczclRZSXFMaTFtOFpMbnlPajc3NG10Ky92VTNIaGg5dDgrYXIyZkt6c25sMDg4WEsrY2piaG5pdGYzb2h4NzFlMnlIdys3eDN1SWx5L2p2NENIbC9LN2JSNkJXcStsemVVK1dyZmlPN0J4bkRlR0JBL3B5M3oxM3VwUmZTRG1lU21aV05ucDlJRUY2UFhxOW5zQkFIV2xwNlN4NC95T1hlYUtqb3J5dXNVMnJscnorMHZPOE51OXR0dS9ZcFZ6dmQrVVZTbEMzdUxpWU9TKzk1ckpSM3FnUlEvMTRCMG9GQndmNWJMUDgyeDh3bTgwRUJnWVNxTk9oMCtrSUROU2gwK3JJeTgvbmp6L1hLNW5jQVBYckoxVm9EVUlJSVlRUVFsU0ZCSGFGRUVJSTRTSS8zOEQ4ZHo0NEk2ZzdsaDdkdXA3bGxibGF0dko3Zmw3MW0zTGUvOG9ydU9YbUc5eTJUVS9QWU9tSzc1VHphNjRlNEpKNUNiQmo1MjUrVzdPdVhOK0UrRGhHRGgvSzViMTZvRmE3ZjlSKzFLM0RpSW1KWnNGN0gyRzNPemZreXNyTzhWbW00RXgydTRPNXI3K3BaRWszYnRUUXBZYXhPOFhGeFJXYXc1UE9sM1JrMmNydk1abUs2WEJ4T3k3cjBobUFpUEJ3SG41Z05LL05lNXNIeDl4RHorN2xQd2M3ZCszaDdmYytLbmY5VEUyYk5DSThQTXhudStqb0tKNTljam8vL3J5S1R6OWZURXgwTlBmZFU3cEIyOWRMVjdoczhIWlYveXRwMTZhMVB5K3pRdjdkdVl0Tm03ZjUxVmF0VnRPclI3ZHFYNE1RUWdnaGhCQ2VTR0JYQ0NHRUVDN0N3OE80Ky9ZUnZQM2VSK2oxZ1V5ZE9KN09uVHBVYUl3UEY4ekRnYU5HMXFmQ0dWenQyZjB5UGwvOERjWEZ4VnpXcFRNUDNYK1B4ejYvL3ZZSFpyT3o3RU53Y0JBM1hEK29YSnZtelpwU3YxNFN4MU5QQU01SDdrZmVPcFNyQi9UemEzT3dxd2YwbzM1U0VxL05lNXZNckd4dUgzbEx1VnE3dnRoc1ZxVitNY0Q5bysveVdiZTFmOThyMEduOUt5ZGdLREN5OXMvMWJ1KzFhTmFVU2VNZjVvMzU3L0RJdy9lNTNMdjBrbzY4TSs5VmoxbXVqUm8xOURtM1JoUEEzWGVNOG11ZDRDeXJNV2hnZjNwMnY0d0NvOUdsaE1PTjExL0w1cTNiT1hqb0NQWHJKWEgzN1NQOUhyY2lXalJyNmxkZ1Y2MVc4K0I5ZDVPWUVGOGo2eEJDQ0NHRUVNSWRDZXdLSVlRUW9weEJBL3Z6MzhIRFhEdG9BRTBhTjZwd2Y3Mis1bXVOeHNmRmN0dUlZZXplczVmSmo0NGpJTUJ6OEhYazhKdHAyYUlaYjcvM0VUZGNONGlJOFBCeWJmVDZRS1pOR3MrazZVL1JzVU03eHQ0LzJxVldyei9hdDJ2REc2Kzh3SSsvck9LbXdkZFcrRFZwdFZxbVQzNkUvNzN5QnJFeDBiUnU2VHN3Zk9lb1cvM0tnZ1U0ZWl6RlkyQVhvR3VYUzNqdHBkbkVSRWVYdStldGRFR2poc2x1cjZ0VUtzTENRbW5UcWlYRGhneW1XZE1tZnEyenJQRHdzSEt2THlRa21LY2ZtOHB6TDd6QzVBbGovU3FyVUJudDI3V2gwOTc5V0cwMjdIWTdEcnNEaDhNQkttY3dOeVE0bUlzYUpuUGxGYjJvWDAvS01BZ2hoQkJDaU5xbE1oV2JhaWFkUmdnaGhCRFZ3bTYzWTdmYnNWZ3NtTTFtNHVNa0s3Q0UzZTdBNGJCN0RlcVdaVElWbzlOcFVhdlZIdHVrSEU4dHQwRmNUWEE0SEdSa1pBSVFGQlJFV0ZqcFJtUldxeFdyMVZZckFmSnptY1BoOEpuUkxFUjZSam82blE2dDF2bHYzOXUvLzZyYXVYTVg4Zkh4eE1mSDFkZ2NRZ2doaEJBbEpHTlhDQ0dFRU9jc1o4MWIvNEs2NEY4bWNXMEVkY0daemVvcCtLUFJhRnhLRHdqM0pLZ3JoQkJDQ0NFdVpEWDM2Mm9oaEJCQ0NDR0VFR2RWU2tvS1I0OGVyVlRmdFd2WFlyUFpxbmxGc0czck5sYXRXc1dPSFR1VSt1ZG5zdHZ0MVQ2dkx3YURnUlVyVmpoTHJsU1QzTnhjOXUzYnAyeElXdEcrSjArY3JMYTFlSExzMkRHKy8rNTd2di91ZTlhc1dWUGo4d2toaEtnK2tnb2loQkJDQ0NHRUVPZWgxYXRYTS8vTitlajFldWE4TUlma1pQZjFzTjFaczJZTkw3MzRFaGRkZEJFUFBmd1FiZHUyOWF1ZjFXcmwwS0ZETkd2V3pHUFppNVVyVjdKaHd3WUFQdnI0STJKalkxM3VtMHdtcGsyZFJxL2V2Ymo1NXB0cnRIeEdpUjA3ZGpEN3Vka1VGQlNnQ2RCd3piWFhWTXU0NjlhdTQrMjMzMGFqMGZET3UrOFFIKzlmT2FVLy92aUR0K2EvUldob0tITmZuVXRZbUgrMTFDdHExNjVkekh4MkprYWprWkNRRUdiT21sa2o4d2doaEtnWmtyRXJoQkJDQ0NHRUVPY2hoOE9CeVdRaU56ZVhKNTk0a3ZUMGRMLzY1ZWZuODg2Q2R3QTRldlFvMjdadTgzdk85ZXZYTTNIQ1JFYU5ITVh2di8vdXRrMUtTZ29BSVNFaDVZSzZBQjkvOURFSER4N2s0NDgrWnZxMDZiV1N0ZHEwYVZQMGVqMEFIMzc0b2QvdmxTODdkKzRFT0YxNzJmOGErUnFOQm9QQndNbVRKM25oaFJkcUpJTjU0OGFOUFBuRWswcFE5N25aejlHeVpjdHFuMGNJSVVUTmtjQ3VFRUlJSVlRUVFweUgrdlhyeDZqYlJnR1FtWm5KMDA4OVRVRkJnYzkrN3l4NGg3eThQQUM2ZE9uQ3lGRWovWjd6cDU5K0FweGxEVnEyS0I4a3RGZ3NwS1dsQWRDb1VTTzNZNHdZT1lLdVhic0NzSHYzYnNhTkc4Y1AzLy9nOXhvcUl6ZzRtQWNlZkFDQW9xSWk1czJiVitVeDdYWTdPM2JzQUtCNzkrNFY2dHVqUnc4R1hUTUlnTzNidHZQMTExOVhlVDFsTFYyNmxGa3paMkUybTlIcGRFeWVNcG1ZbUJpeXM3TXI5Q2MzTjdkYTF5V0VFS0ppcEJTREVFSUlJWVFRUXB5blJvd1l3YkdqeDFpN2RpMHBLU25NbVRPSFdiTm1lU3h2c0diTkdpWFR0a0dEQmt5ZU10bnZqUXBQcFoxU3NuczdkKzVNVXIya2NtMVNVMU9WN05PTEdsM2tkcHp3OEhDZWV2b3BsaTlmem9jZmZJakpaT0xOTjkvazc3Ly9adndqNDRtSmlmRzVGb2ZEd2M0ZE8vMWFkNG1RNEJBYU4yNU1hbW9xclZxMVlzZS9PL3pycUlMMjdkdVh1M3pnd0FFbFFONjlSOFVDdXdEMzNITVBtelp1SWlNamcyK1dmTU0xMTF4RGFHaG9oY2NwcTZpb2lOZGZlNTExNjlZcDE4eG1NODgrODJ5bHhvdUppZUhqVHo2dTBwcUVFRUpVbmdSMmhSQkNDQ0dFRU9JOE52NlI4Unc1Y29TVWxCU1NrNU94Mld4dUE3dW5UcDFpL3B2ekFRZ0xDK1BwcDU4bUpDVEU3M2wrK2VVWDVmaTY2Njl6MithL0EvOHB4eTJhdC9BNjNnMDMzRUN6WnMyWTgvd2Njbk56MmJ4NU13Y09IUEFyc0d1MzI1a3hZNGFmS3k5djBXZUwvRzZyVnF0WnNYSUZwOUpPa1cvSVY2Ny85dHR2Z0RNYldLMVdjK0RBQVpkK2NYRnhGSnVLT1hUNGtNZXhMKzF5S1grcytZTVJJMGNvMmIvdXhNYkcwcng1YzYvclBIRGdBSys4L0FySGp4LzM1MlVKSVlRNEIwaGdWd2doaEJCQ0NDSE9ZYWZTVHZIenp6OTdiZE9vVVNQQ3dzSUlDUTdoaTgrL2NOdG0wNlpOR0kxR0FKbzJhOHF2di83cWNiemtoc24wNmROSE9iZmI3VXBnTnlFeGdjNmRPN3Z0dC8vQWZ1VzRaU3ZmOVZ6YnRtM0xxNis5eXV6blp0TzlSM2U2ZGV2bXM4L1pzbWpSSWxhdFdsWHVlbUZoSVJNblRDeDMvZjc3N3dkZ3dZSUZQc2QrOTUxM3ZkN3YzYnMzMDZaUGMzdlBZckd3NkxORkxGbXl1a1hTUkFBQUdlWkpSRUZVUk1tVzd0bXpKN2VPdU5YdmJHeHdaa0V2L1dZcHExZXZCa0NyMVRKeXBQOWxPb1FRUWxRL0Nld0tJWVFRUWdnaHhEa3NQVDJkTDcvODBxKzJ1M2Z2OXF2ZHRxM2J2RzZhMXExYk41ZkE3dWJObThuS3lnS2dhNWV1cEthbXV1MjNkODllQUhRNkhWQzZrWm92NHg4WmoxYXJMZGMrS0NpSTJOaFlMQllMZi96eEIxMjZkQ0U4UE55bHpSMTMza0gvL3YzOW1xY3lTb0tqV3AxVzJZRE5icmRqTnBzQkNBd01kQnRBMVdxMUFFcWZxaWg1UDgrMFk4Y081cjg1WDNuZk5Cb05kOXg1QjBPR0RLblErQ2RPbk9EVnVhK3laODhlQU9yVnE4ZjBHZE5wMHFSSjFSWXVoQkNpU2lTd0s0UVFRZ2doaEJDaVN0Sk9waW5ISzFldVpPWEtsVjdibTgxbUhuemd3U3JQMjYxYk4yWThOb014bzhlUW1abkpYWGZmeGRDaFExM2FCT21EaUk2T3J2SmN2b3dkTzVheFk4Y0M4T01QUHpKdjNqd2lJeVA1NU5OUFBOWTBCcmg2ME5YS3NjbGtZdHUyYlI0emt6TXlNb2lMaS9PNWxyU1RhWHo0NFlmOCtlZWZ5clhrNUdTbVRKMUNreVpOTUJnTVpHVmxlZHpBcmtSeGNURmZMZjZLSlV1V1lMRllBQmg0OVVCR2p4NU5VRkNRejNVSUlZU29XUkxZRlVJSUlZUVFRb2h6V1B1TDIvUHRkOSs2dlplVmxjV2RkOXdKd0pBaFE3am4zbnQ4ampkcDRpVDI3ZHRIWWxJaTc3MzNYcld1dFNZRUJBVFF1blZyMXE1ZHl3OC8vRkRoYk5TYThPZGZ6b0JxeWFacHQ0MjZEWUFubjNxU2xpMDlsNkJZOU5raXZ2bm1HenAzN3N6VWFWTmRhaHgvL05ISHJGeTVrbWRuUGt2YnRtMDlqckZsOHhabXpacWxCR0kxR2cxRGh3NWwrSzNEMFdxMUhEaHdnRGx6NW1Bc01QTHN6R2RwMWFwVnVUSHNkanUvLy80N0N6OWRTSHA2T2dEeDhmR01IeitlanAwNlZ2RGRFRUlJVVZNa3NDdUVFRUxVY1djK3ZtbTMyNzFtL2dnaGhIQXFxU2Rhb2lMMVJFWEY5T2paZ3laTnZUK1d2L1NicGZ6OTk5OEFUSjAyMWE5TjBId3BLYnN3WU1BQTFxNWR5Nm0wVTJ6ZHN0VnQ4TkZnTUZCb0xLenluR2RLU0V3b044Ky8yLzhGb0hldjNqZ2NEbkp6Y3dHd1dxMGV4emwwNkJETGxpMERuSFY1ZzRPRGxYdXBxYW1zV0xHQzR1Smlubm42R1dZOU44dHRRQmFnWTZlT2RPL2VuVC8rK0lOTE9sL0NtREZqU0U1T1Z1NEhCUVZoczlvd0dvMDg4ZmdUekp3MWt6WnQyZ0RPT3JvYk5teGc0YWNMT1hMa0NPQU1uRjkvL2ZXTXVtMlVaT2tLSVVRZEk0RmRJWVFRNGh5aFVxbFFxVlNZTFdiMGdWV3Z4eWVFRU9jN3M4V3NmTzBVTlNzbUpzWm5vSGJ1M0xtQXN6N3I1WmRmWHEzemQrelVrYWlvS0hKeWNsaTllclhid083Q2hRdjU3dHZ2cW5WZWdPVXJsaE1RRUtDY2IvaDdBemFiamNqSVNOcTFiNGZENGZBNWh0MXVaOTcvemNOdXR4TVFFTUREWXg5MitkeldyMStmNlRPbTg5eXM1eWdxS3VMcHA1N211ZG5QMGJ4NTgzSmpxZFZxSHAzd0tBTUdES0RUSlozSzNXL1FvQUV2dlBBQ2p6MzJHQmtaR1R6OTFOTTgvY3pUbkRwMWlpVmZMK0hZc1dOS1czZUJZU0dFRUhXSHBQc0lJWVFRNXhDVlNxVThXaW1FRU1JN2k4VWlRZDA2NHRDaFE1eEtPd1ZBcjE2OXFuMTh0VnJOWmQwdUEyRDkrdlVVRmxaL1pxNi8xcTFiQnppem1QMTl3dWJiYjc5bC8vNzlBQXdiTnN4dDdkc3VYYm93WWVJRUFJeEdJMDg5K1pUSHplZDBPcDNib0c2SnBIcEp6SDUrTnRIUjBSUVZGVEY5Mm5SZW5mdXFFdFJ0M3J3NXp6NzdMRE5uenBTZ3JoQkMxR0dTc1N1RUVFS2NBMG95emxRcUZTYVRpZENRVUFsV0NDR0VGdzZIQTVQSmhGcXRscXpkT21EZDJuWEtjYzllUFd0a2pwNDlldkxqRHo4U0docEthbXBxdWZ0RGJockNsVmRlNlhPY3J4Wi94WVlORzZoWHJ4NFRKMDMwMmI1c3RtNStmajVidG13Qm9IZnYzbjZ0KytEQmczejR3WWNBTkdyVWlPRzNEdmZZdGsrZlBoanlEU3hZc0FDRHdjRFRUei9OeXkrL1hPSE40WGI4dTRNZmYvd1JnOEhnY3IxUm8wYmNPdUpXamgwN3hrOC8vY1JQUC8xRW55djcwS05IandxTkw0UVFvblpJWUZjSUlZUTRCNmhVS3RScU5XcTFHcXZWeXYrM2QrZFJWZGI3SHNjL3NKbGtVQlFCSjhxeDQ2eVZRMm9LS2c1WFN6Q25IRGlkVEMwMUxmUGVyQnpUN0J5UERRNjNreTNOb1p6U1FFbno2RW10bG5yMWFEaEVlaHhTUThJVVJISFlnc0NHKzhkZVBMRUZOa2drUGZwK3JjWGkyYy96ZTZhOWw3ajJaMy8zOTNmOStuV2pyeUFBb0tCcjE2NHBKeWRIYm01dVJyaUw4cEdUazZPZE8zY2FqNmRQbTE3cVkxa3NGcTM0WkVXaDI1cTNhSzZwMDZhcVZhdFdoVzRQcmhaY29COXVZU3BXc3YvLzZ1bnBXV1FmMjZMczNyVmJPVGs1Q2dnSWNEckJXUjZyMWFxLy92V3Z5c3JLa3B1Ym0xNlorSXJjM2QyZDd2TmtueWQxOGVKRmJkeTRVY2tYa3pWaitnek4rZnVjWXZ2ZkppWW02dHR2dnRVMzMzNmpDNzljY05qV3ZFVno5WHVxbityVnI2ZTVjK2ZxeU9Famt1d1Q3clZyMTY3WSt3QUFsQStDWFFBQS91QmNYRnlVbTV0cmhMc1dpMFhXbTFaVnFGQ2gyRGQvQUhBL3lzek1sUFdtVlI0ZUhnNmg3djBlN3BiWC9SOCtkRmlYTGwweUh1ZE5KRllhemxvYldDd1d0VzFyYjhkZ3M5bEt0RTlaKy9iYmJ5VkpIVHAwS05GNTU4K2JiNFNzZjM3bXo2cGJ0NjdTMDlPTERHbDM3OTZ0WDM3NVJiMTY5VkpTVXBJT0hEaWdNMmZPYU5teVpSb3paa3lCOFQvKytLUDI3ZDJuZmZ2MkdaT2g1Zkh5OGxMSFRoMzF4Qk5QcUY2OWVqcDU4cVFtdkR4QktTa3BjbkZ4MFlpUkl4UVJFWEduVHdFQTRDNGkyQVVBd0FUeXZrYWNGK3phYkRhbFhVMVRZTlhBOHI0MEFQakRTVXRMazhWaWtjVml1ZWRiTVdSbFpTazdPN3ZJN1JrWkdjYXl6V1pUZW5wNnNjZk15Y21SWkc5blVkejQ0cXBFSlduVHBrMlNKRGMzTjFXdlhsMkppWWxxMXJ5WmV2ZnVYZXkra25UcjFpMHRtTDlBTnB0TlZhdFdMZEUrcWFtcHhyS2IyOTE1MjN2cDBpVWRQWHBVa3VSWDBVLzc5KytYOU92ektVbi8rYzkvWkxWYUpVbWVIcDVHWDkxSEhuMUVJU0VobXZEeUJOV3RWMWZqeG8wcjlCeWJ2dGlrbzBlUGF1dldyVnE0Y0tGZS9aOVg1ZUhob2Fpb0tFblNqUnMzZE9qUUljWEZ4ZW5Rd1VNT3owT2VCZzBhcUZ1M2JncnJIQ1p2YjIvbDVPUW9KaVpHbjM3eXFVTWYvOVdyVm12MXF0VWx1dmVJeUFnTkdUS2tSR01CQUdXSFlCY0FBSlBJMzQ3QnpjMU5XVmxaU2pxZkpCOGZIL2xYOGkvdnl3T0FjbmYxNmxYZHNONlF4V0tSdTd1NzhUZnpYZzExSlh2RjV6ZmZmRk9pc1JzM2J0VEdqUnRMZk95TEZ5NXFRUDhCVHNlc1dyMUtsU3BWS25KN1ltS2lEaHc0SUVrSzZ4eW1wazJhYXQ2OGVUcHorb3hhdFdvbEx5K3ZZcThqTmpiV3FNRHQyN2V2MDdFM2J0elE1K3MvMXhkZmZHR3NjM04zZk51N2JlczJMVnEwU0pJVUhSTmRaaFc5VjY1Y01aWlhyVnhWNkpqbHk1WWJ5NE1HRGRLOCtmUDAwYUtQTkhyTWFLMVlzVUtuVHAzUytmUG5OV3JVS0hsNmVqcnNtNXljckdQSGprbVNPb2QxbHJlM3QyYThPVU0rUGo1R3dINzkyblV0WExDd3dPUnhEenp3Z0RwMjZxalFUcUdxVWJPR3NUNHhNVkh6NTgzWDhlUEhIY2JuNXVZYUFYUkpaTjdLTFBGWUFFRFpJZGdGQU1BRThrS0p2SXJkL091dFZxdlMwOVBsNmVrcER3OFBlWGw2M2JYcUpBQW9UOW5aMmNxNGxhR3N6Q3hsM01vd2V1cm0vZHdQRmJ0L2ROSFIwY1p5Mzc1OUZSd2NyTVdMRjh0cXRlcXJmMzJsSi9zODZYUi9xOVdxNk0vdHgvRDM5MWYzSHQyTEhCY2JHNnN2WXIvUWpSczNITGJkSGg3YmJEYWpNalUzTi9lTzc2a29YbDVlcWwrL2ZxSGJmdnp4UjBsU3pabzFqUkEySUNCQS92NyttdlRhSkVsUzE2NWR0VzNyTmxtdFZ1M1l2a085ZXZkeU9NYldmMjQxcmplc2M1Z2tGYWhncmw2anVxS2lvclJreVJJMWJ0SllyVnUzVnBzMmJWU3JWaTJIY1RhYlRURXhNVnE5YXJYeFhMUnIxMDZoWWFFbHV0ZFRKMDg1dkxZaEQ0U1VhRDhBUU5uaVhSOEFBQ2FSUDl6TnY4N1YxZFg0ZXEzVmFsVnVicTd4QXdEM3FyeXdObitiR2c4UEQ2TUZ3LzBTNm5ZSzdhUUhhejlZNVBhZkUzL1dqaDA3Sk5uN3Z0WnZVSGp3bU4rV0w3Y29KU1ZGZm41K2VxcmZVMDdIT3F1NFRVeE0xTTRkOWtuVFdyZHVyUWNmdEY5blpOOUlyVnE1U2l0WHJsU0h4enVvU3BVcVJSNWo4ZUxGdW56NXNpVHAyZUhQRnFoaXpUTjJ6RmlIUHI3VnFsY3pldGVXZHJMUnMyZlBxbTlrMFJYQ0ZTdFdkSmpJTFNRa1JQUG16eXN3em1hekthS1B2VmZ0K0pmR0Z6bXBXdVBHalZXblRoMmRQWHRXMFRIUjZ0Nmp1L0ZCYlVaR2hyWnQyeWJKM3JiaDlxQTJ2OTVQOUZhWHJsM2s0K05UNlBhOWUvZHEyZEpsT24vK3ZDVDdhemhxMUtnaVEvUGJ4WDhmcnkxYnRoaVBSNHdjb2E1ZHU1Wm9Yd0JBMlNMWUJRREFSUElDakx6bC9PMFpMQmFMY25KeUNvUzZCTHdBN2lYNVE5ckMvZzdtL2M1YmZ5K0h1cExVcGswYnRXblRwc2p0MjcvYWJnUzc0ZDNDMWJwMTYyS1B1Vy92UHFXa3BNakgxMGNEQmpodnhlRE1KeXMrTWZyTDl1dmZ6MWovMUZOUDZWL2IvcVdVbEJSOThMOGZhTXJVS1lXK1RydDM3OWIycjdaTGtscTBiT0UwUEt4ZW83b3VYYnFrcWxXcjZpL1Ava1VXaTBWei9qWkhrcHkyaWloTy9wNnp0OHZNTFB2MkEvMEg5TmZjdjgvVnhRc1h0WG56WmtWR1JrcXl0OUc0ZXZXcUpDa3lJdExwTVZ4ZFhRc05kWThmUDY1bFM1Y1pmWUFscVZuelpocjM0amlIOWd6T2ZQMzExMW93ZjRIeHZJd2NOWklKMWdDZ0hCSHNBZ0JnTW5saFJXNXVybHhjWEpTVGsyTTh6Z3QySlFKZEFQZTJ2Q0F3ZjRDYnY2ZnV2VjZwVzFLSmlZbkdjbURnM1p0d00rNjdPTzNkdTFlU3ZWSzRhZE9teGpaUFQwK05lbjZVWnI4MVcvLys5NysxOU9PbGVtN0Vjdzc3SHo5K1hPKzkrNTRrZTJYcytQSGpuWjZ2V2JObWF0U3drUVlPR2lndkx5K3RYYnZXMkZiYSt3NE1ETlRRb1VPTDNPN3U0VjZxNHpyVHNXTkhyZnRzblJJU0VyUm05UnExYjk5ZXJxNnVpb21Pa1NRMWJkcFVqeno2eUIwZE0vNzdlTVhFeEJpOWppVjcyRDM4dWVGR1dKNmFtcXFBZ0lBaWoyR3oyYlQwNDZXS2pZMlZKTG03dTJ2c2kyTVZIaDUrcDdjSUFDaERCTHNBQUpoUS9rQWpmOUJMdFM2QSswRmhWYnUzaDdtRXVuYng4ZkdTN0YrM2YrQ0JCKzdLT1RNeU12U1BELzhoU2ZMdzhDZ1Eya3IyZnE0UkVSR0tqWTNWaGcwYjVPM2pyY0dEQjB1U1RwOCtyVmt6Wnlrek0xTVdpMFd2di9HNmdvT0RuWjV6eUpBaERvK1RmazZTWk85am05ZlQ5azc1K3ZvcXZGdlpCcGNaNlJsS1NFaFFjbkt5a2k4bTYwOE4vK1RRbDlmVjFWV2pSbzNTNU1tVFpiVmE5ZTQ3NzZwQ2hRckdaR2pEbnh0ZW92UFliRGJ0MnJWTEcySTI2UFRwMDhaNk56YzM5ZTdkVzA4UGZscCtmbjZTN0ZYZGl4WXQwb0NCQXpSbzBLQUN4enAzN3B6ZWYrOTluVHAxU3BLOTEvRWJrOTlRNDhhTlMvMDhBQURLQnNFdUFBQW1kWHV3SVlscVhRRDNsY0pDWEFMZFh5VW1KdXJreVpPUzdKV2UrWHUwLzU0Ky92aGpYYnh3VVpLOXRVQlFVRkNoNDU0ZC9xek8vblJXM3gvNVhxdFdydEtGQ3hmVU9heXozbjc3YmQyOGVWTXVMaTRhLzlKNE5Xdlc3STZ2NFljZmZwQWsxUW9wdWhkdFdVdEpTZEdWSzFkMCtmSmxYYmxzLzMzNXltVmRUcjFzakprK2ZickRQbE9uVFMwdzRWcUxsaTBVM2kxYzI3L2E3dEEyb1UrZlBucm9vWWRLZEMxbnpwelIrKys5TDV2Tkpzbis3eUkwTkZSUlVWRUtydlpyU0o2Wm1ha3RXN1lvSXlORG4zN3lxU3I3VnpaNjdXWmxaU2ttSmtacjE2dzFXaTgwYk5oUXIwNTZ0Y2pYRkFCd2R4SHNBZ0JnY3JjSEdua3RHZ0RnZnNEZnU2S3QrMnlkc1J6V09leXVuSFBYcmwzNjU1Wi9TcEpxMWFxbGZ2MzZGVG5XemMxTjA2Wk4wNnhaczNUazhCSHQyTDVETzdiYit3Rzd1cnBxNG45UFZHaG82QjFmUTBKQ2dsSlNVaVJKalJvMktzVmRsTTdvRjBZckl5T2oySEcrdnI0S0NncFNZR0NnYWo5WXU5QXhMN3p3Z2c0ZFBLVFUxRlJKa28rUGo0WkZEU3Z4dFRSbzBFQkRodzNWbXRWcjFMbExaL1hyMTA4MWE5WXNNTTdEdzBOdnpueFRyMDE2VFFrSkNmcmdndzlVclZvMVhiMTJWY3VYTHpjQ2VvdkZvc0ZEQm12Z3dJRjM3UU1DQUVEeENIWUJBTGpIRUhJQUFPTGo0L1gxMTE5TGtxcFVxYUoyN2RyOTd1YzhlL2FzRnN4ZklNa2VHTDcyK212eTlQUjB1bytYbDVlaW9xSjA3T2d4aDRuS0huNzRZYWVUd2ptemYvOStZL2x1dGdzSUNBaFFVbEtTL1AzOUZSd2NyS0NnSUFVSEJ5c3dNRkFmZnZpaEpHbjI3TmxxMGJLRjArTmtaMmRyeGZJVlJxZ3JTVmFyVmJObXpkS2tTWlBrNys5Zm91dnAzNysvd3NQRFZhVktGYWZqL1B6OE5HMzZORTE4WmFMUzB0STBlZkpraDIvKzFLdFhUeSs5L0pMcTFxMWJvdk1DQU80ZWdsMEFBQUFBdUlla3BxYnFuYm52R0krZmZ2cnBZZ1BXM3lvbEpVVXpwczlRZW5xNkpPbjU1NTlYN2RxRlY2UG1PWFhxbEtJL2o5YnUzYnNMYkl1TGk5UElFU00xYU5BZ2RldmVUVjVlWGlXNmpweWNIS05pMk52Ylc4MmEzM2tiaDlKNmEvWmJxbFNwa2p3OFBCelcyMncySTloMWMzZitGandoSVVFTEZ5elU4ZVBISmNtWTBDdzFOVlh4MzhkcjdKaXhldWFaWjlTdGU3ZGlQOGgxZFhVdE50U1Y3Sy9kenAwN2pVcmN2RkEzSUNCQVVWRlI2aHJlbFErTkFlQVBpbUFYQUFBQUFPNFJhV2xwbWpKNWlsSHQyYlJwVS9YOHI1Ni82emxUVWxJMCtZM0p4am5Ed3NMVW8yZVBRc2RhclZiOTM1Ny8wNVl0VzR6SnVDUjdDRHQ0eUdDMWF0VktTeFl2VVZ4Y25OTFMwdlRSUng5cDVjcVZDZzhQVjQrZVBZcWRBRzdQbmoxS1RrNldKTFZ0MjFidTd1NWxkSmZGQ3d3TUxQVysxNjlmVi9UbjBkcXdZWVBSRjdkKy9mcWFPbTJxSk9udDJXL3J4SWtUdW5yMXFoWXNXS0RObXplci80RCtldnp4eDB2VkdpRXRMVTNmSGZoT3UzYnQwc0dEQngwcWRDdFdyS2crRVgwVUdSbFo0a0FkQUZBK1hESnVaVEM3Q2dBQUFBRDhSai84Y0ZSQlFVRUtDaXA5d1BkYkpDUWthT2JNbVVaZjFDcFZxdWlkZDkrNTQ0bXVKcjR5VVNkT25GQzE2dFcwWk1rU3AyT3pzckkwZXZSb1hmamxnaVNwNWNNdE5YMzZkSWRBOWZyMTY5cS9mNy8yN042amd3Y1BLanM3MjlqbTRlR2hIajE2YU9DZ2dhcGN1Ykt4ZnQrK2ZWcStiTGwrL3ZsbmgvUFZyRmxUN2R1M1Y4dVdMZlhRbng1U2hRb1ZqRzJabVprYTkrSTRKU1VsU1pMbXZqTlhqUm8xMG90alg5U0ZDeGVNY1RhYnpXajdVRmh3bVptWnFaeWNITG00dUpTbzBybERodzZhOE1xRUlyZmJiRFpGOUltUUpNMzUreHcxYWRMRTJIYnAwaVZ0M3JSWlgzNzVwVkh0TEVtOWV2ZlM4T0hEamV2THpzN1daMnMvMDdwMTY0emdWNUtDZ29JVUZoYW1UcUdkbkZaSVoyWm02c1NKRXpwNjlLZ09IVHlrWThlT0ZaaG90VWFOR29xTWpGVFg4SzYvZTRVM0FLQnNVTEVMQUFBQUFDYVdtNXVyTFY5dTBiSmx5NHpKdS96OC9EUnoxc3c3RG5YdmxMdTd1N3AwNmFMVnExYXJjZVBHbWpKbGl0emQzWldZbUdpdkJvMDdxQk1uVGhRSUVmMzgvTlN6WjA5RlJFWVUyalAyc2NjZVU1czJiYlJ6NTA2dFdiUEdDS3VUa3BLMGZ2MTZyVisvWHE2dXJob3dZSUNpL2h3bFNWcjU2VW9qMUczU3BJa2FOYkpQbkpaeEs2UElTYzJjVFhhV201dGJvc25RTWpNeml4MXp1NE54QjdVeGRxTU9IVHprOE55RWhJUm96Tmd4YXRiTXNZV0VtNXViaGc0YnFnNlBkOUN5cGNzVUZ4Y25TVXBPVHRhNmRldDA1TWdSL1czTzMrVHU3aTZyMWFxZmZ2cEpDVDhsS09GY2dzNmNQcU5UcDA0NUJPcDVLbFNvb1BidDJ5czBORlF0SDI3SnhHZ0FZRElFdXdBQUFBQmdZdW5wNmRxMGFaTVJRbGFyWGswelpzeFFyVnExN3NyNUJ3OGVyS3pNTFBVZjBOK29NTTNOemRXR21BME9WYWpTcjYwaE9uVG9VR3liQkZkWFY0V0hoNnRMbHk3YXMyZVBZamZHR3IxbkphbE9uVG9hTUhDQThUaC9kZStJa1NPTTVXSERodW1tOWVadnVrZG5hdFNvY2NmN2VQdDQ2OGpoSTBhb1c2TkdEUTBlTWxpaG9hRk93OVhhdFd2cnpabHZLajQrWHRHZlIrdTc3NzVUVUZDUXBrNmJhanlmWjA2ZjBldXZ2MTdrTWZ6OS9kV2lSUXUxZmF5dDJyWnRTM1V1QUpnWXJSZ0FBQUFBb0F5VVp5dUc4K2ZQYThMTEUvVG9vNDlxOUpqUjh2UHpLL1d4N3FRVmd6UDc5dTNUVzdQZVV0MjZkZFd4VTBkMTZ0aEp3ZFdDUzMwOFNUcDkrclIyYk4raHc0Y1BhOGFiTXh3cWtyT3lzalJsOGhRMWJ0eFl6L3psbWQ5MG5ySlVWQ3VHdFd2WDZsekNPWFh2M2wwdFdyWW8xUVJsNTVQT3k1WmpVMGhJaU1QNjk5OTdYenQyN0pBa0JWY0xWcjI2OWRTd1VVTzFiTmxTZGVyVVlUSTBBTGhIRU93Q0FBQUFRQmtvN3g2N3FhbXBDZ2dJS0pkekZ5VXRMYTNRVmd1L2wydlhyc25YMS9lK2J5bHc1Y29WSlo1TFZOMTZkZVhyNjF2ZWx3TUErSjNRaWdFQUFBQUE3Z0YvdEZCWDBsME5kU1dwWXNXS2QvVjhmMVNWSzFkMm1Jd09BSEJ2dXI4L3hnUUFBQUFBQUFBQUV5TFlCUUFBQUFBQUFBQ1RJZGdGQUFBQUFBQUFBSk1oMkFVQUFBQUFBQUFBa3lIWUJRQUFBQUFBQUFDVElkZ0ZBQUFBQUFBQUFKTnhLKzhMQUFBQUFJQjd4WTBiTjVTcjNQSytETUIwZkgxOTVlUHRYZDZYQVFDbVFyQUxBQUFBQUdYazVzMmJ1bm56Wm5sZkJtQTZMbkloMkFXQU8rU1NjU3VEajVNQkFBQUFBQUFBd0VUb3NRc0FBQUFBQUFBQUprT3dDd0FBQUFBQUFBQW1RN0FMQUFBQUFBQUFBQ1pEc0FzQUFBQUFBQUFBSmtPd0N3QUFBQUFBQUFBbVE3QUxBQUFBQUFBQUFDWkRzQXNBQUFBQUFBQUFKa093Q3dBQUFBQUFBQUFtUTdBTEFBQUFBQUFBQUNaRHNBc0FBQUFBQUFBQUprT3dDd0FBQUFBQUFBQW1RN0FMQUFBQUFBQUFBQ1pEc0FzQUFBQUFBQUFBSmtPd0N3QUFBQUFBQUFBbVE3QUxBQUFBQUFBQUFDWkRzQXNBQUFBQUFBQUFKa093Q3dBQUFBQUFBQUFtUTdBTEFBQUFBQUFBQUNaRHNBc0FBQUFBQUFBQUprT3dDd0FBQUFBQUFBQW1RN0FMQUFBQUFBQUFBQ1pEc0FzQUFBQUFBQUFBSmtPd0N3QUFBQUFBQUFBbVE3QUxBQUFBQUFBQUFDWkRzQXNBQUFBQUFBQUFKa093Q3dBQUFBQUFBQUFtUTdBTEFBQUFBQUFBQUNaRHNBc0FBQUFBQUFBQUprT3dDd0FBQUFBQUFBQW1RN0FMQUFBQUFBQUFBQ1pEc0FzQUFBQUFBQUFBSmtPd0N3QUFBQUFBQUFBbVE3QUxBQUFBQUFBQUFDWkRzQXNBQUFBQUFBQUFKa093Q3dBQUFBQUFBQUFtUTdBTEFBQUFBQUFBQUNaRHNBc0FBQUFBQUFBQUprT3dDd0FBQUFBQUFBQW1RN0FMQUFBQUFBQUFBQ1pEc0FzQUFBQUFBQUFBSmtPd0N3QUFBQUFBQUFBbVE3QUxBQUFBQUFBQUFDWkRzQXNBQUFBQUFBQUFKa093Q3dBQUFBQUFBQUFtOC85aWtjdWIwVFJoWGdBQUFBQkpSVTVFcmtKZ2dnPT0iLAoJIlRoZW1lIiA6ICIiLAoJIlR5cGUiIDogIm1pbmQiLAoJIlZlcnNpb24iIDogIiIKfQo="/>
    </extobj>
    <extobj name="C9F754DE-2CAD-44b6-B708-469DEB6407EB-2">
      <extobjdata type="C9F754DE-2CAD-44b6-B708-469DEB6407EB" data="ewoJIkZpbGVJZCIgOiAiMjkyMjYzNjkwMTczIiwKCSJHcm91cElkIiA6ICI1NDcwODk2MDEiLAoJIkltYWdlIiA6ICJpVkJPUncwS0dnb0FBQUFOU1VoRVVnQUFCTklBQUFIbUNBWUFBQUMyM0tQUEFBQUFBWE5TUjBJQXJzNGM2UUFBSUFCSlJFRlVlSnpzM1hkOEpHWGh4L0h2bEczcDdaTHJoWEwwS3FMMHBvSWdpSUlvNGcrN29OaFFCQUVGcEtoSVIxUlVGTEFyaW9xQWlDZ3FTRzhIMHJtYWErbDFzMjNLNzQvTlRuYXpLWHMxNVQ3djEydGZ1L1BNTXpQUDdDVzU3RGRQTVpLcHBDOEFBQUFBQUFBQVl6SW51Z0VBQUFBQUFBREFWRUNRQmdBQUFBQUFBSlNBSUEwQUFBQUFBQUFvQVVFYUFBQUFBQUFBVUFLQ05BQUFBQUFBQUtBRUJHa0FBQUFBQUFCQUNRalNBQUFBQUFBQWdCSVFwQUVBQUFBQUFBQWxJRWdEQUFBQUFBQUFTa0NRQmdBQUFBQUFBSlNBSUEwQUFBQUFBQUFvQVVFYUFBQUFBQUFBVUFLQ05BQUFBQUFBQUtBRUJHa0FBQUFBQUFCQUNRalNBQUFBQUFBQWdCSVFwQUVBQUFBQUFBQWxJRWdEQUFBQUFBQUFTa0NRQmdBQUFBQUFBSlNBSUEwQUFBQUFBQUFvQVVFYUFBQUFBQUFBVUFLQ05BQUFBQUFBQUtBRUJHa0FBQUFBQUFCQUNRalNBQUFBQUFBQWdCSVFwQUVBQUFBQUFBQWxJRWdEQUFBQUFBQUFTa0NRQmdBQUFBQUFBSlNBSUEwQUFBQUFBQUFvQVVFYUFBQUFBQUFBVUFLQ05BQUFBQUFBQUtBRUJHa0FBQUFBQUFCQUNRalNBQUFBQUFBQWdCSVFwQUVBQUFBQUFBQWxJRWdEQUFBQUFBQUFTa0NRQmdBQUFBQUFBSlNBSUEwQUFBQUFBQUFvQVVFYUFBQUFBQUFBVUFLQ05BQUFBQUFBQUtBRUJHa0FBQUFBQUFCQUNRalNBQUFBQUFBQWdCSVFwQUVBQUFBQUFBQWxJRWdEQUFBQUFBQUFTa0NRQmdBQUFBQUFBSlRBbnVnR0FBQUFiRW0rNzA5MEV6Q05HWVl4MFUwQUFBQmJFVUVhQUFDWVZ2S0RzOXhyd2pSc0NZWmh5UGY5Z2pDTllBMEFnT21OSUEwQUFFd0wrYUhaOE1md09zQ21HQjZjNVQ5R3FnTUFBS1lQZ2pRQUFERGw1WWRtbnVmSmtDSEx0bVFhcG16Ymxta3lMU3cyUDgvejVEaU9QTitUNjdqeTVNa3dqT0RyalRBTkFJRHB4MGlta3Z4cEZnQUFURm01OEN6M0NJZkRpa2FpRTkwc2JJT1N5YVRTbWJSTTB3d2VoR2tBQUV3dkJHa0FBR0RLeWcvUmZOOVhXYXhNbG1WTmRMT3dEWE1jUjRsa0l1aVpScGdHQU1EMHdqZ0hBQUF3SmVVUDVYUmRseEFOazRKdDJ5cUxsY2wxM1NEZ1pXNCtBQUNtRDRJMEFBQXc1UXdQMFNMaENDRWFKZzNMc2hRT2h3blRBQUNZaGdqU0FBREFsQlFzTEdBWWlrUWlFOTBjb0VBMEVwVmhHRUdRQmdBQXBnZUNOQUFBTU9YazkwaUxSQ0xNUVlWSnh6QU1SY0lSZXFRQkFERE5FS1FCQUlBcEpSZEk1SUkweTJSSUp5WW4welFMZXFRUnBnRUFNUFVScEFFQWdDa25mN1ZPNWtiRFpHWGJkc0dxc2dBQVlPb2pTQU1BQUZOU2JyZ2N3em94V1JtR3diQk9BQUNtR1lJMEFBQXc1VEJVRGxNRlg2c0FBRXd2QkdrQUFHQktvcWNQcGdLK1RnRUFtRjRJMGdBQXdKUkNLSUdwaXE5ZEFBQ21Qb0kwQUFBQUFBQUFvQVFFYVFBQUFBQUFBRUFKQ05JQUFBQUFBQUNBRWhDa0FRQUFBQUFBQUNVZ1NBTUFBQUFBQUFCS1FKQUdBQUFBQUFBQWxJQWdEUUFBWURPSkR3eG81YXBtOWZmSEo3b3BHMlQxbXJYcTYrL2Y1UE40bmkvWGRlVjVYc25IK0w2dlRDWlRjbDBBQUlDSlpFOTBBd0FBQUthNjFXdlc2aXNYWEt5QmdZUWs2ZlRUM3ErVFRqeCtzMS9uUnorNVhjMXIxcXE2cWtwZi9zSm5aQmpHSnAvVDkzMmRlK0VsaXNjSFZGNWVwb1VMNXV1eWk4NlhaVmtiZks0cnJyeEdUejN6bkxiZmJxR3V2Zkx5VWV0NW5xK2JiN2xWeTVhdlVQUHFOVHJpMElOMTVpYy9PdTc1Nzczdjc3cjdyL2RycnoxMzEvNzc3YXQ5OTk2enFFNVhkN2V1dXU0bVNaSnQyN3IwNjEvZDRQc0FBQUFZRFVFYUFBREFKcG83WjdaaTBWZ1FwRDMrNU5NYkZLVGQ5dk5mNjdVM2xvNjQ3K1FUajllKysreWw1MTk0VWZmYzkzZEowbTY3N0tUNy92N1BNYzhaQ3RsNjJ4R0hqWHZ0VmMyckZZOFBTSkxpOFFFMXptalk0QkN0bzdOVDlYVjFKWmVicHFIdTdoNjkvc1l5U2RKL0gzdENuL3pZNmVOZTk5RW5udExhZGV1MWR0MTZtWVl4WXBDV1NXZjA0a3V2U01vR2FRQUFBSnNUdjEwQUFBQ01JUjRmMEFVWGo5NjdLbWNna1FoZXYvYjZVbjNobkF2R1BlYlNyMzlWMWRWVldyRnlWUkQrREhmVTRZZks4M3pkK3JOZkJXVXZ2dnlxWG56NTFUSFBYVllXS3lsSVcvTENpd1hiUjcvOXlIR1B5WGZ1aFpkbzZiTGwrc1d0UHl6ZWQ4RWxpa1FpU3FYVDZ1c3JIRHJxdWs3d3VyZTNUeDg0L1pORlBleXUrdVlsV2pCL25pU3B2ejllOEI3dHNNTjJlcy83LzIvTXRqbU9NMnFkdDd6NVRmcnFPVjhjKytZQUFBQ0dJVWdEQUFBWWcrdTZXckZ5MVFZZDQvdCtTY2RrSEdmY09wTDA1N3Z2MWJJVkt5VkprVWhFbGpYK05MZGxaV1hCNjNRNnJRc3Z2bUxFZWkydGJRWGJQNzN0bCtPZSsveHp6MVpkYlkwa3FieThYSTdqNnZsaGdWeno2alZxNytoVVkrTU1SY0podGFkU1k1NHpuVTRYbGJsNWM2MDk4dGdUd2R4cnMyWTJhZkVPMjh2enhwOHpiYlE2N2diTTR3WUFBSkJEa0FZQUFEQkptS2FocTc3NURmM3ZwVmVDSG1ncm0xZnJuci9lTDBtcXFxclV4UmVlcTJna011WjVETVBRbk5temdtM1g4MFlkT2pwY0tmV2N2TVVCOXRwak56M3o3Qkk5Kzl6ekJYV2VmbmFKSk9tZ3QrNnZKNTU2UmxKMkNPelpuenN6cUhQZGQyL1c2alZyTmJPcFVWODUrN05GMTVtYmR3Ly8rcy9Ed2VzakRqdFlaV1ZsT3V5UUE0dU9TU1pUZXZ6SnB5VmwzNGRERHo1Z3hIdllZZnZ0eHIxUEFBQ0E0UWpTQUFBQU5zRDVYL2xpTU54UWt2cjYrMVZaVVZGVUw1Rk15dk04bGVmMURGdTdicjB1L2VaVlk1NS9oKzIzVTN0SFo3QjkzLzMva0RQWWM2MjN0MDlmUHUvcjQ3YlJ0bTM5NGRlM2pWdHZjOWh6ajkwa1NjLy83eVhObXRrVWxELzYySk9TcElNT2VFc1FwRVVpWWMyZE0wZXU2MHJLenVPV2ErK3NtVE1Memh1SlJHVGIyVG5UV2x2YkNvYXlIbmJJUWFxcnJkR1hQditab3ZhMHRyWUZRWnBsV1NQV0FRQUEyRmdFYVFBQUFCdWdvYjR1Q0l6dWYrQkIzWExiTC9TRnN6NmxndzU0UzBHOWEyLzhnWjU2K2xtOTY5aWpkY0p4eDZpaW9uekU0WXZqZWNkUmgrc3Y5LzR0MkRZTVErRndlTVM2cVhHR1QrWjgvak9mMHR3NXMvWEwzOXdSekpGMjlOdVAxRkdISDZySG5uaEtkLzc1YmtuWlVPOVRIenRkN1IyZCtzNjFONDU0cmtVTDVxdXFxbEtkWGQycXFhNlNKQ1VTU2EzdFdxL0d4aG5hY1lmQ25sL2Z2dnA2UGJ2a2hZS3kxV3ZXNm9NZitWUkIyYmxmK3J3T09tQi9TU3BZV0tHeGNZWm1OalZLa202KzVUYjk3ZS8vR1BVK1I1c2o3VzFISHE2enp2ajRxTWNCQUFDTWhpQU5BQUJnRE5Gb1ZCLy95SWVDN1JrTkRlcnE3dGFQZnZJelBmTFlFNUtrYTI3NHZpTGhpUFo3MDk2U3BJZisrNmorL2RCL0pVbS8vZjBmZGRjOTkrbTRZOTZ1SXc4L3BPQmM1ZVZseXVkNXZpNjQrSEwxOXZZRlpZc1dMdEJoaHh5b2Z6LzBpS1RzOE1pYnJydHl4TForNktObnFxKy9mOFI5K1JiTW42c2R0dDlPbFpXVlFWbERmWjEyV3J4RE1CZWJsRjJ3WUtmRk82aHFmY3VvNXpJTVF4ZWQveFV0bUQ5UFYxNXpneVFwRm92cTJ1L2NwTFZyMXhmVkQ0ZkRpZ3dPVFUybjAvSjlQd2dIZmQ4dkNoc2R4OUVELy94M3NHM21MVWpnZWQ2NDg2U050TjlqZmpRQUFMQ1JDTklBQUFER0VBNkhkTUp4eDBpU0hNZlYzeDc0cDM3NW16c1VqdzhFZFNvcks0SmhpamtORGZWcWIrK1FKQ1VTQ2YzK2ozZnBudnYrcnBQZmM3eE9PTzZZVVh1VmpiUjY1NW1mK0dnUXBLMWIzNkxQbm4zZWlNZkdCK0liZm9PYjZPLy8rSmRhQm9kVHJsbTdUcExVMmRtdFAvenhMNUtrL21IQjNnWG5uaDI4L3RKNVg5UFNaU3VDY0xDOW8xTWZQL1B6QmZYLzlkQi8xZFBiTzI0NzN2bU9vN1R6VG90SDNmL3FhNi9yM3I4OVVQSjlBUUFBaklRZ0RRQUFiQkRYZGVXNnJqelBsK2U1Y2x4WHZ1ZGx5MXhQcnUvSjl6ejVrdVJuVjdBc2VHUUxDL2RKdy9ZWEhxZThldDdndGRMcHRKeE1SbzJITlc2VmUzNzRrY2YxNjkvOVFldUc5YzdhZCs4OTljWFBucW5xd1dHTmtuVElRUWZvcmZ2dnAvdnUvNGZ1dVBPdUlBaEtKQkw2K2E5K3A3Lys3UUdkZHVyN2RQZ2hCOHMwRFkzSHlLdmp1cTVhMjlwSHJGZktLcGFiMjRQL2ViZ28vT3ZxN3RZZGQvNjVxTzZ5NVN0MXlvZUdobFRtZXArdFhyTldwM3pvNDlsLzYwSFhmZmNINnV2ckt4aldPcFp3SkZMVXd5OWZOQm90NlR3QUFBQmpJVWdEQUdBYmtNbGtaSnBtUVFDV2ZUMFVnRG5lWUJBMldPNjVybHd2V3o5WGxoOTBUSlRzY0w2dE56VHZpYWVlMFk5K2NydmFCbnVYNVpTVnhYVDZhUi9RTVc4L1VvWlJISWFGUWlFZGY5d3hldnRSUitpdWUrN1RILzUwbDVMSjdCeG03UjJkdXVHbUh5cVZUT21kUjc4dE9NWTBUZjMrVjdmcWlhZWUwYmV2dm1IRTlteU9vWjJiMDR5RyttQ0YwRnlQdEZBb3BNWVpEWktrNnFySzRPdkc5LzBSNTNFYnFUeVR5YWl6cTB1cjE2d3RxUjEvL3N1OSt2TmY3dDNvK3dBQUFDZ0ZRUm9BQUZPUTY3cktaREp5WFZlTzQ4cHhNc280anR5TUk4ZDE1VGlPSE1jSkFqQnN2Rmt6bTlUVjNWMVF0dCsrZSt0VEgvK3dhbXRxbE1rNFl4NXZtcVpPUFA1WUhYTFFXM1hyejM0VnJDaFpWMXVqSXc4L3BLaXVaVmtqQm5NNXphdlg2S1JUUHpMaXZ0enFubHZUMlovN3RDUnB5UXN2NnFKTHZ5Vkptajl2anE2OTh2S2d6bDMzM0NkSjJtRzdSYnIwb3ZPRDhnc3Z1VnpMVjZ6UzNEbXo5WjByTGxGblYxY3diUFVMbnoxREJ4L3dGdjN4cm51VVRtZkdiWWR0MjdJc2E5VDk3dUQzQlFBQXdLWWdTQU1BWUpKSnBWTEtaRExLWkRKS1p6TEtwTkxLREFaalRpWWpkNEtEc1Z6WVkxbFc4Tm8wRFZtbUpjTXlaWnVEUVpCaERENW5KNlEzREVPR0pFTkdzSjNiSjhQSVRpSnZHTm45VXVGeGVRL2Y4K1g2WHZCK2JHbno1czdSc1VlL1hYZmRjNThXNzdpRGxpMWZvYWVlZVU1UFBmUGNCcCtydXJwS2wxOXlvWDcwazl0MXduSEhCSlB1NS81TkRjUFFTNis4T200dnJNa1lDTjJkTndUVGNWejk4amQzYU1hTUJyM2pxQ09DOWthaUVmMzZqanYxNnF1dlM1TFdyc3NPazIxdGE5TWxsMTlaY0YrUmNFVGhjRmp6NTg1VlMxdWIrdnJHN21uM3VVOS9Vb2NmZXRDbyt4LzY3Nk82K3ZydmJmVDlBUUFBU0FScEFBQnNWWTdyeWtrUEJtU1pqTktEb1ZuYXlRWm1XeW9rczIxYnZ1L0xNazBabGluTExBN0NiTXVXYVEzMmlNcUZaWVlabEptbU9XWlBxYTNGTXp6Sms3eXQySlpUVGpwUisreTFoL2JkWnkrZCt1RlBibEtRdGNkdXUrajZxNjZRWVpoQm1UdDR2a3dtby9PL2ZsblJNYkZvVkhmODhxZTY4cG9iOWRReno4azBUVjE1eGNWYU9ILytpTmZZMnY5TUsxYzE2NG1ubmluWVhybXFXZUZ3U0RzdjNsRjkvZGxGRUtLUmlGYXZYcVBYM2xoYWNIdzZuU2txeTVrL2I2Nk9lY2RSdXVubVc4WnN3M2QvOEdOOS8wYy9IWFcvNjdxbDNnNEFBTUNvQ05JQUFOak1VcW1VVXVtME11bU1Vc21rMHVtMDBwbE1NTEg2NW1DYXBrS2hrQ3pMa2gyeVpWdDJkdHUyRkxKczJhSHNNRGZMdG1XWjV2Z254SmdxS3l1MDd6NTdTY3JPLzJYYnhUM2hYTmNONWdJekRHUEVZWWJoVUVpU2l2WWxSNWczYkxnNy8zeDMwQXZPTUF4OTY2cnJSNjA3ZDg1c1haWTNoSEpMKzhWdjdpalluamQzamhMSnBOcmJPL1N0cTY1WFpyRG5ZRVZGdVU1K3p3bnFqMmVEdFp0K2NJdldyRjJueHNZWk92dHpaeGFlWTg0Y1NkSjdUM3lYSXFPc2NKb3ZONXdaQUFCZ1N5SklBd0JnSTR3VWxxWFM2U0F3MkJTaFVDaDRoQ05oaFVNaGhjSmgyWllsT3hTU1BjWThVTmp5Zm5iTDkwY3N2K3hiVndkQjExdjMzMDlmUGVjTEpaK3pmN0RIVmxWVnBkNzMzbmRyNWNwbVBmRGd2NFA5ZjczL0gvcjE3KzRNdGwzWFZXZG4xNmpuS3k4YmZmWEt6ZTNaSlMvb2lTZXp2ZEhDNFpEUzZZekM0WkJPUGVVa2ZlZmFHMVZYVjZ1MTY5WkxrbXByYWhRS2hWUmJVeU5wS0ZDMFRETW95N0ZEMlY5VDU4MmRvOWJXdG5IYjhlN2pqOVVldSsweTZ2NlhYbjVWZC83NTdnMi9RUUFBZ0R3RWFRQUFqTUQzL1d4UHNuUmE2Y0d3TERXNHZTbGhtVFhZa3l3VURtZURzdUE1Tk5qVGlmK2F0MFU5dmIyU3NrSFRDY2NkbzhlZWVDb0kwdjcxMEgvMS9Bc3ZGdFIvNi83NzZiTm5maUlJbTE1KzVUVmRjOFAzZ2tCdS8vMzIzU3J0VHFWU3V1a0hQNVlreld4cTFPeFpNL1hNYzg5TGtnNDZZSDlkZXRINVdyMTZqZjczNHN1U3NuUEVuZm01THhlZFo5MzZscUx5Yzc1NGxnNDU2SUF0ZkFjQUFBQWJodC9XQVFEYlBNZHhsRXdtbFV5bU5KQVlVRHFaS21tbzNXaHlBVmtrSEZZa0VsRTRNaFNhbVF5enhEQjlmZjFLSnJOZmJ5UDFKRnMzMkp2TE1BenR1dk5pdmZqeXEzcnNpYWUwYm4yTFB2WHgwN1hrK2YvcEQzKzZPNWdEN0cxSEhxYlRUM3YvVm1tN2Jkc2FTQ1FrU1NjZWYyelJBZ3g3N2JHYmZ2djdQd2JiMnk5YXVNWGE4dWUvM0tzLy8rWGVMWForQUFBQWlTQU5BTENOU2FWU1NpYVNHa2dtbEVva2xVZ21OMm9TOG5BNEhEd2lrZHh6UktGUWFGSk15SStwWTJWemMvQzZwcWE2YVA5NzN2MHUvZWt2OStyOUo1Mm9JdzgvUkZkZGQ1TWVlZXdKclZ6VnJBc3Z2cUtnN25ISHZGMmYrT2pwQldXdHJXMUtEWnVmcjdPclc2MnRiVXFta2tGWmYzeEFyYTJGcTJObTBobTF0cmFwbzdPejRQajJ3ZTJHaGdidHM5ZWVldjJOcFRycWlNT0tnclNWcTVyMTRrdXZTSklxS3lxMDNYWkRRZHFwcDV5azk3MzNoSUw2enk1NVFaZDk2K3FpOTZBVXRtMlBPQzlkanV1NnpLRUdBQUEyR1VFYUFHRGFTcWZUU2lTU2lnL0VsUmhJS0pWTXlodWNESDQ4aG1Fb0ZBb3BFZzRySElrRVlWbnVnVzNIUC8vMWtHNis1Ylp4NjJVeVEySFY0MDgrcFZNKzlQRnhqL25pWjgvUTZqVnJnKzNaczVva1NTMHRyVUZaTkJMUk5kKzZWRlZWbGZJOFQyODc4akE5L2V3U3BZYjFtcHcxczBtSEhIeUFKRi9TVUpqN3liUE9McnJ1RlZkZVcxUTJVbyt1bDE5OWJjVGpjeXVML3VxMkgybmZ2ZmZVSVFlOVZlRndxS2plYis0WTZvMTJ5RUZ2bFptM1VxbHBGaS9JWUpZWVF2dStMOC96Z3NVZEpPbXNNeit1d3c0K2NOUmpIbjdrY1YxNzQrRDhkbjQyV0pzc0s5RUNBSUNwZ3lBTkFEQXRlSzZuK0VCY0E0bUVFZ01KRFF3TXlQTzhrbzQxTFZPeGFFelJhRVJsWldXS1JxT0tSQ0pidU1XWUtoelhLUXF0eHVONWZrbkh1SzZyaHg5NVBOaCs4ZVZYOWJFelBxK3U3cUdGQk5hdVc2ZUhIa25wMWRkZTE3TkxYbEJ2YjkrSTUxcTN2a1ZmL2RxbEtpOHYwdzdiTGRLaWhRdDAwb25IYjFDN044YkJCNzVWMFdqeDk4dktWYzE2NUxFbkpHV0Q2ZVBlK1k2Qy9iLzkvUi8xK3ovK3BhQ3MxTy9aUng1N1V0KzU5c2FDc2h0dStxRnV1T21ISlIzL3dJUC8xZ01QL2x1WFgzTGhtQXNVQUFBQURFZVFCZ0NZY2p6UFV6S1pWR0lna2UxdGxraVd2QUJBS0JSU0xCcFZMQlpUSkJaVkxCcFZLRlRja3diWUdqelAxNHdaOVZxNXFsbVZGUlU2L3RoamlnS2lsdGIyb3NCSmt1Yk9tYTEzSFh1MDFxeFpxNy8vODEvQlBHdngrSUNXdlBDaTFxMXYwWWMvZEtvcUt5cTJXUHNOd3hneFJKT2srZlBtNmgxdk8wTDNQL0NnRGozNEFNMmRNMXZ4K0VDdzMzRmNPYzZHRDZzR0FBQ1lTQVJwQUlCSkw3Y0l3RUI4UUlsRW91VGVRWlpscVN3V1UxbFptV0psTVpYRnltUmFUUGFQRFhQVTRZZHVzZFVqdzZHUTNyci9tM1RCeFZkbzM3MzMxSjY3N3hyc3MyMWJienZpTUgzcTQ2ZnI5VGVXYW4xTHE4TGhzUGJhWXpjZC9mWWp0ZCsrZXdmREVrODk1U1RkLzQ4SDlmQWpqK3VOcGNza1NVZS8vU2lacHFGZjNIcnpGbW43ZUF6RDBLYy8rVEVsa3ltZGZ0b0hpdmEvOHgxSDZXMUhIbFpROXNwcmIrakhQLzNadU9kdWFwcFJkT3pHcUt1dDJlUnpBQUNBYll1UlRDVkxteXdHQUlDdEpKRklLTjRmVjM5L2YzYUlaZ256bXBtbXFXZzBxbGhaVE9XeGJIQkdUN1BweWZNOGVaNm5UQ2FqZERxdHhobU5FOTJrVGRiWjFhMXdLS1NLaW5MMTlQVEtEdG1LUmFQQktxOHZ2UGl5VXNtVTl0eGp0eEhuSXN2WDA5T3JwNTlkb3YzMjNWdFZWWlZiby9rWVEydGJOZ0FOaFVJeVRaT1Zld0VBbU9JSTBnQUFFeTZaU0NvZXp3Wm44UkxuTm9zT0RzOHNLeTlUTEJwVk5CcmRDaTNGWkRBZGd6Uk1Yd1JwQUFCTUx3enRCQUJzZGNsa05qaUw5OGNWSHhpUTY0NDlUMUk0Rk1yMk5Dc3JWN1FzcGxnMHlrcDdBQUFBQUxZNmdqUUF3QmJudXE3aS9YSDE5dmFxcjc5Ly9PQXNIRlo1ZWJrcUtpcFVVVkV1eTdLMlVrc0JBQUFBWUhRRWFRQ0FMU0tWVEttdnIwKzl2YjBhU0NUR3JCdXk3V3h3VmxXcGl2SnkyVGIvUFFFQUFBQ1lmUGlrQWdEWUxGelBDM3FkOWZmM3kzR2NVZXRhbHFXS2lteVBzL0x5Y29YRDRhM1lVZ0FBQUFEWU9BUnBBSUNObGt3bTFUOFluZzBNREl4WnQ2eXNURldWbGFxb3JHQmhBQUFBQUFCVEVrRWFBS0JrWHE3WFdWK2YrdnI2eHUxMVZsbFJvYXFxS3BVenp4a0FBQUNBYVlBZ0RRQXdKdC8zMWR2YnA1N3VidlgxOTh2My9WSHJ4cUpSVlZWVnFiS3lVdEVZdmM2d1pReGZzZFh6UEptbU9VR3RBVWJuZVY3Qk5xc05Bd0F3OVJHa0FRQ0srTDZ2L3I1K2RmVjBxNyt2ditqRFlJNXBtYXFzcUZCbFZaVXFLeXJvZFlhdHlqQU1HWWFoZENhdGFJVGdGcE5QT3BNT3ZrNEJBTUQwUUpBR0FBajA5L2VydTZ0YmZYMTlja2NKenl6TFVuVlZsYXBycWxWZVhyNlZXd2dVTWd4RG1VeUdJQTJUVWlhVElVUURBR0NhSVVnRGdHMWNQQjVYZDNlUGVudDZSZzNQYk5zT3dyT3lzckt0M0VLZ1dLNlhqMkVZU2lRU3FpaXZJTERBcE9MN3ZoS0poQ3pMb2xjYUFBRFRDRUVhQUd5RFV1bTBPanM3MWRQVkxjZDFSNnhqMjdhcXFxdFVXMU9qV0N5MmxWc0lqTTB3REptbUtkTTA1VGlPK3ZyNlZGVlZOZEhOQWdLOXZiM3lmVC80T2lWSUF3QmdlaUJJQTRCdGhPZDU2dW5wVVdkbmx4S0p4SWgxUXFHUXFxcXJWRk5kb3hpTEJXQ1NNZ3hEdnU4SFlacGxXZXFQOXlzU2pTZ1Nqa3gwOHdDbDAybkZCK0lLaDhNRklScGhHZ0FBVXg5QkdnQk1jL0dCQVhWMmRLcXZ0MWZlQ0N0dWhzUGhiSGhXVmMxS201Z3lja1BsY2tHYVpWbnE3dTVXNDR4R3dncE1LTi8zMWRYZEZYeGQ1b0kwdmk0QkFKZ2VqR1FxV2Z5cENnQXdwVG1PbzY3T0xuVjJkU21UeVJUdHQweFRWZFhWcXF1clpkZ21waVRmOStYN3ZqelBrK000Y2h4SG1VeEdydXVxdkx4Y05kVTFFOTFFYklONmVuclVIKytYWlZrS2hVS3liVnUyYlJPbUFRQXdqZEFqRFFDbUNkLzMxZHZicDY3T1R2WEg0eVBXS1M4clUxMTluU3FycW1UeWdRNVRXQzZReVBWSXl5K1B4K05LSkJLS1JDSUtoOE9LUnFLeWJYN2x3ZWJuT0k2U3FhUXk2WXlTcWFROHp3dkNNOXUyNlpFR0FNQTBSSTgwQUpqaWtvbWtPcnU2MU4zVExjOHRYblV6Wk51cXFhMVJYVjJkUXFIUUJMUVEySEp5dmRJOHo1UHJ1a1VQei9PQzNtditDRU9iZ1kyVnYzSnMvaERqL0FjTERRQUFNUDN3NTFrQW1JSjhTYjA5dldwcmIxTXlrU3phYnhpR0txc3FWVmRicTRxS2lxM2ZRR0FyeVlVWXVkZjVxM2xhbGxVUXBPVVFxR0ZUNUlkaUkzM041WjV6NVlSb0FBQk1Md1JwQURDRnVLNnJyczR1dFhkMHlIR2NvdjNSYUVTMWRYV3FyYTZSYVprVDBFSmc2OHNGRnJtVlBEM1BDN1p6UVpwRWdJYk5LMzhsemx4Z2x0OERqZUdjQUFCTVR3UnBBREFGcE5OcHRiZTFxN3U3dTJqbFRVTlNWVTIxR2h0bUtCS05URXdEZ1FtV0gycmtCMnYwUnNPV01GS3Z0T0hoR1NFYUFBRFRFMEVhQUV4aS9mRzRPdHJhMWRmZlg3VFBzaXpWMWRXcW9hR2hZTEoxWUZzMVBOeVFSRzgwYkZFamhXWUVhQUFBVEc4RWFRQXd5Zmkrcis2ZUhuVzB0U3VaU2hYdGowYWphbWlvVjNWMU5SL1lnQkVNRHpWeVF6NkJMWUd2TFFBQXRpMEVhUUF3U2JpdXEvYU9EblYyZE1wMTNhTDlsVldWbXRIUW9MS3lzZ2xvSFRCMUVYUUFBQUJnY3lGSUE0QUo1amlPMmxyYjFOblZWVFQ4ekxJczFkVFdxS0doUVNHYkg5a0FBQUFBTUpINFZBWUFFOFIxWGJXMnRxbXpzN01vUUl1RXc2cHZxRmROYmExTWV0TUFBQUFBd0tSQWtBWUFXOWxZQVZvMEdsVlRZNk1xcXlvbnFIVUFBQUFBZ05FUXBBSEFWdUs2cmxwYVc5WFZXVHlFTXhxTnFLbXhpUUFOQUFBQUFDWXhnalFBMk1LeVBkQ3lBWm8zUEVDTERmWkFxeVJBQXdBQUFJREpqaUFOQUxZUTEzWFYydGFtcm83T29nQXRGbzJxY1dhVEtpc3FKcWgxQUFBQUFJQU5SWkFHQUp1WjcvdHFiKzlRVzF1YlBNOHIyQmVMeGRUVTFLZ0tBalFBQUFBQW1ISUkwZ0JnTStycDd0SDY5ZXVWY1p5QzhySllUSTB6bTFSUlhqNUJMUU1BQUFBQWJDcUNOQURZREpLSnBGYXZYYU5rSWxsUVhsWldwcWFtUnBVVG9BRUFBQURBbEVlUUJnQ2JJT000V3JkdW5YcDdlZ3ZLSTVHSVpzNmF5UnhvQUFBQUFEQ05FS1FCd0Vid1BFK3RiVzNxYU8rUW43ZVFnR21aYW1wcVVuMWQzUVMyRGdBQUFBQ3dKUkNrQWNBRzZ1cnEwdnIxTFhKZE55Z3pKTlhWMTZ1eGNZWXN5NXE0eGdFQUFBQUF0aGlDTkFBbzBVQWlvVFdyMXlpVlNoV1VWMVpVYU5ic1dRcUh3eFBVTWdBQUFBREExa0NRQmdEamNGMVhhOWF1TFo0SExSelc3RG16V1VnQUFBQUFBTFlSQkdrQU1JYnU3bTZ0WGJkT251c0ZaWlpwcW1sbWsrcVlCdzBBQUFBQXRpa0VhUUF3Z2t3bW85WE5xeFVmR0FqS0RNTlFYVjJ0bXBxYVpKcm1CTFlPQUFBQUFEQVJDTklBWUppTzlnNjF0TFRJeTF1Tk14cUxhdjY4ZWN5REJnQUFBQURiTUlJMEFCaVVUQ2ExZXZVYUpaUEpvTXcwVFRVMU5hcSt2bjRDV3dZQUFBQUFtQXdJMGdCczgzemZWMHRMaTlyYk93ckt5OHZLTkcvK1BOazJQeW9CQUFBQUFBUnBBTFp4QXdNRGFtNWVyVXdtRTVTWmxxblpzMmFwcHFabUFsc0dBQUFBQUpoc0NOSUFiSk5jMTlYNjlTM3E2dW9xS0srcXJ0S2MyYk5sV2RZRXRRd0FBQUFBTUZrUnBBSFk1aVFTQ2ExY3NWS082d1psdG1WcHp0dzVxcXlzbk1DV0FRQUFBQUFtTTRJMEFOdVV0dFkydGJTMkZwVFYxdFpxMXF5Wk1rMXpnbG9GQUFBQUFKZ0tDTklBYkJOYzE5WEtGU3Mxa0VnRVpaWnBhdDc4ZWFxb3FKakFsZ0VBQUFBQXBncUNOQURUWG45L3Y1cFhOY3YxdktDc3ZLeE04eGZNWnk0MEFBQUFBRURKQ05JQVRGdSs3MnZkK3ZYcTdPZ015Z3hKVFRObnFxR2hmdUlhQmdBQUFBQ1lrZ2pTQUV4TG1VeEdLMWV1VWpLWkRNcENvWkFXekordmFDdzZnUzBEQUFBQUFFeFZCR2tBcHAzZW5sNnRYck5HWHQ1UXpxcnFLczJkTTRjRkJRQUFBQUFBRzQwZ0RjQzA0ZnUrMXF4WnErN3U3cURNTkUzTm1qMUx0VFUxRTlneUFBQUFBTUIwUUpBR1lGcklPSTVXTEYraFZDb1ZsRVVpRVMxWU1GL2hjSGdDV3daZ292bStQOUZOQUxaWmhtRk1kQk1BQU5pc0NOSUFUSG5KUkZMTGxpOHZHTXBaWDFlbm1iTm04Z3M4c0EzS0Q4NXlyd25UZ0szUE1BejV2bC93ZnpIL0x3TUFwanFDTkFCVFdrOTNqMWF2V1JOOFNEWU1RL1BtemxWVmRkVUV0d3pBMXBZZm1nMS9ESzhEWU1zWkhwemxQMGFxQXdEQVZFS1FCbURLV3JkK3ZUcmFPNEp0MjdhMWNPRkNSYU9SQ1d3VmdJbVFINXA1bmlkRGhpemJrbWtqSnprdEFBQWdBRWxFUVZTWXNtMmJoVWFBQ2VCNW5oekhrZWQ3Y2gxWG5qd1poaEY4UHhLbUFRQ21JaU9aU3ZLbldRQlRpdWQ1YWw3VnJMNysvcUFzRW8xb3UwV0xaRm5XQkxZTXdFVEloV2U1UnpnY1ZqUVNuZWhtQVJnbW1Vd3FuVW5MTk0zZ1FaZ0dBSmhxQ05JQVRDa1p4OUdLWmN1VlNxZURzcXFxU3MyYk40OWZ4b0Z0VUg2SUprbXhhSXhBSFpqRUhOZFJNcG1VSk1JMEFNQ1V4TkJPQUZQR1NJc0tORFUxYWNhTWhnbHNGWUNKa2orVTAvTThWWlJYTUlRVG1PUnN5MVpackV4OS9YMlNob1ozRXFZQkFLWUtnalFBVThMd1JRVk13OUM4QmZOVldWRXh3UzBETUJIeVF6VFhkUlVKUndqUmdDbkNORTJGdzJHbDAybm1UQU1BVERrRWFRQW12YmEyZHJXMHRBVGJ0bTFyNGFLRmlrWllWQURZbHVXQ05OTTBGWTB5Snhvd2xjU2lzZXhDQko1WHRLSW5BQUNUR1VFYWdFbHQ3ZHAxNnV6c0RMWmpzWmdXTGxvb2k1NG53RFl0djBjYUlSb3dOWVZEWVNWVFNabW1LZC8zQ2RNQUFGTUNRUnFBU1d0MTgycDE5L1FFMnhVVkZWcXdZRDYvYUFQYnVOd1E3MXlRWnBrc0xnQk1SYVpweXZPOGd1OXAvbzhIQUV4MkJHa0FKaDNmOTdWcVZiUDYrdnFDc3FxcVNzMmJQMS84ZWcxQUtseXRrMVU2Z2FuSnR1M2crNWpWT3dFQVV3VkJHb0JKeGZOOXJWeStRdkdCZ2FDc3VxWmE4K2JPbmNCV0FaaU1jc003K2ZBTlRFMkdZUVRmeHdBQVRCVUVhUUFtRGMvenRHejVjaVVUeWFDc3JyWldzK2ZNbnNCV0FaaU04b2VDQVppNitGNEdBRXcxQkdrQUpnWFhkYlY4MlhJbFU2bWdyS0doWGpObnpwekFWZ0dZek9qSkFreDlmQjhEQUtZYWdqUUFFeTdqT0ZxMmRKa3ltVXhRTm52V0xOWFYxMDFncXdCTVZuem9CcVluaG1vREFLWUNnalFBRXlxZFRtdlowbVZ5WERjb216MTdsdXJxQ05FQUFBQUFBSk1MUVJxQUNaTk9wN1YwNlRLNWVTSGEzTGx6VkZOVE00R3RBZ0FBQUFCZ1pBUnBBQ2FFNHpoYXRteDVRWWcyZjk0OFZWVlhUV0NyQUFBQUFBQVlIVUVhZ0szT2N6MHRYN1pjanVNRVpmTVh6RmRWWmVVRXRnb0FBQUFBZ0xHWkU5MEFBTnNXei9PMGJNVnlwZExwb0d6ZXZIbUVhQUFBQUFDQVNZOGdEY0JXNDB0YXVXS2xrb2xrVURaelpwT3FHYzRKQUFBQUFKZ0NDTklBYkRXclZxMVNmR0FnMks2cnJWVkRROE1FdGdnQU5nOW45V3I1ZlgyYmZpTFBrMXczKzF3cTM1Y3ltVTIvTnJZWmZuLy9SRGNCQUlBcGl6blNBR3dWYTllc1ZWL3YwSWZNNnVvcXpaNHpld0piQkFDYmllK3I0N3h6NU1mak1zckxGVnE0U0hXWFhpNVoxZ2FmcXV1S3k1UjYraW5aMjIrdmhtdXVINzJpNTZuM2h6OVFadGxTT2MzTmloMStoS3JPL0V6SjE1QWtlODVjaGZmY1U1RjkzMVJjeVhIVWZ0NDVDaS9lU1pHOTlsRjQ3NzFsUktNYmZELzUyajV6aHR6V1ZrbFN4Y21ucU9JRHA1WjhySjlNcU8vMjIxVng4dnRrMXRjUDdjaGJzR2FqalBCdjFIM1ZsWEk3T2lSSjBRTU9WUG03VDl5MGE1U281L3ByNWF4ZEkwbUs3TFdQS2s3NzBCYTVUdWFsbDlSeHdYbFNPQ0pyeGd6Vm5uT3U3RVdMdHNpMUFBQ1lqZ2pTQUd4eHJhMXQ2dXpxQ3JZcnlzczFiOTY4Q1d3UkFHdyt6cXBWOHVOeFNaSWZqOHVhMGJqQklaclgwVkVZRUkxVEx0T1UyOTJ0ek91dlM1S1NqL3hYVlo4OFk5enIrb21FVWs4OUtmbStVazgrSWJPaVlzUWdMZlgwVTNLV0xwV3pkS2tHL25xdlp2em9KN0kyTVVoVEppUGxGcGx4bmJIcjVrdW4xSFg1WlVyLzd3VWxIdjZQYWo3L1JVWGV2UDlRSUxRSkdxNjdRZmFpN1FyS1VzOC9MNyt2VjVJVTNtMzNUVHIvaHNpc1dDRm54WEpKa3RYWXRFSEh4dS84Z3pMTGxvNjZQN3pyYmlvNzlqaEpVdDh2ZnBZdFRLZGtWbFlRb2dFQXNJRUkwZ0JzVVoxZFhXb2Q3SUVnU2RGWVZBc1dMcGpBRmdIQTVwVmE4bHpCZHRreHgyelE4UjNuZlVXWnBXK282UmUvS3RyWGZ0NDVNaUpSK2FsVUVPN2srSG05c2J6ZVhxMC85ZjB5ak1MajY3OXp0ZXdGQzRQdDlJdi95dzRGSFJROThLQVIyNVI0NkQvQjY5RE9POHRxYkJ6N0pqSVp1ZTF0WTFZcGFHOS92OXgxYTBldmJKaXlaczdNbnJxNU9RaUovTDQrZFYxeG1jcmZlL0xJUGVrMkF6OHhrTGZoeVcxdDJlaHpXVE1hVmZTUHNnV2tYL3lmVWs4L05Yb0YwMVRac2NjcDlkU1RTci8wWWxEczlmYXE4Nkt2alhoSTJUdVBWZlNBQXpkM1V3RUFtUElJMGdCc01iMjlmVnE3WnVpRFVqZ2MxbllMRjhuWUNoOHFBR0N6U3FmVThiVUxSdHpsdGhRR0xiMC92V1hjMDlXZWY2SE0yanBKa2xsZUxqbU8wa3VXRk5SeG1sZkphMitYMWRna0l4eVdsMHFOMjBaL2VKbm5TWjRuUDUwOU52WDAwOEV1cTZsSnZ1ZkpXYjA2MjQ2eU1wbDFkZkw3K3BSODdOR2dYdlF0QjhoUEpvb3VaNFFqa3BtZGJqZXpjb1U2enZuU3VQZWRNL0RYZXpYdzEzdEgzVzlFSW1yNjdlOGxTYUh0ZDFEOWxWZXI2N0p2QktGVzZvbkhGTjVsbDZDK1dWMmp5SnZmWEhDTzVFUC9rVC80bmtVUFBVeEdPRngwSFhQNGl0SHA5RkN2T1dWN2VzWHYvRVBKOXpWYzAyOStKeU1hazU5SUtMUDBqVEhyNXIvSFhuZTMwdjk3WWN6NjRjV0xwWENrNUxaNDNkM3ErZDUzQzhyY3RXdmxyaDA1MEl6czkrWVJ5d0VBMk5ZUnBBSFlJdUlEQTFxMWFsV3diZHUydHR0dWtVeUxOVTRBVEQyKzV5bnoybXNsMVMybG5wKzNPRUI0ejcyVWV1WnBwWjU5cHFCT0x2U0tIbmlRa2s4OExrbXk1ODVWOVJlSEFxdWU2NitWczNxMXJKa3pWWFBPdVVYWHNlZk1rZFBjclBZdmZMWm9uOXZTb3ZiUGZqcllqaDV3b0dyT08xK0pmejFZRUNiMTNYNnIrbTYvdGVqNCttOWVxZEN1dTQ1N3I1dURQVytlNnErOFNwMlhmRjFlZkVCMWwxd1d6TGNtU2Rhc1dhcis3T2VEYmJlMVJZa0gvaTVKQ3UyNG8ycStkRTVKMS9IeWU2TnRSczZhMWVvY0pZZ2RTZnAvTDZqemEyTUhhVE4rOEVOWnM0cm5HaTE3MS9FSzc3U3puRlVyMVgvSDc3S0ZucWZ1YTY2U2x6Zk53bmo0b3hjQUFDTWpTQU93MlNVVFNhMWN2aUxZdGl4TDIyMjNTTGJOanh3QUdDNnkxMTdxazVSNjRRWFpnOE1aSlNuNTJDT1NwT2hCQndkQm1pSVIyWFBuRFUyeUh3cEprZ3pibGowc1ZERWlFV2xEZis1Nm51TDMvS1cwdXZiUWZHeUdaY3VzcmdtMmZTY2p3dzRWbnJxM0p4aFdha1FpTXFLeGd2Mis1OG93cytjMG9zVTlyY3phV3RWZjhXMTUvWDB5R3hvS2dyUmMyeE1QL2xPU2xINWhLSVN5NTg1VDRoOFBGTmExVE1VT1A3TG9HdjdBc0NBdEhON0VRR25yaDFIaG5YWlc5SkJEbFY3eW5EUVlwQ1VmZjZ4Z1pWZXp1bHIxVjE4bnM3SWlLT3Y5eVMxSy9QMys3RVlvcE1oYjNySlYydzBBd0ZUQnAxb0FtNVhqT0ZxMllybTgzSWNsdzlDaWhRc1ZIbUZJRFFCTVZkV2YrNExzdVhQVjk2dGZCRU15eTQ0K1JyRWpqMUx5c1VjVi8rT2RrcVRRRGp1cTZwT2ZrdHZSb2U3dmZIdkVjOWtMRjhtc3FwTFgyU0cvdWxwU2RsRUFkODFhV1kxTkN1MjRZMEg5cml1L3FmU3p6eGFVT2F0WHErVzBEeFNVMVp6NzFSSG5RRE9ycWlRajJ6dllTeVNrOU5DUTBlUmpqOHBkdjc2azk4Q3dobjZOdEJjdFV1UHRQNWNrSmY3NUQvWGRmcXRxTDdoUW9aMTJEdXEwZmZKamN0dXk4NmlWbi9CdVZaejJmOEcrK0oyL1YrSy9ENnYybkhOSDdHV1ZlZTAxZVgyOWlyeHBQMWtWRlVYN0pVbU9vNTd2M2xCVW5IanduMEhBTnRSZ2U4UWd6UnNXcE5WZmRrWEJQV3dzSXh5Uk5Ydk9tSFhjMXBhZ0o2QVJqY21zcXh2N3BNT0N5aHcvazVHZlRNaFBwL05PWHJpNnFkZlRvOTRmM2F6YXIxNGdXWlpTVHowNUZLSkpxbmpQZXpkNHdRTUFBTFlWQkdrQU5xc1ZLMWJJYzcxZ2U4R0MrWXJHTm5HbE53Q1laT3dGQ3hUYVlVZVpsVlZCbVZuZm9OQk9PeXV6ZkhsUVpwU1ZLYlRUempMSG5GamZVTzNYTDFGb3dRSjFYZm10YkZFc3BzYmJycGU3cHZnNEl4eko5amFUc21HSjcwdUdJU01jem5iNFNvODlsMXJERFRmSnJLMlZKUFgrOEdZTi9QV2U3TGs4VC8yLy9tVlFMN3pIbnFxOWNHZ2llcjgvcnRaUGZEVHZUU2orTlhMZzdydlVlOHVQSlVtZGwxNmkrbTlmSlh1Y1ZacVREeitrdnAvZExrbHFQL3VMcXJ2OENvVjJHQW9QM2RZV2RWMXhxYnllSGxXOC93T3ErTUFIdDlnRS9zTjdwQmxsWlp2bHZQYjgrWnJ4L1p2SHJOUCt4YzhIcTNaRzl0dHZ4S0c2cGVpNThYcjEzSGg5UVZua3pmc3JzL1FOaFhmZVJjbEgvaXQ1bmxKUFBxR3ViMTZ1NklFSHFlY0gzeHRxNjl5NUtqL3BmUnQxYlFBQXRnVUVhUUEybTNWcjF5bVpIUG9BTjIvZVBGV00xbk1BQUNCSlN2ejlmcm10TFVvOThaaWNOV3NrU1Y1bnArSi95RTYySCs3dks2aGZlLzZGd2V2MkwzOVJ6dEtsc3VmT1U4TjN2eWV2dmIwdzdOb0FtWmRma3RjN3RESm81YW1uRlE2L3pEZ0Y5WTI4b1owNXNjT1BWUHplZStXdVhTTS9IbGZYWlplby9qdlh5S3lwS2FvclNjbEhIMUgzdFZjSDI2RmRkbFpvMFhZRmRYcC9lTE84bmg1SlV2OXZmeU5uelJyVmZPSHNNZS9GbmpkZkRkZmZXRlRlOG44ZkxCNittY2VQRis1ejI5c0w1b3NybVduSlhqQjVWcWcySWhIVmYrTXlXWFBtS3Y2blA2cnZ0cDlLa2xKUFAxV3cycWZaMEtDNlN5NE5nbG9BQUZDTUlBM0FadEhYMjZlT3pzNWdlOGFNR2FxdXJocmpDQUJibXVkNjhueFBudWZKODN3NVRrYSs3MHUrNVB0KzlpRi82SFZ1bjdMN1BkOHJMUGNMNithT3plMVRVRDY0TGNrZlhFZlM5MzBaTXJKMXNnWEJDcE5CM1dIUDhuMzVobVFNdGltM3ozVmRlWjRueDNIa1pESnFQS3h4YTd5ZFcwemlYdzhxL2VML0NzcThycTVnb3ZqOFAwYzR5NWFwNWYwbkI5dTU0WHZPNm1hMXZQL2szQlJra3FUdTY2NVJWVitmd2p2dm9sS0VkOXRkNVNlZHJMNWYvRnp5ZllVV0x5N1k3dzhiSGlpcitOZElvNkpDZFYrN1NPM25uQzEvWUVCR1pXV3dZdWhJakZBbzI1TXVtVlJvaHgxVmUrNzVrbFVZMEZWLzVyUHErUHFGY3RkbVE4Ymt3dzhwdnVOaWhYZGNQTklwSldXSHJLYWVlYnA0eC9CN0tEcXVNRWpyK3NiRlk5WWZqVmxYcDhhZlpudlpLWjJTbnlraGpQUHkydVk0OHVQeGNROHhRcllVamlqeTV2MkRvWmp1K25YQndoWDJnZ1VLNzdxN1Fvc1h5NW96VjVJVU8vd0lKUi82ejRpcmlGYWMrQjZaVmRYanR4VUFnRzBZUVJxQVRaWk9wOVhjM0J4c3gySXhOVFZON1ErMndOYmd1WjVjMzVQbnV2STl2eUQwOHZMTFBVK09OL1RhODczczY4RkF5Zk1IeTcxczhPVjUzdmdYeDZSaHpaZ1J6SitWQzRzVUNzbWFrZjA1bWcwMjhzTEYxQWpCMUVqbG1jeUl2YW04L3I0Z3JQSXo2WUo5b1IxMlZPMVhMMURQVFRlcTh4c1hxKzRibDBubTRHckx3MElvWTNCb3A5L1hKeWZYN2tGbHh4eXI5RXN2cXZML1RwZlgxU1d2cTZ0Z3BWSzNvME9aVjErUldWbXB5bzkrWFAxMy9FNFZIenhOenFxVmhlMVp0RWhtZmIzcXYvbHRkVjc4TlRrclZ5cTgreDRxZjlmeFNyLzhjbDVqQ29kNmV1MXQ2cnJpc3VMM2FSeWxoRmVsTUNKRFV4cjAvT2lId1FxaXBVbys5cWlTanowNmJyMnlvNDlSMVJtZlZ1end3N1BYRFVlVWZPelJJRWdMNzdxN3FqNTFocEtQUGFxKzIyOVYrdVdYbFhuMUZSVWtybmw2Yi9teGVtKy9UYUZGaTJUUG1hdnlFOThqZThIQ0RXbzdBQURUSFVFYWdFM2llWjVXcmxnWkxDNWdtcVlXTHB3OHcxbUF6YzExM1d5UEtOZVQ2dzA5NThvYzF4bTJiekRjY3QyaDF3UmR5RlA5eFM5Smt0SkxscWp6NHV5Y1pQYjgrV3E0Wm1pZXEvaGYvaXhKQ20yL2crb3V2VHdvNy9qYStYS1dMNWM5ZDY3cXI3eGFibWVIMmo5M1Z2YThYemhic1VNT0RZYUw1dVQyajhSdGFWSG5OeTZTdXpZN04xdi9yMytsaXRNK0pFbnloNGR5ZzBGYTZvWG5SMTFJb2ZQQzgwY3NUL3p6SDByODh4OEZaVjJYWGxKVXIrR0dtMlF2V0NDenBrYjFsMzlUUFQvNHZxby9mWlprV2ZKVHlhQ2VNYXdYbTJ4YlZrUERpUGMzV29na0tSdGdqck1vd0dqYzl2WmdmcnF0T1RUU2FXNVcreGMrS3luN2ZoVXhEQTNjZTQvU0x6eGZXQnlKS0hyb1liSm56ZExBQXc4TWhiaVpqREt2dmFiTUcyK284c01iTjB3WUFJRHBqQ0FOd0NacFhyMWFxYnlWd1JZc1hDQnIrQWNhWUpMeFBDOGJpRG11SEcvdzJYWGtPSTVjeDVYck9zRSt6L1dDb1lUK1dCL0FKeUhMTkdXWXBzekJoMjFaTWd4RGhtRklocklUMU1zSXl2TDM1VjZiaHBsOUxSV1VHOE9PemQrbm9QN2dzNlRjSzhNdzVNdlAxc3V2azEvWE1BcWVaUmpaNFoyRHpjNEZrWmxNUnVsMFlZK3FxU3grOTExREc0NnIvbC8rUWxiakRNWGVmblF3Tk5DSVJ0WDNtMTlsZXhWSlFlRGx0TGFxOHhzWEZRd2hOQ0tSRVJjRUdJdFZWeWNqTkxRYVpQOGR2MVY0cjcwVTNuMFB5Y2tVMUMwS3I3WXdJMWFtbW5PL0dtd1g5TUFiZHAvMnJObHErTzczTkZ6TEI5OC81aHhwWlVjZm83S2pqOW1vOW5WZWVINHdSSGV5ekRHVytNKy9sRnJ5bk1LNzdTNjk4THlNeWlwRmR0dE40WDMyVmV5UVE0UEZGTXJmZTdMU0w3Mm81SDhmVnZxbEYrV3NYSmxkSkdPVXVlMEFBTmlXRWFRQjJHZ2RIUjNxNngyYUJMdHh4Z3lWYjZZVnpvQU5FY3lYNVRoeUhGY1pKeU1ua3drQ010Zko5Z2JMMVprc2hnZGRobUhJeXIyMnpHeUlaV2JMTE5PU1lScURkWWRlVzRQSEZaeGpHd2l6cDF1dlBtZmxTcVdlZkNKdmU0WDZWNjZRd21HRmR0b2xPeHhUMlNETldkMnN6R3V2Rlo0Z25TNHVHMDF1cUtZa0RYOGZReUhWZk9rcmFqL243T3pRVUVrOU4xeW5oaHUvTjJxUE5MTzhYUGJDUlNOZnkzUGxyRm8xYWxPTXlpcFo5ZldqNzQrRWc5Znh1KzlTOHVHSFZYYjBNWW9lZUpEODVGQ1BORE1XS3pndU4yZmNjQ01PaTkxTThvZXVHdEdoSUszNjAyZXArbE5uam5TRU9yOTVoZExQUFJ1VVJOOTZnR3ErZE01UURjK1YxOWsxWXU4NlNaSmx5Vm05ZXZRMnhlTnk0M0dGVG5pM29nZGNvc1Q5ZjVNTVErbm5uaTI0Ymo1NzVpeUZkOTVWNWU5NXo2am5CUUJnVzBhUUJtQ2pKQk5KclZ1M1B0aU94V0pxWkY0MGJHYlp5ZVFkWlhLOXhUS08wcG1NSENjakorUEljVjA1anJOVlF4WExzcklCVnY2emxRMjZMTXVVWmRuQmR2WTVHM3ladVJETU1HVmE1dmdYd2phbDc1Yy9MOWkyNTgyVGwwaG01L3I2OWhWQnFHV1VsNnZ5NUZQa3Y2OWZrdFI5MDQxeTE2NlIxZGlrbXNFaG9rUG5tRHZpdFJwL2Nwdk0ybHBKMlJVeEIvNTZUK0Z4Q3hhbzhnT25xdS9uUDVNa3VXMXQ2di8xTHhVNzdJaUNlcms1MHNKNzdUM2lDcGx5SEhWZmM5V1lRWnJTS1ZXZS9tRkY5bjNUNkhVR1pWNTVSWmszWGxmUEc2L0xTeVFLZXBZWncxZUlIbTB1dVJFa0gzNUlQZCs5b2FTNkk0bTg5UURWblAzbHdpQXRuTmNqemJLS0ZsQ1FwUGdmN3l3SXM2elpjMVQ5aGJPbGNEWTh6THordW5xKzkxMTVQZDJxdi9LcVlER0JEV0hXMXNtZVBWdFdYWjJzMnRxUzVsMlRsRjJjWUNPdUJ3REF0b0FnRGNBRzgxeFBLMVlPVFFqTnZHallVSmxNWmlna2N6TEtaRExLWkp5Z3gxZ21rNUU3enVwNm04cXlMTm0yTGN1eVpObVdiTXVXWlZzS0RUN245dWVIWnFaSkFJYk5MLzNzczBvOThYaDJJeHlXMG1rcEhGYlZxYWVwK3p2ZmxsVlhId3poekE2OXRHWFVab2ZjR2ZaZ1FHTlpNbXVIRGNQTEc2SzVvY3JmL1I0bC92VXZPYzJyRkQzNEVGVzg3LzF5MXEwdHJEUkd6MGUvcjFkZFYzMUg2ZWVYWk50WlhpNTVudnhFSW52b3pKbHkxNitYbjBxcDYvSkxWZm1SajZuOCtCT0tGZzNJbDM3MTFlQjFaTGZkMVgvWG40YWFVbHNyMmJZcVAvYUpnbVA2Zm5wTDhEclk1MlFLRmdQd0hXZlRlcW9ORGkvMjg0WVpqemUwTTcxa2lmcCtmdnRRL1doVXRlZGZLR093WjEzbWxaZlZjZjU1d1h4dW5aZGNwUHB2WHlXemFzTld3NDYrOVFCVm5aSHREZWNzWDdaQnh3SUFnSkVScEFIWVlDdFdyaXdZSHNlOGFNanhYRS9wVEZycHpHQTRsazRYQm1ST1JwNjdaWHFQMmJZdDI3WVVza095YkZ0MnlGYllEc25NaFdLNWdHd3dHQU1tQXorVlV2ZjNzcjI1ckprelpjK2FIYXk0R0Qzd0lOVjk0M0k1cTV1Vi90OExraVN6dWtadG56Nmo2RHp1dXJWRjVUVmYvb3FpaHh5NmNRMnpiVldmOVRtNTdXMktIbnhJdHEycjh1WklNNHpDSWFKNU1pKy9wSzVycnBMWDNwNHRDSVZVZCtGRjZyN3Vhcm1EUVZyc2tFUGxaeHpGLzNTbjVIbnErK2t0U2ozenRLclArcHlzR1ROR3ZEK3Zxek43NldoTTlxSkZjdk1XVWJCbU5FcW1LVE1XVS9LeFIxVjF4cWRsTlRZV0JHbXh3NDlRLzY5L3BlVGpqNnJoMm8zdmdUWWFQNUhYUTI2TUlNMVp2VnBkMy9uVzBMQmF3MURObDg2UlBXOWVVQ2UwOHk2S0hmVzJZTFZQZCsxYWRWMTJpZW91KzZhTWFIU2swMjRRZThFQ1ZaL3htY0oydGE1WHovWFhiZks1QVFDWTdnalNBR3lRbHBaV0RlUU5wMmxzWkY2MGJVbXV0MWc2blEzSzBxbFU5bmt3T052Y1F5eXpBZGhnejdHUUxkdTJGUTZGWllmc29Ed1VDaEdNWWNveWJEc1lvbGorN3ZjbzlkU1RCZnZEZSsybC90LzlKdGdPYmJmZFZtdGJhT2VkRmRMT3dYWitqNnVSRmpIdysvclUrL1Bicy9OdzVZUWpxajN2cXdydHVtdFIvY29QZjBTKzQyaGdjSkdGOUhQUHF1MHpaNmo4K0JOVWNkTDdzcjNZQnFWZmZIR29YYnZzTEg5Z1FKbGxTNGVhTTIrK3ZLNU85ZDcyVS9ueHVOcS9mTFlhZi95VGd1dkYvL1RIWUJocjkzVlhxKzdpU3lYVFZQU0FBeFhaZlk4UzM1Vml1ZERNNjQ4UGxZMFNkcm5yMTZuejRxL0pqdy9WcmZ6b3h4VFoveTFGZGF2UC9JemNkZXVDQlF3eXI3K3U3aXUvcGRxdlhUUm1iOENSTCt6S3ovdjViTVRLaXY1Tjh0OXZBQUF3T29JMEFDVkxKSkpxYTJzTHRzdkx5dFRZeUx4bzAwMHFsVkk2bFZZNm5WWXltVlE2UGRURGJITXhUVk9oVUVnaE94dU8yZUhzNjVBZFVpaWM3VkVXM29SaGFjRG01TGEyRkEzOTg3cTZzdVY1RTk3NzhYNjVyUzN5K25xSHl0SnB1YTB0Y2pzNkM0OXY3NUFrV1EwekZObG5YMlZlZjAxbFI3MnRLRWh6VnE0WVdnbXlzbEtoN2JZUDlsV2Mra0ZWbkh4S1FmM1VjOCtxNjdKdmpIay9yUjg5ZmJ4YkhsRitEN0Q4SGxkK1g1L2lkOStsK04xL0tRaUlqTXBLMVgzdElvVjIybGtqTWd4VmZlS1RzaHJxMVhmN2JkbGhqSm1NNG5mK1FRUDMzSzNZNFVlbzRnT255cXl0VTJySmM4Rmg0VjEzVStxWnA0ZDZkSm1tN0FVTDFIM1ZsY0gxSzA0NnVTak1xbmovQjVSOCtDRzVyUzFLTDFtaWdYdnZWdG03VHBBUmlXenlLcHZ1K25WU2V1aHJ4QndobEhKV3JsVG5aWmZJNitnSXlxS0hIS3JZSVlmSmJXMlZNbW41NmJUOFZDcjdTQ1lWUGVBQXBWOStLYmpYMUxQUHFQZEhONnZxMDJlTjJJN004bVZ5VnE0SXRwT1BQYUxVczAvTGJXMVZ6ZGxmM3FSN0JBQUFXUVJwQUVyaSs3NmFtNXVEYmN1eU5KOTUwYWFzVENhalZDcWxWRHF0ZENxdFZES3BWRHE5V2NLeVVDZ1VQTUxod2RkMktOdUxiTEFIR1RDVnRIM3FFMFZsWFZkY1ZsUVcvL09mRlAvem53cktNcSs4UE9MeEhSZWNKMGxxK3VWdkZObG4zK3p3eVhDNHFGNy9iNGQ2bzhVT1ByUndPS1ZoRnZkTUdtT09zUTBSdit0UDhnY1NNcUlSR2VHSTNOWVdEZHozMTJDL1ZUTTBIMXZ5aWNjTDJpbEpvVjEyVmUyWHo1SFpVRHhNYzdqeUU5K3IwQTZMMVgzZDFVSEk1S2RTU3IvMFVqYVE4bjJsbmlzTTB2cC84K3VoYSsyNFdQMTMvRFlicmtrSzdiaWp5azk0ZDlHY1lFWWtvcW96UDYydVN5K1JKUFg5L0dlSzdQK1draWZWejd6OGtweTFhMldFUXBKdFo1OGx1UzNyRmIrbmNNRUdxMmxtd2JiYjJxcU84NzRpUDVrb0tFOCs5QjhsSC9wUFNkZlBHZmpiZmJKbXpsTDVlOTRyU2VxK2NXZzRacy8xMXhiVTlicTZoamJ5ZWhGbVhubFo2MDltVlU0QUFEWUdRUnFBa3JTMXRpbWRONnhuNGNJRnNwaDRmVkx6ZlYvcGRGcXB3YUFza1VwbVE3TlVTdjdnQk5ZYkt1aEpGZ29wSEFvcEhBNW50eVBob0ljWmdBMFRQZmlRRVljQ09pdFhLUG5JZjdNYmhxR3k0OTVWc0wvL2Q3OVIvQTkzRkpUNW0ybDR0YnRtalFiK2R0K28rME03N0JpOGpoMzFOcVZmZWxHSmZ6d2doVUtxT1BrVVZienZsRkhuVUJ0SmVQZmROZU9HbTlSNys2M1plY0ZzV3pYbm5DdUZJOHE4OG9yOFhDOC8yODZHYkM4OEh4d2IyWHR2SlI1OFVKS3lrL1hiSWJYODN3ZURoUTJrYk84NFNZcnMreVpGOXRsWHFXZWZrVFY3anJ5K3Z0S0R0RldyMVB1RDc0MWYwYllWMlhmZmdpSnJ4Z3haRGZWeVZxOHU2VnJqNmJ2OVZsbE5UWW9lZUZESnh4akRmejduelhVS0FBQkt4eWNlQU9OS3BWSnF6UnZTMmRUVXFOamd5bUtZZUo3dks1MU1LWlZPS1pGTUtwMU1LWmxLRlFTZkc4S3lMSVhEWVVVaUVVVWpFWVVqa1d4Z0ZnNFJubUtibEF0aHRzekpqVkhuMDdMbkwxRHNIVWNyY2YvZkZEM2tVTmx6NXhZTW5aVGp5TitJTUdURzkyK1dXWjN0VWRaNzI2MUsvUDF2UlhYQ2UrdzVlcEFXanFqOHZTY1hGRlY5Nmt3Wm9aREtUM3l2ckprelJ6NXVIRVpGaGFyUCtwektqbm1uM0pZVzJRdXl2Wjd6aDNXR2RseXM4T0tkRk5udnpkbGhzTGF0c25jZXA3SmpqMVBYdDY1UStRa255bTF2VjkvTEx4V2NPN0wzUHNIcnlvOTlRckhseTdJTE1XeEFENzdJWG51VlZLL3lneCtTV1ZzMzdPWU1sWi8wUHZYY01NNWsvb1loSXhJTmhwdm1lZ1Fha1loOHoxTW1kMStHb2N4cnJ5bDY0RUd5NnVybExCMmNMODZ5WkRVMHlHcWFLYXVwU1ZaamsreW1KbGxOVFlXOUYwMnorT3ZPODR0NnpBRUFnR0lFYVFERzFkdzg5QmYwOHJJeXpSaGhSVFZzZWE3bktaMUtLWlVxRE13MlpqaW1hWm5ac0N3OEZKWkZ3bUdGSTJHWmhHVkFnYWFmLzJwaUxtd1lxajd6TS9LVFNWV2QvcEdpM1dYSHZGT3h0NzI5b0N6enlpdnF2ZVZIWTU4MlZoWk1MRy9WMVFhclpKclYxVUdkWUM0Mnc4Z09ZNHhFWkZaVks3elRUaW8vOGIyeTU4OHZQR2Nrb3FvekMxZUIzRmloN1hkUWFQc2RndTJLOTM5QWtUZTlTYW5ISDVOWlZ5ZWpva0sxRjN4TnZUKzhXUXJaTWdlSG1kWi84MHJKTkpWNTlaVnNteTFMUm1XVkludnRwYXFQRFEydnRlZk5LMWdoczFUV3pGa3lxMnZrOVhRWDdqQk5tWlZWQ2kxZXJQSmozNlh3UHZ1TWVIenMwTU9VZWYwMVdmWDFNdXZxWlZaWHk2eW9sRmxlSnFPc1hFWXNOdTZLbk4zWFhpMW4rVEpWbi9WNWhYYk96ajFYOGI1VFZQN3VFMlUxTnNscWFCaTFKMkQrVU5mUTRwMVUvKzN2Rk81ZnVWTHRYL2pzZUc4REFBRGJQQ09aU203YytCNEEyNFNPamc2dFc3ZGVVblpZMytLZEZzdG1oY1F0em5FY0pSSUpKWk1wRFNRR2xFd2tOeW93czIwNzZGa1dpVVd6ejVFSXExeGlTdk04VDU3bkRhNGdtMWJqREJZOTJXYWwweVBPTFRkdHBkUFpvR3hqaHRGN252ekJCUkVNMDVUQ203YkF3dWJTMnRZYVRCTmdtaVovekFFQVRIcjBTQU13S3NkeHRINTlTN0RkMk5SSWlMWUZaRElaSlJMSklEQkxKQkp5WFhlRHpwRWJpaG1PaEJXTFJoV0pSQldoZHhtQTZXNWJDdEdrVGJ0ZjA1UVJaVm9HQUFBMkZVRWFnRkUxTjY4T0pxVVBoLytmdmZzT2o2cE0yd0IrVHkvcHZYZEthQ0dVMEtRS2lvQ0N0Rld4b0t1b3E2dnVxbXZkVlhIWDhtSER0ZUNxS0RaQVVVRVJSRUdxOUo2UUVBaWsxMG1iSk5QTG1lK1BJU2R6NXB6SlRFSWdKRDYvNjlwck16bVVXcUFBQUNBQVNVUkJWTzhwYzJZeWtabDdudmQ5NUFnUEMrdm1LK3I1R0RzRHZkRUFnOEVBbzhFSWc5RUF4dTc3NHVCaWlSZ3FoUkpLcFJKS3RRb3FoUklLcFFLaUx1clVSd2doaEJCQ0NDSEVNd3JTQ0NHQ0dyVmE2RjBXdFU1SWlPL0dxK21aSEE0SFRDWVRqQVlqOUFZOWpBWWpMQjJZbnFsUUtLQlFLcUJXcXFCUUtxQlNxU0NscnBpRUVFSUlJWVFRMG0zb0V4a2hoSWV4TTZpcXFtSnZCd2NIVTVkT0g1ak5aaGlOUmhndVZKcVpqU2I0c2dnbFZaa1JRZ2doaEJCQ1NNOUFRUm9oaEtleXNwS2RiaWdXaXhFVEU5M05WM1JsTWhsTjBCc00wT3QwMEJuMFBrM1JGSWxFVUNxVlVLdlZVS3ZWVUtsVmtNdGtsK0ZxQ1NHRUVFSUlJWVJjTEFyU0NDRWNlcjBlMnFZbTluWlVWQ1IxZUx6QWFEVENvRGRBcDlQQllEREF6bmdQenVSeU9WUXFGZFIrYXZpcDFGQ29sS0E2TTBJSUlZUVFRZ2pwbVNoSUk0U3dHSVpCV1ZrNWUxdXBVQ0RzRDl4Z3dHdzJRNmZYUTllaWcxNnZCK01sT0JNQlVMYUdabjUrOEZmN1FTeWhycG1FRUVJSUlZUVEwbHRRa0VZSVlkWFYxc0ZtczdHMzQrUC9XQTBHN0F3RFhYTUxXblE2NkhRNnpuTWhSQ3dXUTYxMmhtWnFQelhVS2hXdGEwYklaZUQrZDhZd0RNUmlDcTBKNlduY3Y2Q2lmME1KSVlUMEJCU2tFVUlBT0JzTTFOWFhzN2REZ29PaFZDbTc4WW91UFlmREFiMWVqNWFXRnVqMUJwaE1wbmIzbDBxbG5Hb3poVkp4bWE2VUVDSkVKQkpCSkJMQllyVkFxZWpkLzcwaXBEZXlXQzNzM3pFaGhCRFNVMUNRUmdnQkFHZzBHdmFiWWJGWWpPaGUybURBYnJlanFia1pMVTNOME9uMWNEZzg5OVdVaU1YTzBDekFILzcrL3BETDVaZnhTZ2todmhDSlJMQmFyUlNrRWRJRFdhMVdDdEVJSVlUME9CU2tFVUpndDl0UjM5REEzbzZPaXVwVkRRWk1SaE5hV2xyUTFOSU1rOUZ6MVprSWdFcXRSb0MvUC93RC9LRlNxUzdmUlJKQ09xUzFpa1VrRXNGa01zSGZ6NTgra0JQU2d6Z2NEcGhNSm9qRllxcEtJNFFRMHFPSVRHYVQ1M0tNSHFUTVdJOFQybElVNkNwUjBGS0RScXUrdXkrSkVFTElaUkFpODBQZmdDajA4NC9GME9CRUpLait1QTB5L2lnY0RnY2NEZ2ZzZGp1c1Zpc3NGZ3RVU2hVQ0F3TzcrOUlJSVQ1cWFtcUN5V3lDWEM2SFRDYURSQ0toUUkwUVFraVAwT09ETkF0anc3cnlnOWhVZFJ3TWV2UkRJWVFRY3BIRUVPR0cyT0ZZR0Q4R1VoRXRQdCtiTVF3RGhtRmdzOWxndFZwaHRWb1JIaFlPbVV6VzNaZEdDUEhDWXJHZ3JyNk9EZEdrVWluRVlqRTFEU0dFRU5JajlPZ2dyY1JRaCtVRlA2UEtwTzN1U3lHRUVISUZTVktINHkrcDF5RFpMN3k3TDRWY0lnNkhBd3pEd0c2M3cyYXp3V0t4UUN3V0l5SThvcnN2alJEaWhVYWpnUU1PeU9WeVNLVlNTQ1FTZG9vbklZUVFjcVhyc1YvN21CZ3Izank3aVVJMFFnZ2hQQ1dHT3J4VnNBazJoNzI3TDRWY1FpS1JpSzFpa1VxbHNOdnRxS2lzZ0xhSjNoc1FjaVZxYW1wQ1JXVUZHQWZEcVVLakFJMFFRa2hQMG1PYkRYeGR1aDgxNXVidXZneENDQ0ZYcUJwek03NHBPNGhGaWVPNisxTElKZEQ2d1Zzc0ZuT2FvNGhFSXVqMWVoaU5SaWdVQ3NqbGNpZ1ZTa2lsUGZZdER5RTlsczFtZzhsc2d0VmloY2xzQXNNNEE3VFcvN2xXb2xHWVJnZ2hwS2Zva2U4cXorcXFzYVhtWkhkZkJpR0VrQ3ZjeHFxakdCR2FndjcrTWQxOUtlUVNjQTNUWE1mRVlqSHNkanVNUmlQMGVqM2JuTURoNkxHcldSRFM0N2gyMW0wTnZPVnlPU1FTQ2ZzL0N0RUlJWVQwUkQweVNQdTUrZ1MxRlNDRUVPS1ZBOEIyVFM0RmFiMVk2NGYwMXA5ZHAzdEtKQkl3RE1NTDBTaFFJK1RTY1EzRmhQNG1XLysvZFp4Q05FSUlJVDFOand6U0tvMk4zWDBKaEJCQ2VvZ0sramVqMTJ2OVFPNXdPQ0FTaWNBd0RIdTdOVWdES0VBajVISnFEY2hjQXpQWE5kR29FbzBRUWtoUDFTT0R0RnBhRzQwUVFvaVBLbzBOM1gwSjVESncvZER1R3F4Uk5Sb2hsNTlRVlpwN2VFWWhHaUdFa0o2cVJ3WnBCcnVsdXkrQkVFSklEMEgvWnZ4eHVIOTRCMERWYUlSMEk2SFFqQUkwUWdnaFBWMlBETklJSVlRUVFqeHgvOURlT3VXVEVITDUwZDhlSVlTUTNvYUNORUlJSVlUMGF2UkJuaEJDQ0NHRWRCV3g5MTBJSVlRUVFnZ2hoQkJDQ0NFVXBCRkNDQ0dFRUVJSUlZUVE0Z01LMGdnaGhCQkNDQ0dFRUVJSThRRUZhWVFRUWdnaGhCQkNDQ0dFK0lDQ05FSUlJWVFRUWdnaGhCQkNmRUJCR2lHRUVFSUlJWVFRUWdnaFBxQWdqUkJDQ0NHRUVFSUlJWVFRSDFDUVJnZ2hoQkJDQ0NHRUVFS0lEeWhJSTRRUVFnZ2hoQkJDQ0NIRUJ4U2tFVUlJSVlRUVFnZ2hoQkRpQXdyU0NDR0VFRUlJSVlRUVFnanhBUVZwaEJCQ0NDR0VFRUlJSVlUNGdJSTBRZ2doaEJCQ0NDR0VFRUo4UUVFYUlZUVFRZ2doaEJCQ0NDRStvQ0NORUVJSUlZUVFRZ2doaEJBZlVKQkdDQ0dFRUVJSUlZUVFRb2dQS0VnamhCQkNDQ0dFRUVJSUljUUgwdTYrZ0QrS2VIVVlBbVVxVkJrYjBXalJkL2ZsZEpwY0xJV0ZzWFgzWlJBdkloVkJVRWlrMEppYVlXYXMzWDA1RUVPRVNHVWdZbFFocURVMW85elkwTjJYUkM1UWlHVVF1WTFaSFhiWUhZekhZNVJpR1cvTXd0akF3TkhGVjBjSUlZUVFRZ2doVnhZSzBpNlRCUW1qTVNseUlBREF6RmhSWTJwQ2xiRVJ2MVpsNDFoalVaZmYzeDBwRXpFamRoaDcrOTJ6VzdDMzlreUh6akVzSkJrSjZuREVxVU1RcHdwRnJDb1VBVElsN3R6L1B2UjJjMWRmY3JlWkdUc01TOUttY3NhT05CVGlwZHp2TzMzT2gvdk53SlNvUVp5eGRhVUhzTHJrOTNhUGkxUUU0YS85cCtPamM3K2h6RkRmNmZ1Zm56Z2ExMFpuQUFDYXJBWm9URTNZV3AyRHJkWFpuVDVuUjAyT0hJanhFZW1JVVlVZ1Voa0VxY2haQUh1d3ZnQ3Y1djNRNWZjM1AyRTBNb0lUVVc1b1FKbWhIaFdHQnBRWjZxQzFHcndlRzY0SXdMOEd6MGVPdGhRNTJsS2MwcFoxK2pVdUZZbHhmZHdJeEt2RDhPN1pMWjA2eCtYMHhiaS9RaWFTY01aV0ZlM0NEK1dIUFI2ejVxcEhlR01mbk51S1g2cE9kdm4xRVVJSUlZUVFRc2lWaElLMHl5UTlNSTc5V1NHV0lWRWRqa1IxT05hVkhyZ2s5eWNUU1RoVkkxSzNEOHErdURabUtNYUU5ZVdOanc3dmkrMDFwM3c2aDBRazVuMUl2NVI2Y2xWTXFOd2ZMMmI4Q1ZIS0lDd2JkbHVud3M5V2llcHc5dWNnbVJwQk1qVityanJSVlpmcUU1M05oQkdocWJ6eEVhRnBDSktwMGVSRHdOVVJRME9TTUNRb0VSbkJTZXpZM3JvemVQMzBScS9IVG93Y3dQNU56b29kRGdZT25HbXV4RDlQcnUzUTYybEVhQ3IrbkRvRnNhb1FBRUIrVXdXMjFlU3cyNGVGSk9PSmdYTTY4S2c2N3BYY0RjaldsbHpTK3lDRUVFSUlJWVNRUHlvSzBpNkRVTGsvb3BSQnZQRWl2UWJuZFRWZGRqOHBmaEhRbUp1aHQzbXVwQWxYQkVBcUVxUGExT1QxZkQrVUh4WU0waVpFRHZBNVNKdVhNQXFMa3NiN3RHOVhlUEhVdHpqZVdIelo3cStyQk1wVVdIb2hSQU9jVStjZVQ3OEJmZnlqOFhuUnJnNUZnMktJa093WHdSdlAxWloxMGRYNjVtaERJV3JOelloUUJITEdwU0l4SmtVT3hJOFZSN3JzdnNRUW9hOS9ERzk4ZjkxWm40NmZHREdBZDc0bXE2RkRJZHJWVVlQeFVML3JPR1AzOUxrYWVjM2xxRFEyQW5BR3kwTFRJcnVTUk9RK1VaTVFRZ2doaEJCQ1NGZWhJTzB5eUF4SkVoenZxbWxRMTBabllHN0NhRVFyZy9EZTJWODRGVER1WnNRTXc3eUVVU2hvcVlMV2FzQ1E0TVFPMzkvUTRDVEJxVjJ0M2ppOUVVY2FDanQ4M3N0bGRGaGZSS3VDMmRzREFtTjUrMFFyZ3pBblBxdlQ5NUhnRjhZYjZ4OFl3em1uM21waWYxY3BmcEdJZEF1Y0FPREcrQ3drK29YajlkTWJZYlJiZkxydkZQOUlLQ1hjc0tiVzNBeU51YmtqRDRFMUlEQU96dzFaMEtsajVXTGgvOFRja1RJUnR5UmYxYUZ6TGMvZmhJUDE1d1MzQ1QxbXE4T09vejY4RGhQVjRVZ1NDQjUzMWVSMTZQcjJhRTVqZnNKb3Rob05jRmFmUHBwK1BaNDQvbVczVkVxbUI4WkNKWkczdTQrSXQwSWFFS2NLd2JDUTVBN2RWNEk2ek9zeHVVM2x0TVlpSVlRUVFnZ2hwRWVqSU8weWNKMXExc3BrdDJLWHBtTWYxRDBKa0trUWZhR1NhV1JZYXJ0QjJvalFGQUJBMzRBWUZPdHJPMVVkSTRMd1l1T3RKS0lydXhuc3RPZ2hHQ2t3NWRCVnZEb01kNlpNNnRMN3pRaE80cndXcWsxYTluZDFVbHVDZjJaL2pXY0h6VVdRVE0wNWJuaElDcFpsM29wTmxjZWc4QktLQUVEZmdHamVtTkZ1OFRrWTNGOTdoaE82WFlvcUtvbEkzT0hYaWJpZC9RY0hKZkRHVGpRV3cyVDMzbWhoV3ZRUTNwak9adXB3R0d4MTJQSHUyUzE0YWVndG5HZ3F6VDhLTjhTUGJIZk5zVXZsTDMydjVVeno5ZFUxMFJtNDVzSWFlNzZhRlRzY3MyS0h0N3ZQZlljKzdIU2dTd2doaEJCQ0NDRlhBZ3JTTHNLclF4Y2h5WjlmeWVKT3FDcEhMcEhpMHpFUGRPcCtIenJ5Q2VyTUxlenRFNDNGdUMxNUFnQmdhRWl5eC9YUXd1VCtiT1dOM2NIZ1FGMkI0QlRBbnF5OVRvTlh1b0tXS2p4eC9DdjhhOGg4eEt0Q09kc3NqQjFaWVgwd1BDU2xVK2RPVklmN0hBeVc2bXQ3WE5pUklWRDFlYUt4R0g0U0JXL2N6RmhodS9BNmtZa2ttT3pXRkFJQTl0V2RnYzFoNy9CMW5HNnV3TStWeHpIVHBkRUhBTnlTTkE3N2E0V25tVzZzT05ycEtkNzlBbUo0OTBVSUlZUVFRZ2doNU5LaElPMGlLQ1N5VGxmcWlDRzZxR05kbmRmVm9NbHFRSkJNRGFWWWhzSEIvT29jd0xuSWU2dHNiU2xhYkViTzlyTXRWWUpWY21QRCszRXFmcksxSlI2bjJBRkFrYTZXL2JuZTNJS3pMVlc4ZllKa2F0NjZjUWE3QmVVK2RxcnNFeEROZXg3S0RQVTRkWm5YQWV0cUduTVRuajI1Qmt1SC9Ja05PWXYwR2p5Zjh3M3VTYnU2bTYvdXluRmZuMm1jNlpoOUJLcndscVJONVhWakJZQ1B6ditHelpYSEFRRGpJdm9qUUtyazdUTTJ2QitHZVFrdFMvUzFlQ2wzUFc5OFRjbGVUSXdjQUgrWDh5ckVNa3lNSElCaXZZYTNmMjVUR2UvdmFXUm9LbTVPNGs1OVhacXpEaTAyRTJmTTdtQW9TQ09FRUVJSUlZU1F5NGlDdEY0aVcxdUtDUkhwQUp4cm1BbTVLcUlmKy9QZTJud28zTmFVcWpBMHNBR0RxeGhsTUNkSUs5SnBCUGNUc3IwbUY5dHJjbm5qMDJPRzR2NCsxM0RHenJaVVlXbk9PcS9uekFwTnd6T0Q1dkxHUHluYzRkTTZWQmJHQmhQVE51VlBLaEx6cXZnWU9DNXFMU2VaU01LYnVtaHpNSndxSjAvVERwdXRSdnd6ZXkyZUg3d1FVckVZejJWL0E1MWJnTkxkMXBVZTREV2N5QWhPUXBCY3hkNjJNblljcUN2d2VxNEprZW1jMi9YbUZ1UTFWZkQyYTdUbzJaK1QvQ0l3d0tVVGJtZk5pTTBVSEErUXFoQWdWUWx1RTdvZVZ6cWJDZXRLRCtDdTFNa0FnQnBURXo0Ky94dU9OQlI2blZMY0tsQ21RcHAvRkdmc1NwOHlUUWdoaEJCQ0NDRi9CQlNrOVJJbkdvdlpJQzBqT0FsNVRkektyRUNaQ29Ndk5CYXdPcHdCeDZTb2dienpoQ3NDZUJVNmdXNXJkZ1hLMUVnUm1CSnFkemhRYXFqejZYcUZwcDh5UGt6TGxJa2srTE5BWmRiUmhrS2M4TEZiNTJ1bmYrVGNuaGs3akZlNWRLeWhDQy9sZnUvVCtZUTgzRzhHcHJoTkdWeGZkZ2lyUzM3MzZYaTl6WXpuYzc2QlZDUys0a0kwQUdpeEdWRnQwbkxHSG82YXdRbTNXbXhHYlBCaFhURDNycTZINnM4SmhxOWRiV0JRUFBvSDhCdE4rS3E5YWNTYks0L2htdWdoMkY5WGdHL0xEbmdOWmFPVndaeEFNY1V2aXJmUERYRWpZV0xhR2s3OFdIN1U2elZ1cWppR0lMbTYzWDF1U2h6SEMrbU9OUllodjVrZlpyWVM2c1I3cVA0Y3p1bXEyNzJ2Sy9HMVRBZ2hoQkJDQ0NFZFFVRmFGeXZVYWFDN01HVXlWTzZQZURXM2U2UEczSVJxb3pPQVVFbms2QnNRdzluZWJEVnlwbjhORGs3a1RXRVU0aG9pSmZ0SDhBS3RjZUg5MmZNY3FTK0UzbTRXUE0raXBQRzhBTWpkbEtoQmd2dVlHQ3R1MmZ1MjEyc0ZoTmVOQzVIN2VUMXUzb1h1cEs1c0RnYWZGdTcwNlg2dmRIUGlSbUo3elNtMDJFdytkZWw4L1BnWEtOSTVYeS94NmpDOFBlSk8zajYvVnAvRS93cTJDUjUvUitva3pJa2IyYWxyZmJEdmRNNlVTdGRPcUFEZ0oxWGlyZUdMTzN6ZXdjR0p2T05PTkJianM2SmRuYnBPVCtiRmo3cW80OXRiUTgzbVlQQzNZNS81dkdaZnZEcFVNSnh5TlMrQmU3MWJxN0s5bnZmWGF1LzdMRXdjQy9kWU8xdGIybTV6QktGclBkWlkxR1dkaUFraGhCQkNDQ0hrU2tWQldoZjdyR2dYc3JVbEFKemRBQi9zTzUyemZWZk5hYllxS2MwL0NxOFB1NTJ6L1d4TEZhY1NhczFWai9pMGxscURSWWZ6dWhyVW1wdnhlMjArQmdjbGNyWWZheXhFdHJZRVU2SUdZWGNYZFF1OUdBb0ovNldYNGhlSjlNQlk1RGRYQ2g0VG9RamtoUWtBc0tYeU9DcU1EVjE2ZlpraHlmaDg3SU9kUGw3cFEzZE5kN2NtajhlQ2hER1lHVGNNcitiK2dDS0I5YlRjTVE2R25jNTZuWWRwaWdPREVqeFBlWFY0bndyclNZd3F1TjFtRldLSU90WE1RaTJSODQ2ck1qWjZQYTVZWDR0bXE0RXpsdVFYd2V1Q0NqaGZheU1FcGxsYUdKdmdjeVVSaVNGenE2SzBNMjBoV2FRaUVNRWVndUJLWXlOVlloRkNDQ0dFRUVKSUwwRkJXaS95aitOZnNCRkF1dHVVTlkycEdiczBlVmhUc3JmZENqZjM5Y01BNXpSTXFjdlVMOWUxdmhSaW1RLzFjbnhDRldrQU1EdHVKUEtiZnhUYzl1ZTBLYnpqREhZek5sUWNFUXdiSFhCMmFPd01xVWpzZFkyc3JuUnQ5RkFzU0JnREFJaFVCT0hWekVWWVVmQXJkdm9ZZWdiTDFKZ2FOVmh3Vzd3cUZDRnlQNDlyZXZVV2EwdjI4aGJ0ZjJMQWJJd043OGZiOTQ1VWZnZFRnOTJDK3c1OUtCaDZUWW9jaUwvMW44a1pzN2xVbTgySnovSzQ2UCt5MHo5aWY1MXd4ODVXZGdmRCtic1RDdTdNakpVVDhYVStBdVhhVkhHTTgvY05BT2RiMnAraStWTUZmMXBwc2I1V1lFOUNDQ0dFRUVJSTZWMG9TT3NGSkNJeEwwaVN1Z1ZPQ3JFVWZoSUZlOXZxWVZyYUIrZTI0b056V3psamQ2ZE93ZlZ4STlqYm15cU9ZdFdGYVhZcnN1NUJ0Skk3cGM4WElYSi93ZkhSNFgwUnJ3cEZ1VUNGV1daSU1tOU1MVkhnNDFIM0NaN0xZRGZqMW4zdmRQamFMcmNJUlNDVzlPR3UwU1lYUy9GSS81bm9GeGlMbGVlM2U1MGlPRDl4ak1kd0VnQ0doNlRnTjdmbUFBQndwcVdTTngydjF0elNnYXZ2ZVlZR0p5RlRvQ0hIRCtXSE8xUTVabTluYW1kSEhXOHM1a3lMdmpwcUVCN3FONE96ei8ySFBvTFdyZUt1SzNSbXl1ekt3aDFkZmgyRUVFSUlJWVFRMGhOUWtOWUxqQXJyZ3ljR3pHNTNuNy8wdlJaLzZYc3RlM3RiZFk3ZzFFSEJhaldSaUhmYlUxV2JHQ0k0NFBCYUxSUHFJVWdUUTRRRmlXT3cvTXhtTDJmb1BXck56Zmp2bWMxNHVQOU1YbVhRakpoTXBQaEZZdG5wSC9CVHhURmV4VldOcVFseHFsQmNGeU04cmJOVlZsaWFZSkMydjY0QXA3UmxHQjZhaWwwZG5QTDdadjRtVG5qMytJQWJPSjBtZFRZVC9uSDhTNi9uV1pGMUQrZjJTVzBKUGlqZ2hya21IOWFMODFXS2Z5UWNBT2NWM0dJejRzZUtJeDZQa2JqL0RZQmJrWFlsODVNcWNIY3F2MEhINWZKVDVWRVU2cnhQVXlhRUVFSUlJWVNRbm9DQ05NTHkxRVRBM1p5NGtZSUwxQ3ZGTW53MzRUSHNyenVMWmFlRnAyZTJDbE1JQjJrQU1DRnlBTDR2TytSekI5Qkw0YVMyQk12ek4zWDYrSHZTcHVLcWlQNCs3NytuTmg5Nm14bFBESndOaFZ0MVlaK0FLQ1NvdzVDdExSWHNpdmhrbjJtOEFNN21ZRGhqbVNISlVJaGx2S211b1hKL3ZEQmtJUkxVWVVoUWgrSEw0ajArWDNPRFJjZTU3ZDZaMGdFSHI3T25MOHgyYTZlTzg5V0c4c000cFMzRHZJUlJtQkE1QUdLSXNMN3NFRXgyejlPQXhSRHp4bHpYU0x0WUg0NjZGd0d5dHFuRTdsMDBBZUNEVVVzNEFYVitjeVYrcTg3eGVtNmxXT2JUMy9XbDhudHRmcmZkTnlHRUVFSUlJWVIwTlFyU3lHVW5oZ2dSaXNCMnQ5K2VNZ0V2NWE2L3FQc3gyanBmeFdSbDdCYzFqYzQ5VlBMRnNjWWlQSit6RHY4Y05BLytVaVVBZ0lFRGIrYi9oR3h0cWVBeDE4VU1SVVp3SW0vODA4SWR1Q3QxQ2h1bUtjUXlqQXBMd3g2WFVDTmFHWXlsR1FzUnFYQjJRWjJmTUJvQk1oWCtWN0RWYzNPQ0RsQks1SGpZYlhyaWxhTFVVSWZsWnpaalk4VlJMRWdjZ3hKOUhiSkMwM0M0NGJ6Zy9tS0JZTXQxdXUzeHhpTG9iV2JFcWtOd1ZianZBV29ycFVUbXRhbUllOENxYUdjcTc1V2tNMzhMaEJCQ0NDR0VFSEtsNmhtZnhFaTc5RFl6YjZGdjk2Nkh0ZVptNkcxbXp1M3VFcXNPYlhjOUx3QVlHWnFHekpCa25HZ3Nac2QrMStSREpwYnc5azFRaHlQVlA1STN2cTNHZTdXT0ozS3hGSkh0aEgzZUtDWGVPNjBLT2ROY2lXZFByc1VMUXhZaVJPNkhGV2QveGY2NkFzRjlZMVVoV0p3Nm1UZGVvcS9GejVYSE1TNjhId1lGSmJEamt5SUhza0hha0tCRS9HUGdEYnlHQ3RkR1p5QlFwc0xycHplMnV5NmJ3NGR1bnpLUjVMSldRc25FVWw0WUpSYVlrdW1xUkYrSGFxTVd6dzZlQnd0ancxTW5WcU5FWU5GOG9hbWRydXNNSG1rb3hKR0dRb3dPNjlPcElLMDM2MnpERDBJSUlZUVFRZ2k1RWxHUTFndGthMHZ3OTJPZnNiZEhoS2JpbjRQbWNmYjVxdmgzM2hwWU43ZzBFQUNBdlhWbjhHVVJmMnJmd3NReHVOcWxJK1MyNmh4OFYzWVFBUEJpeHAvWTZqSXpZOFhmam43bWRUMnJGTGVRejVNbGFWUHh5TkZWYklmUTl3cCtFZHp2cmVHTGVXTVd4b2JObGNkOXVoOGhHY0dKK04rb2V6dDkvTVVvTmRUaHFST3JrUkdTNkRFTVZJaGxlSExnSE1FcXB2K2Qyd1lIbkJWdXJrSGFzTkFVUkNvQ01TcXNEKzVNblN3NGZkQmd0K0J3L1hsT2lDWVVSblZGeFZwWGV5ejkrZzd0bitJWGdiK2x6MEtpT2h5QWN3cmtrd1BuNExGam44UG85aHFXQ2dTNDNocEFkTVMzcFFlaGtIVHNQOGUxcHU0THd6dkNiS2VLTkVJSUlZUVFRa2p2UVVGYUx6UXJkcmpIYlhLeGxKMXE1UjZrTkZ1TmdtdFRHVndxMlFCQWJ6T3grN21HQ1E3QXA3V3RVbDBXcEc5bHRGdWdrc2c1WTdHcUVOeWNOSzdkZGJ1bVJBM2lWZDhCd0c4MXA5QnNOWHE5bGl1Vnh0eUViZTJzZi9YWGZ0UFpBTWdWQXdkT04xY0FBSTdVRitMMjVJbnNOakZFK1BmUW05aXBuTzZ5dFNWNDUrd1cxTGwxN1JRSk5KYm95aENwdXp6VWZ3YnZPWXhSQnVPaGZ0ZngxdmlUaWdTQ05LWnJ1blk2Z0hZYkhiUm5mRVM2MTMwYUxYcmNkK2hEajl2RkloRldaQzNoaldkclMvSGUyUzArWDh1TTJHRzRNVDZMTjI2aGlqUkNDQ0dFRUVKSUwwSkJXaThUcXdwQlprZ3liMXd1bG1KSjJsUU1DVTdFNDhlL2dJV3g4YVpYV2hrYjd1OXpEU1pGRGVTTXU0Y0lzK0pHWUhxc3MwdWsrN3BOdnNnSVR1S043YWpKUllwL0pBWUV4bkhHYjR6UHd1SDY4empUVXNrN0psaW14bDJwVTNqalJyc0ZYNWZzNi9CMVhTbnU3M01OampjVzRVaERvV0JnZFZ2eUJKOENsRkpESFVvTmRaeXdTQ2hFTXpOV2ZGNjAyMk1GbjlBMFZVWmdhdWV5dkIrOFR0bjFoZmt5cmFuMVp2NG12RGJzTmw1VjM5andmcGdlTXhTL1ZKMWt4NlJpZnZWZVo3cDJDcTIxeGpnWWhNbjljVTFNaHMvbnFUWnFzZFBITHFzTUhOQzBNNVhiVXdkZUMyTnI5emgzbnFad3R0ZkVnUkJDQ0NHRUVFSjZHZ3JTZXBtRmlXTUZQeGJmazNZMUczSXNTWnVLOXdwK2dWcXE0T3hqWVd3SWtLcThMbm91RllsNVhTSjlGU1JUSTBWZ1BiUDg1a3JzclR1RGx6SnU1b3hMUkdJOE51QjYvUDNZWjV3MTNrUUFIdTQvRXdFWEZ1VjM5VzNaQVRSZFJLTUF3TG4rbGQ2dEVxOGoxQko1cDBJbGhWaUdhMk9HWW5yTVVEUlpEZGlqT1kydDFUbHNCOVByWWpJeFAyRzB6K2ZiclRtTjI1SW5lTnllMzF5SnQ4OXNicmVTVU9sV0tRZ0loeVlYMDV5aE81UWI2ckh5L0hZODJIYzZiOXVmVTZjZ3Q2a2M1WVo2QUI0cTBqb1FwSWtBREFsTzRsVmRBczVBTGt3UmdKc1N4L2w4dm14dGljOUIydVVpOUJ3Qmx5OFlKWVFRUWdnaGhKRExnWUswWGlSYUdZU0prUU1FdDhsY1FwMXAwVU53UWx1TVFMZUY1blUyTThMa0FaZjBHak5Ea2dXRHZqUE5GZENZbTdHMzlneXVpdUF1MWg2aENNVGo2VGZnMzZlK1k5Zm1XcHd5Q2NNRUt1K3FURnI4V0g3MG9xL3paR01KWHNyOXZ0UEhQOXh2UnFjVzJvOVhoN0xQVDVCTWpldmpSc0JmcHNMYlp6WmpjdVJBM050bldvZk90MXR6R291U3gvT3FqcXdPTzlZVS80NE41WWU5cm5ibTV4YTRBczZPcUNOQ1UvRm8rcXdPWFU5SGxPanI4TXpKTlQ3dlgycW9RNHZiZE40RWRUZ0NaU29QUnpqWCt4c1ptb3JSWVgwNTQzS3hGSC9yUHhOUG52Z0tkZ2NqR0JMWkhMNVA3ZnhMMzJ2aEFGQ3MwL0RQMDBWVFJMdWJwK0RZVEJWcGhCQkNDQ0dFa0Y2RWdyUmU1TGJraVI2bmFXMnZPWVdwTGcwREh1aDdMVzh0TEwzVmhMVWxlN0dwOGhobmZFNzhTRXlJYUF2b2RtbnlzTEdDSDFZSlRmZHpOMEZnU21LMXFZbWRRdmJ4K2Q4d0xEUVphZ2szdk1rTVNjYTlmYWJoZzNOYmNXTjhGdVlJck1Wa2R6QllucitwUXdISGxTWmVIY1liSzlUVllGTGtRRHpVZjRhSDM2NW50ZVptSEtrL2oxRmhmYmpuYktuQkQrVkhmR29aRUNMMzQ0MFo3UmI0U1JXODMxTlhFcXJlYXMvcTR0OXhzUDRjWit5SkFiTXhOcnhmdThldEtOaUtnVUh4dkE2bWFmNVJ1Q2x4TEZhWDdCV2MydWxyUmRyOGhORkk4NC9DTGswZXJ3b1VjRDZYN3VzVk1uQ3dheGtDenVtWFhURnQ5bElTYXBaZ1lXeFhaR01LUWdnaGhCQkNDT21zSy91VEdmSFpnTUE0WGlXWHF4eHRLV1FpQ1Z1eHBwVEllYUdOMW1xQXh0ek1XeGVweWNLZHNxZTE2SEZlVjlQaGF3eVIrMkZZYUFwdi9GQjlBZWNhL25kdUcvN2VuMS9wTkQxbUtHTFZJUmdTbENoNC9tOUs5K05zUzFXNzEzQmRUQ1lXcDA3aWpBbE5VeDBlbW9JMVZ6M1M3cm5hSXhPb1lKcWJNQW8zeEhNN3BSNnNLOER5TTV2WjJ3a0NRVnFhZnhRbVJBN3dHSko2ODJQRkVWNlExajh3RnJja1g0V3Zpbi8zZW55bzNKODMxbXcxQ2xhcTlVUk5WZ00rT3JlZFYxMVhwTmRnZjkxWkFNTFRGbTJNYjBGYTJvWG1HZ0V5bGVCelpyQ1pFZUJXTlZlcXIrTjA0aDBkMWdkUERielJwL3ZyTGtLaHFudjNVMElJSVlRUVFnanA2U2hJNndXa0lnbnU3M3NOWjZ6UzJJaFlWUWhuN0pQQ0hSZ1JtZ3FydzQ0VkJiL2l5WUZ6T050TmRndG14ZzdqblQvWmJVMnpGUDlJd2YwWWh3TmJxazU0dk00cFVZTUV3eUQzS3FMZG10UElDRTdpVk5DMThoU2luZFNXNE52U0F4N3Z1NVZNTFBHNkJoemdyQUR5WmIrT0VGcGJ6cjNLS0VtZ0ErbWt5SUc4TVFBNDNWeUJKTDhJcUwxVWJ1VTJsZU5NU3lYNkI4Unl4dWNuakVHaHJpMHM4aVRHN1hVRUFJMFdIV0pVd2UwZTE1UHNxVDJOeVZFRE1Ud2tCVGFISGV0S0QrQzdzb05zMWRuRlZLUzFpbFFFQ2g3VGJEUHlnclNlS0ZZVnlodTdtSFVHQ1NHRWtNdkphcldpcnJZT01iRXhYWEsrcDU5K0dxa3BxYmg2NnRWSVMwdnJrbk4ybFlxS0NzVEV4RUFzOFA0R0FGcGFXbEJjWEl3aFE0YjRkRDZielFhcDFQUEhTb3ZGQXJtOC9mZXJkcnNkeDQ0ZFExWVdmOWJKbGNKcXRVSW00MzQrYUd4c2hKK2ZuOWZIUndqcFhTaEk2d1Z1VDVuQTZjeFlZV3pBOGNaaVhwRFdaRFhnclRPYlVLaXJRWUk2VEhEZHJDVnBVNzNlWDBad2ttRG5UUWFlZ3pTcFNJSlpzY041NDFxckFmbE5GYnp4RDg5dFE3dzZsQmYrQ0NrMTFHRlozZys5WWdwWnNsdVFablhZQmF2YkNscXE4T0twUDI2aEVnQUFJQUJKUkVGVWIvSGhxSHQ5T3UrbjUzZmkxY3hGbkRFUmdFZlRyOGYvNVczQWtZWkNqOGU2djQ2c0RqdGFiQ1ljckQrSCtYdmVBQURjblhZMUwxek5hU3JGYTNrYm9iZVoycjIyVVdGOThIRC9HWnlwbkE0NEsra3VwLzhWYk1Nai9XZmdmK2Uyc2MwZFdzbEUvUDlVQ2swaEZtck0wQ3BDR1FpRld3ZFVDMlByRldGVGVtQ3NZQk9SWnJjMTZ3Z2hoSkFyMFphZnQyRDE2dFd3V3ExWXZudzVvcUtqZVB0WUxCYk1tenNQQUxEazNpV1lNMmNPYjU5V09kazU3UDhZaGtGYVdocDI3ZHFGMTVhOTV2VmFubnI2S1l3ZlAxNXdHOE13c052dHNGZ3NzRnF0c0Znc3NGZ3NNQmdNTU9nTk1CZ04wT3YwMERacG9XM1VvcW1wQ2VNbmpNZVlNV000aitQeHh4NkhTcVhDM0xsemNjUHNHemozOGU4WC80MkRCdzhDQUY1NDRRV016QnJaN3ZYcTlYb3N1bVVSb3FLaU1ITGtTTng3SC9lOXFjVml3UjIzMzRHb3FDaU1uekFlQ3hjdTVKMmpyS3dNTC8zbkpaU1hsK081NTUvRHFGR2pzR0xGQ216NmFaUFg1OHZWVjZ1L1FsQVF2MFA5MDA4OWpaeWNIQURBMnEvWHd0L2ZPZHZDYnJkanptem43N0ZQbno1WS92Ynlkcy8vNlNlZjR1Q2hnOGpLeXNMaXhZdWhVcW53MWx0dklTYzdCNW1abVhqK2hlZDl1czdubm5zT3g0NGU4NzZqQjJQR2pNRS8vL1hQVGg5UENMbDRGS1QxQXBsdWkrNXZLRHVNSkw5d3dYMlBYZ2hNRmlhTzVZeHJ6RTB3Mmk3ZE5LeHJZeklFcHdqK1ZwMGpHSUJaR0J0ZXpsMlB0MGZjaFdDWjJ1TjVUWXdWL3puMVBReTlZQXFabjBTQmNBVzMyY1B4aGlJMFdQUzRMbVlvTzNaZVY0T2xwNzZGcVFPTHVCZTBWR0czNWpTdkdZVlVKTVlUQStmZ25UTmJzS2YyTk8rNE1May9ndHllLzJwalc0ZlAxdC9keXZQYkVhOE9RMFp3VzhYZ2tLQkV2SnE1Q0MvbGZvOUtZNlBnZGQyY05BNS9TaHpIcTFOY1ZiZ1RPMnB5Zlg1OFhVRmpic0t6MldzRnQ4bkV2blh0OUZTbHg4Q0J0U1g3c0RpRk82M1lmWjNDVnNsK0VWZy80WEZ2bDN4WmlBRGNsVG9GT3BzSk9wc0plcHNaSnJzRlZzWU9oVVNHTlA4b3pJZ2RKamp4dU13dGtDU0VFRUt1UklGQmdXaG9hQUFBdlBycXExajIyakplNVZGSGJOeTRFUUFnazhrd2Y4SDhUcDluM2JwMStQeXp6K0h3WVIxaVQxUnFGU2RJMjdWekYxcGFXdERTNG53UDB0RFFBSTJtclJsU1ltSWlHNlN0VzdjTy9nSGM5KytCZ1lHSWpXMzdvcnZ3ZkNIc2Rqc3FLeXVoVnZQZnN4ODZkQWc2blE0Nm5RNkRCZ2szNGdvTEM0TmVyd2NBdlBmdWU4ajRNS09UanhaczBPaUtjVm1PdzJReVFTS1I4TVlaaG9IUnlQMENVS0ZRY0tyMkRodzRBSTFHZzhPSEQrUCsrKytIVnF2RmllTW53RENNNEdNbmhQUmVGS1QxQWtjYml0aUtOSTI1Q1RzMHVialQ3UU83SzRsSWpIRnVDN0NmYnhGZTg4ekVlQTVyUkFBVVBreC9sSXVsbUJjL2lqZnVBTEMxT2x2d21FaEZJTzVPdTdyZEVBMEFsR0labmhnNEc2c0tkeUszcWR6cnRaelNsdUdUd2gxZTkydVZIaGlIR0ZXdzExQkhMQkpqUWtRNmNyU2xhTERvZkQ2L2E4Q1U1TStmMWxtc3I4VzYwdjNvR3hDTk5QOG9uRzZ1d0g5T2ZlZHpjQmdpOThQMG1LR1lFREVBVDUzNENvT0RFM2lCcGt3a3dhUHBzNURpSDRrdmkzWnpnczIrQWZ6cERlV0dCdDRZQXdkZXlWdVBmMmZjaEQ3KzBleDRyQ29FcncyN0hkK1U3TU9teW1Pd1hRaWYrZ2ZFNHE3VXllZ2Z5Szg0WEZXNHMxUFZhREt4bERjZFZ5enEzTHB5N3BRUy91dmN2ZHVtQ01DNGNQNDZoUTRBS3dwK1JiMUFhRmJsSVdDOGtqZ0FEQWlLNC94ZWZYWE93MzlYQ0NHRWtDdkp1SEhqTU8yYWFkaTJkUnZTK2ppblllcjFlbVJudDcxUHRkbmFtZ0FWRlJWaC8vNzk3TzJRa0JDa3B6c2JhbFZXVnJMYnJwMStMU1FTQ1l4R0k0WU1HWUtsUzVmeTdsdWowZUNERHo2QTNXNkhXcTFHdjM1dDc5R1RrNU85aG1naWtRaisvdjV0L3d2d1IyQkFJQUlEQXhFVUhNU1pWc293RE5hdFd3Y0FpSW1Kd1l5Wk03QnAweVo4OU9GSGd1Zk96YzNGNDQ5eHY5Z2JOMjRjbm5uMm1iWjk4dHJlSTQ4WU9ZSU5vMXBEcUY5KytZWGRmdlhVcXdYdlI2MVdZL0hpeFZpK2ZEbnE2K3Z4L2ZmZnM5c2lveUx4OTcvOTNlUGp6ODNMeFpkZmZNbmUzckY5QjVZdjkxeFpkdWZpT3dYSEN3c0xzWEFCdDFyT3RUb3dQeitmRFJ5blh1MmN3Yk5yMXk0MmpJdU1qRVJPZG83SCsxWDdxWGxUZkNVU0NSWXNXTUFaMjdKbEM1cWFtdUR2NzQ5WnM3anI5NjVidDQ0VC9oRkN1ZzhGYVIwa0YwdlpLWkZDSDlIbExtdHdDVTNKazRyRjdIYWhMbnhpa2ZlMXVlUVNHYnVQbWJIaWFNTjV6TDNReFhKdHlUNnZhemROamh6SXF6STYwVmpDMjYvRlpzUWQrOS96ZUo0d3VUOCtIbjEvdS9jRkFEY2xqa09ZVzZVVkFKeHNMRWFOcVlrekZpQlZZbTdDS015S0hlNXpsOEkrL3RINFQ4Yk55R2txeFkvbFIzR2s0YnpIZll2MEdoVHBOUjYzQTg0Ri95ZEVwR05pNUVCRUtZTmdkekE0MWxDRUNpTS9RR3AxYlhRRzB2eWprT1lmaFRKRFBZNDNGdUY0UXhGeW04cGg5YkdMYU91aTlLNks5Yld3T1JpOG1mOFRGcWRNd3B2NW0yQnVKOXhzTlNBd0RqTmpoMkZzZUQ5SVJHTG9iQ2EwMkV4NEszOFRsbWI4U1hDdHVybnhXY2dJVHNUN0JiK2dVT2Q4am9hNlZUc0NucXVNVEhZclhzaFpoMzhObnMrWmtxdVd5SEZuNm1SY0Y1dUpkYVg3TVNJMGpSZmtBczRLcnc4S3RtSmJqZWMzSWUxNUxQMzZUaDNuQy9lT25nQS9aQTZSK3lOS3laOU84R25oRG15cnpzSEQvV2J3dHBVYjZydnVJaStodktieURnZHBlcHNadnd0VU9SSkNDQ0ZYaXJObnorS1pwNTJoa04xdVI4YlFES1QzVDhmaHc0Y1JIUjJObC83emt1QngyN1p1dzdhdDI5amJybFB0MXF4ZUE0ZkRBYVZTaVQvOTZVLzQ4c3N2Y2Z6WWNmejFyMy9GaUpIY3BsTjFkWFZZOGNFSzJPM085NHIzM25jdklpUGJsa29ZTkdnUW5uL2hlY2lrTWtobFVwU1dsT0xiNzc2RnBzYjVQbTNjdUhINDg1Ly9qT2lZdG4rakd4c2JzZjc3OWJqK2h1czU1d0tBN2I5dFIyVmxKUURnN252dWhsUXFoVlFpaFZLcEJPQU0ybHFydVNRU2lXQlZua0xoYkM2MGMrZE9WRmRYWTgvdVBleTJmenorRC9ibnBVdVhJalkyRnNlUEhXZkhubnJ5S2M2NTFHbzFQdi9pY3dET2tPMmJiNzVCZFhVMWJOYTIwRktwVUdKSWhuT3R0aDA3ZHVDTHo3OUFVRkFRM2xyK0ZnQkFwL2Y5Qyt5TDRSb0lUcGt5QlFDd2M4ZE9kbXpkdW5Wc1NDbGs0TUNCV1BiYU1zNllUQ2JEN1hmY3pobmJ2MysvTTBnTDhPZHQrLzc3N3lsSUkrUUtRVUZhQjcwOTRrNUVLejB2c3Y3c29IbnRIajgzZmhUbUNsUm50Um9lNHIxYjVEc2o3bUovZnVUb0tweHVxb0RCYmtHTlNZdWRYaXFuUkFCdVRPRGV2d1BBc2NaQ3dhNTdGeXRSSFk3WjhjSnJLM3hiMXRZY0lGaW14c3pZNGJnK2JqaG5yYXlPR0JLVWlDRkJpYWcyYWJGTGs0Yzltdngyd3k5WENlb3dqQTN2aDZzaStuUFdtd09jRlh4M3BFekVLM2tiQkkrVmlTVDRVOUk0enJrUzFHR1lIVGNTWnNhS0hHMFpqallVNGtqRGVZOVQrUUFQUWRxRlFLdlMyQ2g0Lys1cmQ0a2d3cHZENzBDS0gvZU5FM1BoMjh4VFRXVllWYmdUZjA2ZDR2RWFYaG02Q1BjZi9naU5GajFHQ0hSWlBkTmM2ZkV4NkcxbVBKKzlEbjlQbjRuUllYMDUyNktWd1hoSUlFd0NuT3YzdlpuL0U3SzFwUjdQM1YzaVZLRklDK0QvYm5SVzd0cHZEUllkUGl2YXhWbG44THV5ZzloWWNSUnlzUlJqd3Z1Nm53TG5kY0toYm9ORmh3M2xoejFlVTYzSjJWbFhhTXJwcFpEZlhJSFpjZTJ2a2VMdXkrSTl2V0xLTlNHRWtONkxZUmlZVEczL25tZWZ6RWIyeVd6RXhjWGh5YWVlN1BENXpwMDdoeDA3bkRNZjVzMTNmaWJZL3R0MldLMVdmUEhGRnhnMmZCaEVGNnJsOC9QejhjckxyNkMrM3ZtbDJwZ3hZekJ0MmpUTytkUnFOYkt5c3BCOU1oc2IxbS9BZ1FQTzk4N0RSd3pIb2tXTDJDcTQxblhTdG03ZGltKysvZ1pHb3hHLy8vNDdYbjc1WlRaa014Z00rT0tMTHdBQVk4ZU94Wmd4WS9EKysrOWo4T0RCK1BhN2J3RUFuNno4aEswR2UvSEZGekUwY3lpc1Zpdnljdk13TkhNbzU5cTJiOS91ZFoydjc5ZC96N250K2x3RDRBUjFZckVZRHo3NElJS0NnNUNjbkl3VksxYXcydzRjT0lCZnR2eUMydHBhYURRYU5EWTJZdWtMU3lFV2l6SHRHdTV6MXE5L1B5eTVkd2xuYk9QR2phaXVxZ1lBM0xINERqWU1aQmdHS3o5ZUNRQ0lpSWpBalhPNUhkSlRVMUlCT0tzVFd3UEQyTmhZeE1URzRPaVJveWdvS0dqMzhSTkNlaThLMG5vQkJnNmNiQ3pHaHZMRFhwZmJueGFkZ1hpMzdubzUybExVbVZ1UXFPN2FJRTBxa3VDaC90ZnhPbFVDemtBbjkwS1Z5NHpZVEV5TUhBQ3BRQVdmS3dlQW93M25rUm1TSW5qT1Z0SEtZTnlVT0E0M0pZNURxYUVPSnhxTGNiS3hCQ2NhaXpuVEZ2c0Z4R0JVV0IrTURlL0hXMURmM2Fpd1BoZ1FHSWZUemZ6R0NMUGloaU5NWVAwM3dEbjFkV1JvS2thR3B1SStURU94dmhhSDY4L2hZUDA1bk5keHA3MmxCWEFyZnN5TUZkVW1MVHp4a3lwNFV3NUZBQzlFQThCNTNCc3JqaUpDRVlnYjRrYnc5Z09BTlNWNzBXalJZMEJnSENJVWdienpuRzJwOG5oTkFHQmxiRmhYZWdEUnltREJMcVJDOXRhZWdVSXNRN3dxRkxYbUZwK3E3cnJLVmVIOUVhc09oYzVxaE5GdWdjM0J3TzZ3UXltUkkwa2RqdW14bVlLdlRhRXB2SnNyajJOa2FCcUdoU1JqUjAwdXZpeDJ2dWthSGRaWE1DQXVhQkVPSlp1dFJteXNPTnJ1ZFlzQWpBaE41WTFmaXBZYm5xWitDekV4Vm54VnRLZmREcjZFRUVMSWxTQWtKQVN6Wjg4R0FEUTNOMlBuVG1lRlVXSWl0MHY4Q3krOGdNaW9TRHp3bHdjQUFEZmRkQk9tVHAyS0QvNzNBUnNtMmUxMi9QZnQvd0lBbEVvbDB2dW40NHN2dm9EVmFvVlVLc1VqZjNzRUlwRUlOcHNONjlldngxZGZmc1daTGhvUkVRR2owUWlWaWxzRnYyN2RPbnkyNmpQMnRsS3BSSFZWTlY1KzZXV1lUQ2FZVENaZWxaSlNxY1NrU1pQZzUrL0hqbjM2NmFlb3I2K0hTQ1RDbUxGajhNdVdYN0I1MDJaczNyUVpLcFVLa1pHUitQSEhId0U0UTcyaG1VTlJWVm1GZi8vNzN5Z3JLOFBMTDcvTVZvYTUzMWRyNWRUWk0yZXhhOWN1QUVCdGJTMWJ0UmNjSEl5SkV5ZXl4K3pmdngrMXRiVnNwODl2dnZrR1pwT3orVkppVWlLU2s3a3pJbXBxYW5ENGNOc1hqRmFyRlljUEh4WU0waElURTNtL3Z3UDdEN0JCMnN5Wk16bk5CbHFEdEtDZ0lJOE5KRFp0MnNTR2dGS3BGQXpEWU5XcVZRQ2NBZUE5Uys3QmgvLzdFQUF3ZGRwVXpKakIvK0pZYUEwMW04Mkd0V3U1Ni9NMk56dS9MTlhyOUx4dHJaV0xoSkR1UjBGYUwvSHgrZTFlMStaU1MrUzROWm5mQldpYmgzWEtBcVNxZHF2anZLMCt0YVRQVkkvVHdSck1Pcnc5NGs1ZTlaY250ZVptdkhObUMzS2FTcEhrRjRHSCtsMG5XTUhsTGxFZGprUjFPQVlGSmVCNFl4SDhKQXJjbVRZWldhRnB2T210N1dIZ3dMQ1FGTUVnTFVFZDVyRzdwcnRrdndnayswVmdZZUpZMUpsYjhHbmhEdXlyT3d1VlJNNEw4MHIwZGUyR0lrTUZPcWQ2WW5kYnordVR3aDJRaU1TOFRwc25MZ1N5QURBOWh2dk5Jd0FVTkZkQlp6TkJKWkVqUUtwRWlOd2Y0Y29BUkNnQ0VhOE9RNkk2RElsKzRUNnRuZWRxWnV3d3pyWG9iV1kwV1Exb3RocWh0NWxnc2x1eFU1UGJibmZSemxKSVpGaVVkRldIanJFNjdLZ3lDb2VjNzV6OUdYZW5YWTMzQ3B4VEFLUWlDUllsODg5ZloyNUI5WVdwelpYR1JpdzcvU083emIyVDU0U0lkQ3hJSEFPOXpRd3JZd01EWjJBY0xUQ1YxTUxZZUdNWFMyTnV4amxkTlZRU09Sd0FHQWNEeHVHQWhiSEJaTGZDWURkRGF6R2czRkNQM1pyVGFMRlJ0MDVDQ0NGWHZxaW9LTGJMNUR2dnZBUEFHWlRjZGRkZE1KbmJxcWZDSThJUkhkMzJuall3S0JDeGNiRlFLcFRzbU4xdVIyMXRMUUJuNWRWenp6M0hicnRsMFMxSVRrN0c0Y09IOGNuS1QxQldWc2E3bG8wYk4yTFBuajFZdEdnUnBsODNuVjBRZi9EZ3daejlUQ1lUT3ozVG5Wd3V4OHlaTTdGZzRRSUVCM05uME5UWE9TdmZIQTRIM25yekxYWjgyUEJoeU1qSXdEOGUvd2RzTmh1VVNpV1dMRm5DUHM3R3hrWTRIQTY4L3ZycmVQdS9iL1BPSzVQSjJBQnEyOVp0YkpEMnpUZmZ3R3AxZmpHNmFORWl6Sncxa3oybXFMaUlFNlN0LzM0OTIveGczTGh4bURTSnU5Yno5T25UTVdIQ0JHemZ2aDJyUGwyRm9LQWd2UFB1T3hDSlJNalB6K2M5RDFhckZXWnoyM3VwSjU5NmtoTTI2blJ0bjVsYXA1YUt4V0oyWENRU3djL1BHVUthVENiOCtFUGJlelRBT2NXMHFLZ0lBREI1OG1Sa1pMUTFSd2dQQzJjckJiMngyV3ljOWQxY3RiUzBlTnhHQ09sK0ZLVDFFcjRzY0M4VFMza2ZzbXRNVGRoYmU4YmpNZDdXYS9Oa1NGQWlybzBXN3JpenQrNE1qallXOGpwSUNyRTVHUHhjZVJ4clN2YkNlR0dhV0ltK0ZrOGMveExYeFdaaVllSllydzBKSEFBK092OGJIQUQwZGpNaUZZRStoMmpGK2xyc3JNbkZMazBldEZhRDREN3ZuTjJDajg3L2hxelFQaGdYMFEvRFExSjhXdDh0Uk82SHdndFZhZjBDWW5qcmxoWHJhOXM5ZnM2RmRmSGEwMmpSWTJ0MU5uNnRPc25iOXRINTMyQzBXekEvWVRRQVp4WFVmOC8rRE1CWjdYWlZCUDlOd0tHR2MvaGIvNW1ZRkRuUTYzMWZERCtwQW41U0JSc3UyaHgyZk9xbFNVU3BvUTR0Vm02QWs2QU9SNkNNdjc2WnE2TU5oV0RnRUZ3M3JyMWpiQjdXdm11MDZQSDY2WTNzN1RueEl3V25neDlyTEdKLzF0bE0yRjkzMXVQOWxSdnFmUTZkNnk1TSsreHEvemhPYitZSUlZVDBUaWVPbjhBdlc1eGZnTTJlUFJ1eGNiRW9MR3o3OHU3NTU1NW5neTNBdVE3YUR4dCtRRk5UMjFxL2Nya2NVNmRPeFlZTkd5Q1JTTmpxb2Y3OSsyUGdnSUg0NjROL1JYRnhNYnUvVENiRHdqOHRSRlpXRmo3NTVCUGtaT2RBcTlYaS9mZmZ4KzdkdS9IcS83M0tIbi83SGJjalBEd2NZYUZoQ0F3S1JNSFpBdnowMDA5c21DT1h5M0h0OUdzeGE5WXNyUHg0SlE0ZFBJUnJwMS9MZVl4ang0N0ZvVU9Ib0ZBb1lMUFpZTGZib1ZLcGNOOTk5MkhaL3kxakgrK2RkOTZKcUdqbmw5VitmbjZZTjM4ZVBsdjFHZXJyNi9IdU8rK3lhOEY1Yzl2dHQ2R3lvaElIRHg3RVZlTzVYeWd5ZG1lb0paWTRaNWlvVkNyb2REcVBqUlZXckZpQnd2T0ZiTmpXMHRLQzU1OTdIZ0F3Yk5ndzN2NGJObXpnVlBGMVZGUjBGRmF1ZEZhcWZmZnRkOUJxdVYrZXRqYWhrRWdrdVBubW0yR3h0aTFsa1g4bW45TXNBUURpNHVJd2V2Um93ZnR5WDRldU5YejB0bzBRMHIwb1NPdWdiRzBweXVXK3JidDFPUmpzWnU4N1hkQmtOZURGbkcveFN1WWkrRXVkMzZCOVgzYUlNKzJ2cStRMGxXSlYwUzdja1RLUkUxQ1lHQ3MrUGI4RDlSWWRFdFhoYklnajVFakRlYXdxM0NXNHpoa0RCelpYSHNkdjFhZHdROXdJM0JBM3dtTmdza3VUeDFuWGErWDVIWGhyeEdLUHdVbURSWWZkbXRQWXFjbERpWmN3aTMxY2RpdjIxSjdHbnRyVDdIVE9zZUg5TURJczFXTjExazVOSGx1UmxCNFl4OXRlN0dIOXJGYloyaEwwRStpcTZkeFdpaTFWSjNDd3JxRGQzKytYeFh0UVpxakhBMzJ2eGZzRnY2RFI0bXc5cnJlWjhjYnBqWGlrLzB4MitpZ0RCM2JXNU1ISzJKRVprdXh6R0dtMFczQzhzUmlINnMvaFRITWxCZ2NsWUhSNFgyUUVKL3JjVU9LMzZsT285eElXcnk3K0hRZnJ6M0hHbmhnd0cyTUZHaHU0YXJJYU9oUlVXUjEyZkZPeXo2ZDlBV2ZGb3BCOTdRVFk3a3IwZFREYUxWN1hENncwTmtKanZqUkJHaUdFRU5JYmFUUWF2UDc2Nit6dDRwSmk3TjY5Ry9IeDhleFk2enBtclhRNkhhZXFxZFd0dDkyS20yNitDYXUvV28yTkd6ZENxVlRpc2NjZWcwZ2tRbmw1VzNmNTRTT0c0OTU3NzJYdjQ1VlhYc0h1M2J2eDBZY2ZvYkd4RWZNWHpHZjNGWXZGdU9tbW04QXdEQTRlUEloVnExYmgzRG5uKzUzSXFFak1uRGtUMDZkUFIwQkFBRjUrNldVY09YSUVSNDRjZ2RGazVFeFZuRHhsTXNaUEdJK3FxaW84K3ZkSEFRQjMzMzAzQ2dvS2NQRGdRUURPNE14c01XUDE2dFV3bTh3d0dBMW9iR2pyTUg3Z3dBSHMzTGtUa3lkUFpzZXNWaXM3aGRPMWcyZFFZQkNHRHgrT29xSWlQUG5FazNqenJUZlo2WTJ0SWFOVTRud2YrTW1ubitEcHA1NUdUbzV3d3lsTmpRWWxKU1hzOHdHQXZUMWdvUGN2NWp0S0lXOWJRODA5RkFPQTIyNjdEWHQvMzR0NTgrY2hOaTZXRTVDZVBIRVNKMDl3djhBZU4yNmNZSkNtVkNyWjllbGFQZkNYQjFCYVdvcm9tR2g4L1BISG5HMXpiNXhMWVJvaFZ3Z0swanBvUmNHdjNYMEpGNlhjMklCbGVUL2loWXlGcURRMGVKeldDVGhEcjFXRk96MXU5NU1xY0h2eVJJL2JmeWcvakNKZERaNGNPSWR0WlBCbDBSNDJFUG1xZUErUy9TSTQ2enc1QUJ5cUw4QzYwZ084TmNTRW1Ca3J2aTA3Z0EzbGh6RWhNaDB6WW9haHI4dGFZMGE3Qlo4WDdlSWNVMnFvd3g3TmFVNVZsZEZ1d1lHNkF1elM1Q0ZiVzNKUjBhS1pzV0p2M1Juc3JUc0RwVmlHMGVGOU1TbHlJSWFHSkxIaG5kM0JZRjFwVzl0MHJWV1BLcE1XTVM2VlM5NHEwcjR1MlllczBEVE9PbVFudENWWVhmdzdDcnlzWStacWx5WVBwNXJLVU8vV0NPRkFmUUVxVDN5RjU0WXNRSmpjSHdmcUN0akt4eStMOStEQnZ0TUZ6NmUzbVZIUVVvVlRUV1hJMFpiaVhFczFKOHlyTm1teHJTWUhVcEVZZlFLaU1TZ29BZjBDWXBEaUg4bGJrdzF3UGxmZmx4MzArZkYweHJtV2FwK0N0QmFiQ2UrYytSbEZQZ2FzQUxEOHpHYjhXcDJOdTFJbnMxT2RHeXc2Wkd2NW5YSTlZZUJBUVVzVk10cVp6dXNBOEhuUmJwL1BTUWdoaFB6Uk5UYzM0L25ubnVkVUhCMDdlZ3huOHMvZzBjY2VaY2Z1V1hJUGdvT0Q4ZnByenNCdDZyU3B5TXJLd29iMUd6aFRDMVVxRlhidTNJbU5HNTJWNmZmZGR4OWk0NXlkekcrODhVWTBORFJnN3J5NVNFbmhOM09hT0hFaVJvd1lnY09IRHlNcnEyM1dnVTZudzlhdFcvSFRUeitocHRyNTNqaHpXQ2F1di81NmpCbzFDbUt4R0ZhckZWcXRGdlBtejBOK2ZqNGFHaHJ3MFljZmdXRVl6SjA3RjRDenVzbHF0ZUxWVjE2RnpXWkRWbFlXcnB0eEhacWFtaUFXaThFd0RQUjZQVDc5NUZORVJVY2hLREFJWjg4NnErV3Z1dW9xVkZSVW9MaTRHRWNPSCtFRWFTYVRDY3VYTHhkOGZ0OS83MzAycEZ2KzFuSTg4Nnl6UTJycjJuQ3RVenZiSXhLSjhOTExMM0hXazNQZGR1VElFV3pldEprelBtellNTTYwMjRyS0N2eTA4U2NBempYVWhOWXdhMjV1eHBvMWF3QzBkU1lWaThVSURnbEdyYVlXUVVGQmFHeDBob29SRVJINDYwTi94Zmp4L0NWemhMcWR0cDZQRU5KN1VKRDJCNVRUVklvdmkzYWpXRi9iYnJXU2xiSGhGNEVwZ2EzQzVQN3RCbW1Bc3pMcTZSTnI4UHlRQlNnMzFHTlRaVnQzSHdlQXQvSTM0ZlhodDhOUHFzRDJtbHo4V25VU2xjWkd6eWYwd09hd1kwZE5MbmJVNUNKT0ZZcXg0ZjB3TnJ3ZmR0ZWVacXVzWEgxZHNnOWp3L3NoVzF1Q25abzhISzQvZjBuV2xqSXhWdXpTNUdHWEpnOUJNalhHUjZSalV1UUFsQmpxVUdOcW13N3dTOVZKL0ZKMUVuR3FVSXlQU01mNGlQNWVxK0ZzRGdadm45bU1aY051eDVubVNxd3UrUjE1VGVYdEh1T0plNGpXcXRSUWg2ZFByTWEvQnMvSG1wSzk3UGoyNmxPWW56QWFhb2tDSllaYWxPaHFjVjVYZzRLV2FwODdwZG9jRFBLYks1SHZVaTNvSjFVZzJTOENjYXBRUkt0Q0VLTUtSb1dob2ROVlZqV21KbDRnMlNRd1JiZWdwUnBYUncyR0E4N2d6dTZ3dzhMWVliSmJvTE9aVUcxc1FyYTJCSHRyODlGaU0vR085eWF2cWR3NUhUa21FN2VsVE1UbXl1TWREbXRQTjFkNEROS0s5YlZZVTdJWGg5d3E4Z2doaEJEaTJjRURCM25ybFVWR1JrS2owZURERHo5a3h6SXpNeEViRzh2ZVRrMU54Zmp4NDdGN0YvY0xyT1BIam1QNVc4NVFLVFkyRmxhckZhdFhyMFpzYkN4R2pCeUJGZSt2d0d2TFh2TjZYVmRkZFJVYnhqejR3SU9jaXJpSWlBam9kWHA4c3ZJVHZQdk91OURyOVI2cmxGWit2Qkppc1JoejVzd0J3ekI0YmRscnFLeXNoRnF0eG9LRkM1QjlNaHVCUVlGNDZlV1h3TmdaUFB2c3MreDlSa2RINDk1N25ldkhUWjAyRllHQmdhaXFxc0tVS2NLZDM0WGNzK1FlWkdkblE2ZlRZZCsrZmRpOGFUTm16cHJKaG1LdTAyVmRGUlFVc0d1Y3llVnliUGw1Qzk1Ly8zM2VmbjM2OU1GTk45OGtPTjZuVHgvMjlvbmpKOWdnTFNvcUNqZk12b0YzVEdscEtSdWtLVlZ0SVZ4YWFockdqQjZEZ29JQ05rZ0R3QWtUWFMxWXNJQnR2dUJKNisvTGFyWGlpOCsvNEd4cm5TNnNhOUh4dGxHekFVS3VIQlNrOVZJckMzZGdaVHRyU3EwdlA4d2JLelhVWWU2ZTF3WDJGbFp2MGZtMGY2bWhEaytlK0FxTXdMb0hlcnNaejV4Y2d4YXJ5ZU9hVXgxVllXekF0MlVIOEczWkFZLzdWSm0wdUgzL3U1Y2tQUE9reVdyQXBzcGoyRlI1ek9OcVhCWEdCbnhkdWc5ZmwvbzJkYkJJWDR1SGpuelNibmZQaTFWcmJzYWp4ejduL0g0WU9QREkwVlZkL3Z6cGJXYmtOcFVqMTBzZytNekpOVDZkNzdPaVhmak1yU0pSeUphcUU1ZTh5NlFEd005VkozQ3cvaHhNZG92WC9kMnRMZG1IdFNYN0lJWUlZcEVJVXBFRUNva01KcnYxb3JxY01uQjA2TytlRUVJSTZTM1NCempYZzFVcWxXeFh4cmx6NStMTEw3OUVSa1lHdGxadkJRQ2NQMzhlVGRxMkwwQ3JxNnFSbTV1TEZoMzNpOGoxRzlheklWRmxaU1ViL3N5Yk53OXF0UnFscGFVK1haZnJXbUg5Ky9mSHZuMXQ3d3RyYTJ2WnBnYXR4R0l4L1B6OG9GUXFJWmZMb1ZRcW9kVnFVVjlmajQ4Ky9BajkrL2VIVnF0bE8xOGFEQVk4K2NTVEFJREZkeTdHd29VTFVWQlF3SjVQN2NkZnZpTTlQVjF3RVgxL2YzKzg4NjZ6VWNQZXZYdng4VWR0MHhFakl5TngzLzMzNFkzWDN3QUFyRnk1RW1QSGpXMmIyaWxRa1ZaVVZJUTNYbitEN2R3cGw3Y3RheEVRRUlDRWhBUzB0TFFJTm15NEdLN05DVnlyMllZTkc0YkpVeWF6YTdKMUJidk4rZmp0ZGp1Ky92cHJ3WDEwT3AzSGJZU1E3a2RCR3JrczZqeFVQQUVRckJpN0hDNW5pT2F1SzFlbHU1UWhXaXVoa0xNN243K2V6SmZHSU8xaDRBRGpjTURtWUdDNmlBQ05FRUlJK2FPTGo0OUhTa29LRml4Y3dGYUtwYWFsNHROVm42SzZ1aHBiZjNVR2FhNWRMZ0ZuaDgzVzZadXVNak16Y2V5b2MvYUZVcWxFVUhBUUFnTUNrWlNjaE1TRVJQejU3ait6KzU0NGNZTGRkOWIxc3hBVjFkYU4zalZnbWpWckZoSVRFeEVhR29yZ2tHQUVCQVFnSUNBQWFyVWF6LzNyT1pTWGx5TTlQUjNMWGxzR0FORHI5VkNyMWFpdHJjV2pmMzhVTTJmT1JIcDZPbS9CZk1BWndBVUZPanVBYXpSdGEvT0dob2JDWnVXK3oyTVlobDJmekpWSUpFSkVoSE9aRVg4L2Y5NzJLVk9tWU1lT0hTZ3VLc1pERHorRWtKQ1Fkb08wcXFvcUtCUUtCQVlHc3M5anEwR0RCdUdmLy9vbkRoMDZoQmVYdnNnNzltSzRCcVd0YTdrQndJeVovR21nN2NuTHk4UGF0V3Q1NDdObnoyYlBhelMyTmNkeWZYeUFNOUJyRFZMZHQ3V0d2WVNRN2tkQkdpR0VFRUlJSWVRUFJ5UVM0ZitXL1IvYi9iS1ZhNURTRWRPbVRVTm1aaWFpb3FMZzUrZkgyejV2M2p6Mlo0dkZ3Z1pwRXlkT3hLQkJnd1RQT1RSektJWm1Ec1hHSHpkaTI5WnRlT0xKSjlpQXhUM1lhbWxwd2JQUFBJdWc0Q0E4OXRoamVQdS9ieU1zek5uMEtEZytYcGNlQUFBZ0FFbEVRVlE0R1BmZWR5OUNRa0tRa0pDQWtKQVFCQVFFc09mSXk4MEQ0RnhMTFR3OEhOVlYxWnh6bno5L0h1Ky85ejRXM2JxSXM0YWJMeDU1NUJISTVYSUVCQVFBZ09EVVR0ZnBxL0h4OFd3WDBmQ0l0alZzVDU4K2pXZWZmUmJOVFJmWFdNbGlzU0F2TncvK0FmNVFLQlF3bVV6NDdydnYyTzBoSVNHZFBuZE9UbzVnMDRTcFU2ZXlyNnZXaXNMazVHUzgrOTY3blAybzJRQWhQUU1GYVlRUVFnZ2hoSkEvSkY5Q3M1ZGVlZ21Sa1pGWXNtUUpBR0RScll0d3pUWFg0TDEzMzhPUkkwZlkvWXFMaXRIUTJJQ2NuQncwMURkQW85R2d1cm9hSXBFSWI3NzFacWV1ajJFWXJQcDBGZHM5OHZubm5zY3JyNzRpV0IyMmNlTkdOb0I2K0tHSDhmUXpUN05CR3VDc2lnS2NWV3MxTlRVNGRlb1VUQ1lUSms2Y2lMMTduV3ZoOXV2WFQvRGNlcDBlQlFVRldQckNVcXhaMjdiRWh0bHN4cXBQVnprZnYwdjNTbGV1MTlCNkRBQklwTTRncmI2K0hsVlZ6a1paQ1FrSnVPZWVlL0QwMDA4REFGdnRCampYRDNQdmlOa1pVcWtVcjd6eUN2UjY0Vmt4ZzRjTTd2UzU1WEs1WUhPQjF1ZlV0ZU5yYUZob3ArK0hFTks5S0VnamhCQkNDQ0dFRUJmSnljbjRhdlZYQUp4cmM3bDJqZlR6ODBORVJBU2VlLzQ1T0J3T2lFVE8xVytYTDEvT21TTFpLakl5RW9jT0hlS01WWlJYc0QrZlBuMmFFK3FvVkNvTUdUSUU5ZlgxZU9PTk41QjlNcHNkWDdSb0VSdktNQXpET2VjdHQ5d0NCK1BBbWpWcjBORFFnR2VlZmdhUC9PMFJUSjQ4R1d2WHJzWGUzL2VpdHJhV0RYSUE1OXBuR28wR2RYVjFBSURSWTBienJ0L2hjS0N1M3JsZG9WQ3dsV1dBczdycjIyKy85Zmc4dWlzckswTnpzN09pVEsxeWhwaGhZV0c0L3ZycnNXL2ZQaXg5Y1NsKzJmSUx1MzlpWWlLMGpjNXBxVmxaV1hqaXlTZlliV0t4R0VlUEh2WDV2bDJQUzA5UEZ6eDJ6Smd4R0QyYS94ejRhdTdjdWUwMkd6aDE2aFQ3YzF4c25NL25iV3Bxb21vMFFxNGdGS1FSUWdnaGhCQkNpQXV4V0l5Z29DQ3YrN2lLVDRobmd6U0ZRb0h3OEhCMmFtSjdhM3ExVm5TMVNreE14TklYbCtMaGh4NUdTNHR6bmVIZzRHRDg4MS8veEw2OSs1Q2Jtd3U5WG8vS1NtZm44OVlnVHlRUzRkYmJia1ZDWWdMZWV2TXRXSzFXdlA3YTYvRHo4ME50YlMxdkNpc0FsSlNVSUQ4L0g0QXpNTHptbW1zQUFGSloyOGZFWDMvNWxWMWpMU21KMzBHOGRhcXAzVzduaFQxZmYvMDFmdHYyRzlScU5hUlNLWXFLaXRnMXdLS2pvOW45RnQrNUdOT3ZtdzYxV28zTm16ZXo0d01IRG9SY0xzZUlFU09nVUNxZ1VxbFFWbGFHdk53OHFOUXEvTGJ0TjNaZm9Vb3dUNjYvNFhxa3BxWkNMQlpESnBmQjM4OGZTY2xKR0RKa2lNL242SXdEQjlxYW9hV2xwYlc3NzlFalI3Rit3M29vRlVvVUZiZjk3b1NtRFJOQ0xpOEswZ2doaEJCQ0NDSGtJdDF5eXkxWXVHQWhZbUpqRUI3ZXRyYlgwU05IT3p3bE1TSWlBbE9tVE1HUFAvNklRWU1HNFlrbm4wQllXQmhlZmVWVnRuck1kVjlYRXlkT1JFaElDUDd6Ny84Z0t5c0xJMGFNUUY1dUhnSUNBaEFkSFkySWlBaUVoNGVqcHFZR0J3OGVaSSs3Ny83NzJHcXo4UEJ3K1BuNVFhL1hjL1labVRXU2MxOEJBUUhzVk05dFc3ZGgrZkxsbk8wRDBnZmdpOCsvNEQwK3NWaU1TWk1uc2JlVlNpV1NrNU9SazVQRGhuSEp5Y2tJRGc0R3dKMkNhN2ZiOGM0NzczRE9GeFVkeFZ1Y3Z6MVpXVmtkWHV2dFloa01CdXpadlFlQU0vUWNObnhZdS9zbkpTZmh4SEYrVi9uQmd6cy85WlFRMGpVb1NDT0VFRUlJSVlTUWl6Umd3QURCOFJFalIrQ25UVDkxK0h6M0xMa0hTVWxKbUhiTk5IWmgvdFRVVkRaSWswZ2s2TmV2SHhiZHVvaDM3SkFoUTdCOCtYSkVSa1ZDTEJiajlqdHV4K0k3RjNQMllSZ0dyeTE3RFh2MjdNR2RkOTJKeVpNbnM5dkVZakVlZVBBQnJQeDRKUm9hR3VEbjU0ZXNyQ3hPd3dSM2NvV2NEYjVrTWhrQW9HKy92bXpGbkZRcWhaK2ZIeElTRTdCZy9nTEJpcXdoUTRiZ3YvLzlMMTU5OVZWTXVYcUs0UDBrSmlaQ3FWU3lYU3pEd3NMdzRBTVBlcnl1cmlDVlNTR1R5ZGpIMVJscXRScHZ2UGtHM2w3K05rSkNRbmhyeHdGQW56NTk0Ty92ajdDd01JU0hoNk52Mzc0b0xpNkdRcUZBYUdnb3hrOFlqNm5UcGw3TVF5R0VkQUdSeVd4eWRQZEZkTlROQjkveHZoTWhoQkJ5d2RyUkQzWDNKUkJDQ0NFWHpXNjNnMkVZaU1WaVR0Zkx6ckphclRoMzdwekhFTEM3V0N3V1dLMVdqOU1ZNit2cjRYQTRvRlFxNGUvdmY1bXY3dUl3RElPV2xoYXZVNGNKSVZjdXFrZ2poQkJDQ0NHRWtCNUFJcEYwU1lEV1NpYVRYWEVoR3VEc2ZpbVh5ejF1RjZybTZpbDhXWCtQRUhKbDQvYzJKb1FRUWdnaGhCQkNDQ0dFOEZDUVJnZ2hoQkJDQ0NHRUVFS0lEM3Bra0JZa1UzdmZpUkJDQ0FIOW0wRUlJWVFRUXY2ZnZmc09qNnJLL3pqK3Z2ZE9uM1NTMEVJTFZRRUJVUVNzRkhVdFlGOVI3R1VWdTd2cVdsYlh0YXk5NzFwK3VxdXVGWEhGeWxxd2l5SWRLZElKQkJKSVQyWW0wKy84L3BqTXpVeG1VbWlHd1BmMVBEeVplODh0NTQ0R2tzOTh6emxDN0Q0ZE1ranI1Y3h0L1NBaGhCQUMrVGREQ0NHRUVFSUlzZnQweU1VR2V0dnorS1ZtYzN0M1F3Z2hSQWZRMjU3WDNsMFFRZ2l4QzN4ZUgrR0kzdDdkRUdLZjRYUkl0YjRRdTZKREJtbkg1Qi9BckcxTENFWEM3ZDBWSVlRUWV6R1Rvakl1LzhEMjdvWVFRb2dkNUhLNTJMNjlESi9QMTk1ZEVXS2ZNMlRJNFBidWdoQWRXb2NNMHJyWnNqbTEyeUc4dS9Ybjl1NktFRUtJdmRpWkJZZlIxWmJWM3QwUVFnaXhBN1pzMlVwTlRRMW1zNWxPblRyaFRIT2lhVnA3ZDBzSUlZUUFPbWlRQm5CSzk1SE1xVnhOcWErbXZic2loQkJpTDlUTGtjdmtiaVBidXh0Q0NDRjJ3TFp0MjZpcHFhRkw1ODdrNXNrY2wwSUlJZlkrSFhLeEFRQ3pvbkY1NGZqMjdvWVFRb2k5a0lyQ3RNSmpVVkhhdXl0Q0NDSGF5T2YxVVZGUlNXNXVyb1JvUWdnaDlscUt6KytMdEhjbmRrVW9vak5qeTF3K0tsbUVUb2QrRkNHRUVMdElSZUdrcmlNNHU4Y1lURXFIL2F4SUNDSDJTOFhGeGJqZEhnNDRZRkI3ZDBVSUlZUm9Wb2NQMG1LS3ZaVXNyZG5NR25jSmExM2JxUTU2MnJ0TFFnZ2hmZ1BaWmlmOTB6dlRQNjBidzdONjBzUGVxYjI3SklRUVlpZXNYYnNPcTlWS3o1NDkycnNyUWdnaFJMTTY3QnhwVGZXd2QycjQ1V2xFZTNkRmlQMmExK3VscUdnVDRYRGpxcnFhcGxGUTBKMzA5UFIyN0prUVFnZ2g5bVordjUvMERQbFpRUWdoeE41TnhyMElJWFlydTkzT3dBRUR5TXpNTVBhRncyRTJiZHJNcHMyYkV3STJJWVFRUW9oNHFnekxGMElJc1plVGY2bUVFTHVkcXFuMDZOR0RucjE2Sml4WDc2cHpzWHJOR3FwclpMVmRJWVFRUWdnaGhCQWRqd1JwUW9nOUppTTlQVnFkbHBWcDdOUERPbHUzYkdYRGhvMEVnOEYyN0owUVFnZ2hoQkJDQ0xGakpFZ1RRdXhScXFiU282Q0FYcjE3SlZTbjFkZlhzM2JOV2lvckt0dXhkMElJSVlRUVFnZ2hSTnRKa0NhRStFMmtwNlV4Y01BQXNqTGpxdE1pRVVxM2JXUGQrdlg0dkw1MjdKMFFRZ2doaEJCQ0NORTZDZEtFRUw4WlZWTXA2SkZjbmVieitsaTNmajJiaTRzSmhrTHQyRU1oaEJCQ0NDR0VFS0o1RXFRSklYNXpxYXJUQU9wcTYxaXplZzJsMjdZUjF2VjI2cDBRUWdnaGhCQkNDSkdhQkdsQ2lIWVJxMDdyMDZjM1ZvdkYyQitKUktpc3FHVDFxdFZVVmxhMVl3K0ZFRUlJSVlRUVFvaEVFcVFKSWRxVjArbWsvNEQrZEMvb2ppbHV1S2V1NjVTV2xySm16VnBjZGE1MjdLRVFRZ2doaEJCQ0NCRmxhdThPQ0NFRVFIWldGcG1abVpTWGwxTlpVWW5lTUxRekVBaXdhZk5tN0RZYkJRVUZXRzNXZHU2cEVFSUlJWVFRUW9qOWxWU2tDU0gyR3FxaTBEay9uNEVEQjVDVmxaWFE1dlg1V0x0dUhaczJiY2JuODdkVEQ0VVFRZ2doaEJCQzdNK2tJazBJc2RmUk5JMkNndTdrNWVXeWRXc0o5ZlgxUnB2TDVjTGxjcEdXbGtibnp2blk3ZloyN0trUVFnZ2hoQkJDaVAySkJHbENpTDJXMVdxbHNMQVBicmViMHRKdCtQMk5sV2h1dHh1MzI0M1Q0U0MvY3o1T3A3TWRleXFFRUVJSUlZUVFZbjhnUXp1RkVIdTl0TFEwK3ZmdlI4OGVQYkJhRStkSTg5VFhzM0ZqRWV2WGI4RHRkcmRURDRVUVFnZ2hoQkJDN0Era0lrMEkwV0ZrWkdhUWtabUJxODdGOXJMdENYT2xlYjFlaW9vMlliUGJ5TS9QSnlNOXZSMTdLb1FRUWdnaGhCQmlYeVJCbWhDaXcwblBTQ2M5SXgyWDIwM1o5aks4WHEvUjV2UDYyTHhwTTFhcmxVNmRjc2pLeWtKVnBmaFdDQ0dFRUVJSUljU3VreUJOQ05GaHBhZWxrWjZXaHNmam9XeDdHWjY0UlFuOGZqOGxKYVZzMzdhZHpPd3M4bkp6TVp2TjdkaGJJWVFRUWdnaGhCQWRuUVJwUW9nT3orbDAwcWV3RDE2dmwrM2J5eExtU2d2ck9sV1ZWVlJWVnBHZW5rNm4zRTZreWNJRVFnZ2hoQkJDQ0NGMmdnUnBRb2g5aHQxdXAzZnZYdmo5ZmlyS0s2aXByU1VTaVJqdExwY0xsOHVGMVdLaFUyNG5HZllwaEJCQ0NDR0VFR0tIeUcrUVFvaDlqdFZxcFh0QmR3NFlOSWd1WGJwZ05pVitadUFQQkNncEtXWFZxdFZzM1ZxU01NZWFFRUlJSWNTdUNvZkRMYllIZzhHRUQvdWFzMm5USmtwS1NuWlh0L2FJWURDWXRHLzc5dTN0MEJNaGhQaHRTRVdhRUdLZnBXb3F1Ym1keU0zdFJGMmRpNHFLQ3VyajVsSFRkWjNxNm1xcXE2dXhXcTNrWkdlVGxaMkZwbW50MkdzaGhCQkMvRmJjYmpkVHpwNlNzbTN5NU1uVWUrdjU5cHR2Vzd6R0FRY2V3Ti8vL3ZlRWZTLy8rMlZtejU1TlFVRUIwNjZhUnQrK2ZSUGFaODZjeWN6M1puTFFRUWR4M3ZubjBhTkhqNlRydnZhZjE1Z3hZd2I5Ky9mbmtVY2Z3ZVZ5TWZYY3FUdjBmQ2VkZkJMVHBrMUwyci9zbDJYY2R0dHR4blArNFlvL0pOeDMrdlRwQU56MTE3c1lOV3BVczlldnE2dmprb3N2NFlBREQyRFNwRW1NR2pXS1ZhdFdjZE9mYmlJdkw0K3JycjZLUXc4OXROVit4czdaRlU4Lzh6U0ZoWVc3ZEEwaGhHZ0xxVWdUUXV3WE1qTFNLU3pzUS8vKy9jak95a0pSbElSMnY5OVA2Ylp0clBwMUZaczJiOGJsY3JWVFQ0VVFRZ2l4dHdnRlF3U0R3UmIvaElLaHBQUFdyMStQMisxbXc0WU5kT3ZXTGFuOW02Ky93ZVZ5OGROUFA1R2VucDd5M2c2bkExM1hXYjE2TlI5OTlORXVQWWZQNThQcjlScC8vSDUvNHpPR1F3bHRvVkRqOHdRQ2dXYlBBL2g1N3MvNGZENFdMMXBzL096MHpUZmZBRkJlWHA3eTJZVVFvcU9UaWpRaHhINGxOdXl6YTlldTFOVFdVRlZWaGMvWCtFTmhCSERWdVhEVnVUQ1pUR1JsWjVHVGs0TkZWdndVb3NOcXkvQXBJZlpYVFQ5WTJwK2RlTktKZE8vZW5ROC8vSkR0MjZKREU0ODQ4Z2dLZWhRQXNHSDlCbjc4OFVjQXhvNGRTMkhmYVBWVFhsNWV3blZDb1JDclY2OEdZTml3WVFCNHZWNVVWY1ZxdGZMcnI3K3llZk5tQUE0NTVCQ3lzckpTOXVlVVUwN2hzMDgvbzZTa2hMZmVmQ3Voc3V2Y3FlY3lkTWpRWnAvbHFhZWZZbHZwTm1QN3FtbFhVVlpXbHZMWVdaL01ZdFluczFLMlBmakFnd25iUFh2MjVObm5ualcydi8vaGV3QnNOaHVISDM0NDRYQ1k3NytMN3N2SnlURVdmR3BPN3o2OWs0TEVZY09ITVdqZ0lHTzd1TGpZZU45SGp4NU5yMTY5akxhVnY2NWsyUy9MbXIyK0VFTHNDUktrQ1NIMlM2cW1rcE9UUTA1T0RqNmZqK3FxYXFwcmE5RER1bkZNS0JTaW9yeUNpdklLSEE0SE9aMXl5TWpJUUpWZk9vVFlxOFVIWjdIWEVxWUprVXhSRkNLUlNFS1l0ajhIYTJQSGpHWDRpT0hNK1dHT0VhU05IajJhMGFOSEF6RDdpOWxHb0ROcTFDZ21IanN4NGZ5S2lncG16NTVOYlUwdGdVQUFnUG56NTNQV21XY0JNSERnUUI1Ny9ERSsvZCtueGprTEZ5N2t6RFBPVExqT2hSZGV5S1RKa3pDWlRKdzk1V3llZVB3SnNyS3lxS3BxREtSNjl1ekowSU9pUWRxTk45eEliVzB0NTE5d1B1UEdqUVBBYnJQdnR2ZWxPV1ZsWlN4ZXRCaUlCb3MybTQzNTgrZFRXMXNMUUZWVmxURjh0RG4zM1hjZncwY01UOWczY3VSSVRqLzlkR1A3aHg5K2FBd3dEeC9MK1BIampiWVpNMlpJa0NhRStNMUprQ2FFMk8vWmJEYTZkdXRLbDY1ZGNOVzVxS3F1eHUxMkp4eFRYMTlQZlgwOXFxcVNscDVHZG1ZV2FlbHArL1V2SEVMc2JlSkRzNlovbWg0anhQNnNhWEFXL3lmVk1hSnRLaW9xZVAyMTExczhwcnk4M0JqNkNORkZDVnBhbUdEY3VIRUVBMEVtSGpzUmo4ZVQwUGJRZ3cvaDgva29LaW9pR0F6eTMzZi95M2ZmZnNlNDhlT1NyblBPT2VkUTcyMmNKN2FrcElSUFB2NEVnQ0ZEaGpCbTdCaWpiZjc4K1N4WnZBU0E0MzkzUEQxNzlqVGE0cXZIUHYvc2MrUHYxSU5ISGd6QTlMZW50L2o4UWdpeEw1QWdUUWdoR2lpS1FrWm1CaG1aR1lSQ0lhcXJvME0vNDFlajBuV2R1dG82Nm1yckpGUVRZaThTSDVycHVvNkNnbWJTVUJVVms4bUVxc3Ewc0VJMHBlczZvVkFJUGFJVERvWFIwVkVVeGZoKzJkLytYVnY1NjBxOFB1OXVtU2QxN05peERCNHlHSUMzM256TCtJQnV4b3daUm5BMmV2Um84dlB6Z1dqMTFnOC8vQUNBeVdSaTFhcFZ6SjgzMzdpZTIrMU8rdSt4YU5HaWhIQ3RxS2lJb3FJaUJnNGFtTlNmWTQ4N05tRjcyUy9MakNDdHNMQ1FVMDQ1eFdpcnE2MHpnclRERGpzczVXSURQcCtQVHo3NXhOZzJtVXpNbVRPSFZhdFdHYy92Y3J1TWFyR0hIbjRvNVdKT3FSWlpXTEpraVZIUkI3QjUwMmJqOWM5emYwNFlvcnBpeFlxazg0VVFZaytUSUUwSUlWSXdtVXprNWVXU2w1ZExmWDA5bFpWVjFOWFZKVlN6U0tnbXhONGhGcDdGL2xnc0ZteFdXM3QzUzRpOW5xcXFXQ3lXNklZMUdvNEVnZ0Vpa1FpcXFxS3E2bjcxNzltYmI3eTUyNjQxZE9oUUprMmVCTUFINzMrQTIrMm12THljdFd2WEFwQ2ZuOCtmYi8wejVvWTVXSmN0VzVZUXBLMWRzOVpZT1JQZ3lLT09KRHM3TytFZUwvemZDK2k2enJYWFhFdHRiUzBYWFh3UjQ4ZVB4K0Z3TU9lSE9VbDk4bmc4eHM4eHZmdjA1ait2L1FjQVRkTVNLdkVubnpLWmswNCtDUUN6Mld5MFdhMVdvNyt6WnMxS0NCekQ0VEJ2dlA0R0VQMy82c0tMTHVUVlYxNDEyZ2NOR3RUbVZkRVhMVnpFb29XTFVyYk5tVE9IT1hPU24wMElJWDVMRXFRSklVUXJIQTRIRGtkMDVTeVh5MDFOYlExdWw3dlZVQzByTTR0MENkV0UyS1BpUXpRQXA4UFo1bC9XaEJDSmJEWWJKck1Kbjg5bmZFL3Q2MkZhL0wvbFpyTVpUZFB3Ky8xN1pCaDRYbDRlTjk1NEkyKzg4UVpISG5Xa0VVb0JDWE8wcXBxSzJXekdiRFluVk1YSFc3TjZqVEdNTWhab2ZmelJ4M3o3emJmMDZkTW41VG5uVFQydjJldTF4WTEvdkpFSkV5Ymdjcmw0Wi9vN0NXMWxaV1ZzMnhaZDNHRDhoUEYwNzk0OW9YM216SmxKbGNFVEowNGtJeU1qNlQ2cXFpYjhQYTdydWxIRnAybGF3blhDNGJEeC82b1FRdnhXSkVnVFFvZzJVbFdWek13TU1qTXoyaDZxS1FyT3REVFNNOUxKU0UvSFpKSy9kb1hZWGVLSGN1cTZUcG96VFlad0NyR0xUSm9KaDkyQnl4ME5aMkloMnI0YXBzWC8rMzNQUGZjdzlLQ2gzSEx6TGF4Y3VaTFMwbEpPUHVua2xPYzkrZVNUUFBua2s4YjJGVmRjUWY4Qi9ZM3ROV3ZXTVB1TDJVQjB4YzZZRVFlUG9NNVZ4M1BQUG9mTmF1UDQzeDBQa0RCUG1zbGtZc0tFQ1hUdjNyM1p5ZnA5ZmgrYk5tMHl0bFZWcGFxcWlxcXFLdXoyUGJQUWdOVnFCZURUVHo5Tm1rdTJhOWV1bkhUU1NYejMzWGRjZlBIRlNlZSs4dklyU2ZzT1B2amdsRUhhUlJkZmxMVFlRR3oxME90dnVENXBzWUg0eWpjaGhQZ3R5RzkwUWdpeEU5b2Nxa1VpdUZ3dVhDNFhKVVEvN1U5TFR5TXpJMk9QL2FBcnhQNGdQa1FMaDhOWUxWWUowWVRZVFdKRFBnT0J3RDQvWjFwOE5aTm0ybjNWckY5Ly9UVmZmLzExMHY0Tkd6Ynd5TU9QQVBEODg4L1RwN0FQQXdZTUlCUU9HY2UwNVVPM1ljT0djZm5sbDZlc25ET1pURngvM2ZWSit5Ky8vUEtFd083OUQ5NDNWaWM5L2ZUVHljdkxTenJucTYrK01vYWp4b0swbkp3Y0FISnpjNm1vcURDT1BYZnF1WXc0ZUFTWm1abEoxN0haa29mYlMvV3dFS0tqa2lCTkNDRjJVVnRETllqT1ArUHorYWdvcjBCVFZkTFMwOG5NeU1DWkpzUFJoTmhSc1NCTlZkV1V2NlFKSVhhZTNXYVBMa1NnNjBrcmV1NUw0aWUxLzhzZGYwRlZWZngrUHdCNStYazg5L3h6UnZ0UFAvM0VmMTZOeml0MndZVVhNR1pNNDBxWDJkblpiTm15cGRYN0ZSWVdjdHBwcHpGejVreUN3U0NQUFB3SVR6L3pOS0ZRWTVDVzZ1Y0J2OS9QK25YcmpXMkx4Y0xGRjExTVRVMU4wckYzL2ZXdWxQYys4YVFURTdhLy8vNTdJMGc3OHFnajZkKy9mOUk1SzFhc01JSzAyTit6ZmZ2MnhXNjNjOTc1NS9Ia0U0MVZlZW5wNlNrWEpnQ1kvczcwRm4vT2lSOXl1bkRoUWp6dXhrVVVpb3VMamRjL3p2bVJyVnUyR3RzcmYxM1o3RFdGRUdKUGtTQk5DQ0YybzZhaG10dmp3VlVYclVpTC95RVpJS3pyMU5iV1VsdGJDMFRuWXN2TXlDQXRQYzM0MUZjSWtWcDhSWnFFYUVMc0dSYXpCWi9maDZxcVJDS1JmVEpNaTRWbWtCaXFRWFNZYS95cWtxdFhyVFplNTJUbnBGeHhNdWE4ODg5andvUUpBTng4MDgwSmxWc1hYSGdCQ3hZc29MaTRtTkxTVXQ1ODQwMEdEQnlRY04rbW5uemlTUTQ3N0RCajIySzJHSzhMQ3d1eDJXeHMyTEFCbjgvWDR2UHVxUGozSi9aM2JmZnUzYm5nZ2d2STdaUzcyKzRURGpWV3lpMWRzcFNsUzVhbVBHN3UzTG5NblR0M3Q5MVhDQ0YyaGdScFFnaXhoNmlxU2taNmRHNDBBSi9Qajh2bG9xNjJGbStLSDNUcjYrdXByNitIYmRGaEdXbE9KMm5wYWFTbHBjbmNha0xFaVZWNnhvSTBUWlZxVGlIMkJGVlYwWFU5NFh0dVh3dlRQSjdHeXFmcnJydU85SXgwL3ZQcWZ4S3FvSGFHMCtFMGhrbzJIWFp1TnB1NTlycHIrZk10ZjJiY3VIRk1PV2NLOCtmUE45cFQvWnRmWEZ4TWJsNWpjR1d6TjM2QWNNT05OMUJZV01nTjE5L0F1blhyZHFuZlRjVSs3SVBvQjM2eC9rK2FQSWtsaTVlMCtUclRwMDlQZWgvNjl1M0xvWWNlQ29EWDF6aVBYR3pSaDVod09HeFVyRFZ0QzRWQ1NSOVVDaUhFbmlhL21Ra2h4Ry9FWnJOaXMxbkp5OHNsSEE3amNydXBxNjNGNC9ZUWJyTGlWQ2dVb3FhMmxwcUdIMkROWm5ORHNKYU9NODJKU1lhQml2MWMvQ0lETWl4YWlEM0RaRElaMzJmNzZ1cWRWVlZWeHV1ampqNEttODNHelBkbTd2SDdIbmpnZ1R6emoyZm8zYnMzQUtGZzh0RE95cXBLWTUraUtQaDlqZFZodWJtTm9kby8vL0ZQYkhZYlc3YzJEbm5jR1VWRlJkVFgxK053T0RDWlRLeGNzVElobU12S3l0cnBhNy81eHB0Sis0NDk3bGdqU0Nzdkx6ZjIzM3pMell3ZE85YllqbDlzNE5ycnJwWEZCb1FRN1U2Q05DR0VhQWVhcHBHVm1VbFdaaVlSb3RWb2RiVzF1RjF1L0UyR2xrQjA3cERxbWhxcUcrWkNzVm9zT05PaTFXck9OQ2VhVExJdTlrT3g0WjM3NGkvM1F1d05GRVV4dnMvMlZSczNiQVNpMVZhN2M1ajR6L04rcHJJeUdvUTFYZUV5SmhhaVFlSVF5dGlpQjh1WEx6ZjJUWnMyalNWTG9oVmdKcE9KN094c28yMzE2c1locDd0aThlTEYvT3VsZjZWc0t5d3N4T2wwN3ZTMTB4dXE4K001N0E3ajliYlNiY2JyMkdJR1FnaXh0NUlnVFFnaDJwa0NPQjBPbkE0SGRJMVdvN25kYnR3dU4yNlBKK1dRQlg4Z2dMOWhtWHVJcnFUbGNEaHdwamx4Mk8xWUxKYWtjNFRZbDhRUE5STkM3RG43K3ZkYWJMTDZuajE3R3Z0Mnh6eGpTeFl2MmFHaGo3LysrcXZ4T2phRThxeXp6dUticjcvaDFGTlA1Wmh4eC9EaWl5OENVRkJRa0RCTThwRkhIMGtJNWF4V3E3RW93bzQ0OE1BRFUrNjMyV3o4NFlvLzdQRDE0cjMreHVzdFZnL0hoNGJkdW5WcjgzWGo1NTRUUW9qZmlnUnBRZ2l4bHpHWlRHUmxaUmxES0FLQkFCNlBCNWZiSFIwR0dyZDBmWXpmNzhmdjkxTmRYUTFFSzk0Y1RnZnB6clRvcCt4Mm1ZeGQ3SHYyOVVvWklmWUcrL0wzV1ZWVkZjdCtXUVpBdi83OWVQLzk5OW0rYlRzYk5td0FvdE1xN0N5VHlXVE1kZFkwbVBONnZWeDc3YlZZTGRFUHdXcHFhaWd0TFRYYTgvUHpBZWpjdVRQMzNYOGZnd1lONHEyMzNqTG1DVHR3Y0RUd2V2eUp4NG5vRVhJNjVXQTJtNWs5ZXphYXB1R3Q5eG9yaUZvdGJWKzhxTEN3a0xQT09zdm92ODF1SXlzcmk1RWpSKzdTc003V3hML24rZm41WkdSa3RIajhJdzgvUW4xOVBXRTluQkJXT2gwN1h6RW5oQkE3UW9JMElZVFl5MWtzRml3V2l6R013Ky8zNC9aNGNMdmRlRHdlOUxDZWRFNDRISTZ1RmxybkFrQlZGT3gyT3c2bkE2ZlRpY1BoU0pyMFY0aU9ZbC85cFY2SXZkMitOcFRhYnJmVHJWczN0bXpad3NpUkk1azdkeTZmZmZxWjBkNnpWODhXem03WnBaZGV5cVRKa3dDNDVPSkxLQ3NyUzdodmJxZmNoQ3FzbUxGanh4b1ZhUUNEQmcwQ1lPMmF0Y2ErNGNPSEE0MkJXOHk4bitmeDQ0OC9KdXpyMWJ0WG0vdHNOcHU1OEtJTDIzejg3dkxGRjE4WXIwY2VNckxWNDYwMks5OSsrMjNDdnZ6TytlVGw1KzMydmdraFJDb1NwQWtoUkFkanRWcXhXcTEwYXBoRHhPZno0ZlY2OGJnOTFIdTlCRkxNc2FaSEluanE2L0hVMTFOZUhoMEdZYlBaY0RnY09CeDJiRGJiYnAwYlJnZ2hoTmpiMmUxMmJyL2pkdTY3OXo2R0R4K08xK3RsOWhlenljbko0YkRSaDNITU1jZnNsdnRrWm1ZU0NBUVM1Z2tiTUdBQXk1Y3ZSMVZWYkxabzVkY2hoeHpDMVBPbXByekduWGZkeWN5Wk01bjUza3hqZ3Y2bUJnd2NZQVJwbXFZeFpzd1lqanJxcU4zeURLbW9xbXBVN2UzS2gzTlR6cG1DeVd4aSt0dlRPZTY0NDVMYU16TXlqV0duV1psWmpCbzFpcSsvK2pwYWZlOXcwS2RQSHk2NitDTDVnRkFJOFp0UmZINmZmS3dyaEJEN0VEMnM0Nm4zNEttdnA5NVRqOC9yUlc5REJZK2lLRmh0Vmh3Mk8zYUhIYnZOanRWbTNhZXFEOFMrSWJhS1lEQVlKQkFJa0orWDMvcEpRb2lkVWxaZWhzVml3V3cybzZycUhnMHJsaTlmUVg1K1B2bS9jV1ZSYlcwdG1abVpyUjduZHJ1Tk9ibHljM05KUzB2YjAxMUxVbE5UMCt3d1M1L1BSMTFkWFhTbDc3UzBYUnFhMmg2cXE2c1RGbEVRUW9pOWxWU2tDU0hFUGtiVlZOTFQwNDFQdmlPQTMrc3p3ald2cDU1Z2lnVU1JcEVJUHE4UG45Y0hEWE90S1lBbFBseXpSNnZYSkZ3VFFnaXhyMmhMaUFhUTFyQmFkbnRxYWE2eWpsNWRMaUdhRUtLamtDQk5DQ0gyY1FwZ3M5dXcyVzEwNnRRSmlLNE1XdStweDFQdndldjE0ZlA1MFBYa3VkWWlnTi9ueCsvelUxMVRZK3kzV0N4RzlaclZac05xczJLVmxVS0ZFRUlJSVlRUSt6Z0owb1FRWWo5a01wbkl5TXdnSTdOeFpheEFJSURQNjZQZVc5L3cxWnN5WElzZEd3Z0VqTVVNb0dGb3FOV0N6V3JEYm84T0M3WFpiTWFxWlVJSUlZUVFRZ2pSMGNsdk4wSUlJWURHMVVIanc3VmdNSmdVcm9YRDRaVG5SeUlSZkQ0L1BwK2ZtdHBhWTcrcXFkaXNObXhXYTdReXptYkRhck9oeWFUQVFnZ2hoQkJDaUE1R2dqUWhoQkROTXB2Tm1NMW0wak1hVnhvTGg4UDRmTkhob0Q2dkQ2L2ZSOEFmYUxaNlRRL3IxTmZYVTE5ZkQ5V04relZOaXc0UmJWaUYxR3F4WUxGYXNWak1zdktXNkhDMmJDMGhNek9EOUYyY1AwblhJMFFpT29xaXRQbjdJQktKRUFxRk90VEU0ajZmSHdDYnpkck9QUkZDQ0NHRTJERVNwQWtoaE5naG1xYmhkRHB4T3AwSit3UEJJRDZmRDcvUGo5Zm5qYzZ0NXZjM2U1MXdPSXpYNjhYcjlhYThoNFJzb2dGMysrY0FBQ0FBU1VSQlZLT0lSQ0xjY3NmZGVEejFPSjBPZXZmcXliMTMzWWFtYVR0OHJmc2Zlb3dGaTViUXQ3QTNqejkwWDdQSDZYcUU1MTk2bVEwYml5amVzcFZ4UngzQmxaZGYzR0lmMzV6K0xrY2RNWlllQmQxYjdjZFQvM2lCbGF0VzB6ay9qMk9PT29MeHh4eTV3OC9TMUU4L3orZWpXWjlSV3JxTnF1b2FUam41QkM2NWNPb09YK2UrQng4RG9LQjdOdzRhY2lBSGp4aVdkRXdvRk9LV08rNW1RUDkrREQ5b0NNTVBHdHBxYUxkcGN6RnIxMjlnNHJpamdlaDc3QTgwLzNkWWEweWExbXk0T1hmZUFoNS8ramxqKytuSEhxQkw1OGJWWjRQQklGTXZ2dExZdnVqOGN6angrSWs3M1JjaGhCQkM3RDRTcEFraGhOZ3RMR1l6RnJNWjBodXIxeUtSQ0g1L2RMRUNyejhhc3ZsOFBvTEJZSXZYYWpGa1UxWE1WZ3NXc3htenhZTFZZc0ZzYWRnMlM5QW1mbnViaTdmZzhkUUQ0UEhVazUrWHU4TWhXbVZWRloxeWN0cThYMVVWYW1wcVdidHVBd0J6NXM3ajhrc3VhUGErLy9ldlY1bjEyV3crL09SVHJydnFDZzRmTTZyRi9xeFp0NTV0Mjh2WXRyMk13OGNjdGtQUDBwd2VCZDFac1hLVnNmMzFkejl3d2RTemQyZ2VSYS9YeTRKRlM0aEVJc3hmdUppME5HZktJRzNoNHFXczMxREUrZzFGL08rejJiejQ3SlBOQm1taFVJaVhYbm1kejc3NGtrZ0U4bk56T1dqb1lJcTNiT0c2UDkyMjR3L2FZUHpSUjNMOU5WZWtiQXVIOVlRUEdpS1JTRUo3SkVKQ2V5akZTc3Y3dWxBb1JIbDVCZDc2ZW54K2Y3TlZ6MExzTG5uNWVYVE96Mi85UUNIRWZrK0NOQ0dFRUh1TW9palliTkY1MFRMSk5QYnJrUWdCbjU5QU1FakE3OGZuOXhNSUJQRDcvYzNPd1JZVDFuWEMzdWl3MGxTYUM5ck1KaE1Xc3dWVms2Qk43RjVMbDYxSTJENysyUEU3ZFA0dGQ5ek4rZzBiZWYzbEY1TGJicjhicTlXS1B4REE1WEludElYRGplRktYWjJMS1JkY2pxSW9DY2M4OHZlN3ljcktaTUdpSlVCMFNPWERqei9OMldlZXhqbS9QejNwZUlnR09DV2xwY2Iya01FSHRQb01TMzlaenYwUFA5SHFjZkhxNmx5Y2MrRWZVdlloNXY2Nzc2Qi92MEpqZThYSzFRbWgwOWpScVFQQjczNzR5WGc5YUVCLzh2TnltNzJIeVdTaXNySUtYWTllOTdHbm4rV1p4eDVzODNPMDV0Ly9lVE5wWDBsSmFjTDJ1ek0vVEtqeWJSb2F6WnUva0lyS3FxVHJYSFRlT2FocTgrOWZSMVZUVTBOSlNTbTZybU96MmNqS3p0cXBDazhoZGtUYUxnN05GMExzUHlSSUUwSUk4WnRURlNXNjhJRGRCcVFudE9tNlRqQVF4TjhRcnZuOGZnSitQLzVBb05XUURWb1AybFJWeFd3eVlUYWJNWm5ObU0wbUxCWkx3MnN6RnBOWndqYVJKQkFJY01kZjcwL1p0cjJzUEdINzM2KzgwZXIxYnJ2bFJuS3lzd0J3T3AyRVFtRithUkxJRlcvWlNrVmxGZm41ZVZndEZpcGFHQ29kNjJOVFlWMG5NeU9EaCs2L203dnZlNGhObTRzQm1QSGUrNnhhdllhaWh1MTR1cTRib1JMQWJYZmRtL0orR2VucC9PT0poNkwzQ1lkYkhNcTlJMzFPMVpmWUVNdUZpNWNZYlozejg5QjFuUzFiU3dCdzJPM2s1R1RqY3J1Wk8yK0JjZHhobzBiaTlTWC9mV0MxV0kwUWF0cmxGN05pNVNvODlmWFUxTlR5M0lzdk0rV3MwNHhqSFE0N0EvdjNhL1Y1YW1wcjJWaTBPV0hmQngvTmF2VzgyVjk5MjJMN3NoVy9zbXpGcjBuN0w1eDZOckJ2QlV4ZW40K3lzaktjVGlmZHVuWEZhcFY1OUlRUVF1eGRKRWdUUWdpeFYxRlZGYXZOaWpYRk1LeElKRUlnRUNBUURCSnMrQm9JQkFnR290dWhOZ1J0dXE3akR3VHd0L0FMdktvb1JyQm1OcGt3Vzh5WVRDWk1tZ25OcEJsZk5VMlRvYVQ3aWJDdXMyYmQrallkMjVialFuSERtNGNOSGN5aXhVdFp2T1NYaEdNV0xsNEt3T0dqUnpGdndTSWdPaS9ZamRjMnpwMzF4RFBQczJWckNWMDY1M1B6amRjazNhZWdXMWNBY3JLemVPQ2VPN252d2NkWXRXWU5OMTQ3alRWcjF5ZFYwNlZTVzF1WGNyOGVUajNVTGpNemd3TUhEV3oxdW0yUm5wN1c3QkRMN1dYbFhIM0RMY2IybU1NTzVkYWJydWViYjM5SUdBcjU2dXR2OCtycmJ5ZWQvOEM5ZHhyOXpNbko1dXd6VHpXcXgycnI2aEtDd1lKdTNiajdMMzgydHUrNjkwRmptT3FUajl4dnpEczM1NmQ1UFB6NDA3dnl5UHM5dDh0Rldsb2F2WHYzYXUrdUNDR0VFQ2xKa0NhRUVLTERVQlRGV0lDZ09ZRkFnR0F3YUF3YkRRU0NCSU9OZjlwQ2p3VjJyVlRMeEpoTUprd21FNXFtb1dscVkrQVdDOS9NSmt5cWh0b1F2bWtTdm9rNEJ3MGRETUF2eTFmU3RVdG5ZLzlQYytjRGNQaVl3NHdneldxMVVOQzl1MUdkYVRaSGY1UXptVXgwN2RJbDRicFdxeFdUcWJGYXllbDA4TGM3YitYWDFXc1lOblF3YTlZMkJuNmFGdjMvTlJaV3h6U2RkekFTMFFrRVd2NCtLdXpkaTF0dnVoNklWdFU5OFV4MFV2MGVCZDI1OGRwcFNjZi9zbXdGcjd6K0ZnRERoZzdod3ZPbUpMUnZTbEUxMXh4ZGovRHgvejV2MDdHbUprTUZUenJoT0w3NDZsdU9temlPU1NjZXorYmlMUW50ZFhVdU5qWHNxNjJ0TThLNjFXdlhVVk5iaDhOdVQzbWYrTXEybU9JdFc1bnowN3lFZTZlbk5RN3RESWQxWnJ6M2diRTlZdGhRQmc1SXJvaFRsSDNyN3hJRklCS2hvRWRCZTNkRkNDR0VhSllFYVVJSUlmWXBGb3NGaThXQ3M1bjJjRGhNS0JnaUVHd00zSUtCSUtGZ2tHQW9SREFZVEpyNHV6V2hVR2lISmdOWEFMVWh1TkEwTFJxNnFkR3ZacFBaQ054TW1tWUVIREkvME43bHVxditRRUgzYnJ6eDlneWpxdXY0WThjejRaaWptRHR2QWU5OThERUEvZm9XOG9kTExxQ2lzcXJaU3FVK3ZYcVNrWkZPVlhVTldaa1pBSGk5UGtxcXQ1R2ZuNWN3UnhqQWc0OCt5ZUtseXhMMmJkbGF3cmtYL1NGaDN5MS92TTVZVkdESjBtVXNYYmFDODgvOVBjTWFncnQ0cDV4OEFoZWVOeVdwb3VyaUM4N2xwTjhkYTJ4djJsemNwZ240LzNiL3c2ejRkWFZDOExaaDR5WisrbmxCMHJHNnJoc2g5OGFpVFh6eTZSY0E5TzNUbXdmdXZUUHArSXlNZEdOZU5hL1hseEQ4L2ZUemZMWnRMMnUxZndDYWx2aGpzTWxrNHNsSC9wNFFQc1pidVdvMUR6enlaTkwrWjU1OUVZQUIvZnB5NnVTVGt0clArZjBaU2Z2bS9EUXZJVWliZE9MeENTRnFJQkJNQ05JT0hqR015U2Y5cnBVbjZ2aDBvbitITncwNWhSQkNpTDJKQkdsQ0NDSDJLMXBET0pWcTZHaE1RdGdXQ2tXSGpRWkRoTUpoZ3FGZzlQVXVyS0lYYWJoSFcrWjhpNmVxS3FxaUdFTktOVTFEMVZRME5mclZwSm1pMjVwbTdETythaHJCUUJCRlZhTFhVVlVVUlpHaHFUdXBWODhDK3ZVdEpEMXVsZHJjVGprTUhOQ1BEVVdiakgwT2g1MkJBL3FSc1cxN3M5ZFNGSVc3YnJ1WlhqMTc4TkJqVHdGZ3Q5dDQvT0YvVUZLeUxlbDRpOFZpVkdVR0FnRWlrUWlLb21DeFdKSXF5Z0EyRm0zbXdVZWZ3dXZ6c1g1akVUZmZjQTNwNmFrbjFaNzU0Y2NKMjh1V3Iwd0kwdHJLMzdCNFNMellLcjR0MGZYR1kyTHpvalgxOUdNUGtKMFZuVi91aFpkZVlkWm5zeHZPMVhucm5mOGF4dzBkY2lCMy9QbVB4cmJIVTgrbFYxNW5iTWNDczJlZWU1R05jZi9OVWxYRlFmVHZqcWJ2TzRERllrWlJWS3hXUzR2UEZxOTNyeDZjZis3WnhuWkdldUpja1NhVGx0Qis0S0FCYmI1MlI2YkFEcTNpS29RUVFyUUgrWmRLQ0NHRWFLSXRZUnRFNTRnS2hrT0VReUZDd1JEQlVMU3FMUlNNN2d1R0cxL3ZXSTFiTS9mVGRYUm8wMXh3TzBwVFZWRGlRalpWUVZYaVh6ZHVveXFZVkEwbDFxYXFxQ2pHc1lxcVJvZG9LUXF4OVFSanJ4UkZJVUtrY2FYRzJESHh4eXBLd2xjVUJTVUNFU1g2aTNiVEZRMDd1aSsrL0lidFplWDhQSDhoV3h0V2M2eXFxdUcvTXo4Q3dPMU9YSzN6OWx0dU5GNy84YzkvWWYyR0lncTZkK01mVHp4RVJXVlZRbGdFMFVxcTJHVDdTMzlaemgvLy9CZHV1K1ZHQ2dxNk1XTFlVQUM2ZCsvS29zVkxXYnR1UThLNVMzNVpUaWdVTmtLbnp2bjUzSG5iVFdpYWhxMkZJZFpqUmgxQ3J4NEYxTmE1bVBQVHowQzBrdXlJTVljbEhidHRleG1MR3VhSDY5STVuNE9ISHdSQVhnc3JiYWJ5NitvMTFOVzVqTzF6eno0RHU4MW1iRGNOdjJPQnpkYXRwYXpmVUdUc3o4L0xTM245UTBlTzRKM1gvd1hBN1grOXo1Z2o3ZEVIN3FGWHp4NEFDVlZtOFdycjZoTCt2M1U0N0V3WWQ2U3hIUWdHQ05Ra0JxRHg3UURWTlRYRzYvUzA5R1lyNXpvNnRZVlZYSVVRUW9pOWdRUnBRZ2doeEU1U05SV3JaZ0ZMNjVVbzBkVUhkY0xoY09QWHNFNVlEeE1PNjRUQ29laDJmSHVUcjN0U3VPR1gvRDE5bjkwaDlsNkdRaUZDd1NENVIrZTNkNWQyeWRmZi9XQ0VNakhWTlRVSlEvdGlObXpjeE8vUHU5VFlqbFdmYmRsYXd1L1B1elJoV1BJVHp6eUgyKzNtcE44ZGk5bHM0dGtYL2swa0VxR3N2SUwzM3YrSW0yNjRodDhkTzhHNHpqVTNOazZtYjdmWjhQcDhlTDFlbHExWWFRUnV3V0NRNmUrK2o5Vmk1dlpiR3F1OW1wclVNQXh4M2ZvTlJwQ1dsOXVKS3k2N0tPbllPVC9OTTRLMFByMTdwVHltTFFZZk1JZ3pUNXZFYTIvTklCS0pNS0JmNHB4aTRWRGkvOXV4NGRLcUZxM09iRzFJOTk4ZmZvSWx2eXdIRWxjYnZlbTJ1NHk1eXM0NDllU1U1OTV3OHgxVVZWWHYyQU8xNEpFSC9zYUFmbjEzMi9XRUVFSUkwWFlTcEFraGhCQy9nVmlsMTY0TVcyb3BqTk5UaFhGNlkxczRITVpzTnFQck9wR0c2MFRZOTZxN09xSzgzRTUwYjFoZE0xYVJaamFieVcrb3lNck1TRGRDbnVhR1I2YmFId3dHalNxczR5YU13K2x3OHZqVC8rU0FRUU81L3VvckVvNTk0KzEzMlY1V0RrUXJBYSsvNWdvZWZEUTZ6UFM3SDM1a3hMQ2hsSlJ1NDc0SEh6UDZlUHRmNytXdmQ5eENkbFlXZWx3SXBUUlRVYlIrUXhHbm5YMStpcjYzOU80a2M3czlhR28wQkFzMFdVQ2tYOTlDYnJ2cEJwNTU3a1h1dnY4aDdybnpObFExMnArd25oaWt4YjRYLy82M3Z6QjMzb0tVODUvRkM2UVlyaHJkMzlpSDMrcjd5ZHFHOEg1M0tXNnk2TUtlMXRLS3lrSUlJY1RlUUlJMElZUVFvb1BZSFdGY2MvU3dqaDdSamJBdUVvbXUwQmpXZFNKNmhFaDhteDZKQm5TUkNCRTlFdDBmYVRoTzE2UDdZK2xJSkVKRW9TRXRVUnAyUlJLK0VvbEVoNzdHdmpZOVJvRzRCaUw3Mk5DdjJFcVdTNWV0NEs1N0hnQ2daNC91UFA3UWZjWXhIMzd5S1FEOUN2dHd6MTJOay8zZmNmZDliQ3phVEVIM2JqeDgvOTFVVlZjYmxXWFhYM01GUngwK3hqajI4REdqeU1uT29uZnZucGpOWm1QLzNIa0xlUCtqV2NiMnVLT09ZTXhoaDlJNVA0L3RaZVg4OE9QUGpCZzJsT2RmZkFWUGZiMXhYSmZPK2FnTmxWakJZT093eVpibTNkUDFYUi9rSEY4NTE5VDJzbkx1dnU4aFNrcWpjOHU5OWM2N1RKMXlGZ0NoSmhWcE96cWgvVVhubjhNWnAwMXU4Wmp5OG9xVSsyMHBWaHNPQmdNSjcwZExxeEdIdzZHRS9yZDA3TzZtYWhxS29oRDl0dHV6MzN1aFlCQmIzSEJjSVlRUVltOGtRWm9RUWdnaFVEVVZsWTZ4OEVBczBBc0dnMGtUNjNka0g4LzZ6SGdkQ29WNTQrMFo1T1hsY3R5RWNVWmxtZFZtNWEwWjc3RjY5Vm9BU2txaml4aVVsVWNEcFBoNXdLd1dhMExvdW56bHIrUmtaeWZNRzdhNWVBdFBQUE5jUWoveTg2T1ZjR01PTzVUM1A1cEZJQkRnc2FlZU5kcWRUZ2RYWEhvaFJ4OTVlRngvVXdkcGVYbTVYSG41eFcxK0Q3cDIzclZodWpuWldRa2g0VHYvL1lDRGhnNWg2T0FEa3VaSTAzWmdqakZWVmNudDFBbVgyOVBzTWJtZGNoTG1hSXYzM05PUEp1MjcrNzZIak5WWEhRNDdiNzM2WXJQWGZ1dWQvL0wyakpuRzlvNHNiTENydW5mcmlzVml3V3cyRzJIK25ySjgrUW9jZHZzZXU3NFFRZ2l4TzBpUUpvUVFRZ2pSempadExtYmVna1VKMjVzMkYyT3htQmswb0w4UjROaXNWclpzMmNxYWRlc1R6ZzhFZ2tuN212cnc0MC81ZWY1Q0RoZzBnQ3N1dlFpbjA4RzlEenlLejVkNmRjeWpqem84b1ZJTjRKQ0RoM1AxbFplUms1M1Y1UDZOZ2FiVmF1WFgxV3RZdG54bDZ3L2VoTXZsWXMyNjlmeitqRk9iUFNZMlZCT1NLOXpNWmpOL3V2NHEvblRyWFFRYmhuMCs5WS9uZWVieEI1TVhHMmloSW0zTnV2WFUxdFlaMjFhcmhmVWJObkxYdlE4MmU4NHBrMDVrWVA5K3piYnZpdmlLUDZERmhSNkVFRUlJc1dkSmtDYUVFRUlJMGM1ZWYzdEd3bmFQZ3U1NGZUNHFLaXA1NEpFbmpWQW9MYzNKbWFkTnh1MkpCbXYvZU80bHRwYVVrcCtmeDQzWFhwbDRqZTdkRTdhTHQyd0Y0TmRWYTloYVVzS3JiMHluckptaGlBQ0Z2WHZScjI4aDY5WkhWL0ljMEw4ZmQ5NTJVOHBqSzZ1cWpOY09oNTBWSzFmenh0dnZ0dVhSVTJvcFNQdjNDOCtRblJVTjhsNTQ2UlZtZlRZN29iMVh6eDVNT2V0MFhudHpPZ0RsRlpXOE9mMi9ISFBVRVFuSE5UZEVldnYyTXU2NS94R21Uam5UMk5kMEtLWEpaRUxUTkNLUnlHOVNGZGwwYmphclZZWS9DaUdFRU8ybFk0emhFRUlJSVlUWVJ5MWV1b3g1ODZQVmFCYUwyZmg2eVFWVEFjakp5VGFPemM2S0RsM016c29pT3l2TFdIbFNVMVZqWCt5UHlkd1lGQVdEUWJadEx6TzJYM3I1ZGNvYUZoY0FzTmxTVnppZE91bEU0L1dhdGV2NC9NdXZVeDVYWGw1cHZNN015R2piZys5QnAwNDZrUjRGMFNEeGlMR2orZjJacHhJT054bmFxYVVPMGpZVWJjTGxkaHZCSTVBMGI5ZFZmN2lFZDE3L0YvLzN6OGQzYzg5VHE2MXJySTZ6MmF3SlZYbENDQ0dFK0cxSlJab1FRZ2doUkR2eCsvMzg0N25vM0ZoZE91ZlRyV3NYRmkzNUJZZ3VEbkRQWGJleFpjdFdscS80RllETXpBeXV2UFpQU2RjcDNiWTlhZjlOTjF6TmtRMkxEUlJ2Mldxc0tHbXpXYW11cVRHT08zek1LUEp5YzVPR2NVYmJEdU85RHo1bXc4WWlBSjc3djVkSlQwdG56R0dISkJ5M3Jhd3hwT3ZVS1p1SjQ0N2hwQk9PNWJVMzMrR1QvMzBPUkt2c2JydjVob1JnRUdEejVpMDgvTVF6VkZSRXc3aEpKeDdmNG52V0ZpYVR4alhUTHFPaW9wSWp4bzZPM2lkdWVLU2lLQWxobE4rZlhGVzJZTkVTNDNWdXA1eUV0ckx5Y3RhdDMwQ2R5NzNMZlkwWENvV1NLdVdLdDJ4bDBlSmZqTzJNdlNDb0ZFSUlJZlpuRXFRSklZUVFRclFUazhsRXZkY0xSS3VvNHNNYmdHRkRCelA5M2NaSjV2djI2YjFUOXluYVhHeThIakhzSUxwMjZjeDdIM3pNNFdORzhjZnJydWFOSmtOTElicGk2c0xGU3pqcjlNazgrdVEvQ1lmRDZMck93NDgvelNVWFRqVUNyM0E0ekpxMTY0enp1bmZ0aXNta1lUSnBYSGJSK1ZSVVZQTHovSVVVYjluSzdYKzlqeXN2dTRneGh4MUtLQlRtZjU5OXdXdHZ6VENHTGg0NzRSZ3V2ZWk4blhyR3BnWU42QThEK2h2Yi9yZ2htRTNEcXZVYk5pWnNqeDA5aXBxYVdyWTNWTzExN3B5WDBQNzJqSmtKay8vdkx1L08vSWpwNzg3RTZYUmd0VnFKNkJHcXFxc2JWN2dGK3ZUcXVkdnZLNFFRUW9pMmt5Qk5DQ0dFRUtJRlpXWGxDU0VNUUZWMURXVmw1Zmo4UG1PZjIxTlBXVms1cnJncXBXQWdTRmxaZWNJY1lnQVZEZHU1dWJtTUdIWVFhOWV0WjhLNG81T0N0RTJiaTFteGNoVUE2V2xwRkJZMkJtbm4vUDRNempwOWNzTHhpNWN1NDk0SGtsZUlYTCsrTVNqcTA3c25aNTQybWJRMEo2ZE5QaWxwRlVhdno4OG4vL3VjajJaOVJ1bTI3VHo1eU4rNS9PTHplZjZsVjREb3Fxa3Z2ZndhUzM1WnhoV1hYa1JOYlczQ2dnVzlldll3WHF1cXdzMDNYc1BUejc3SWR6LzhTRTFOTFE4KytoU0RCdlNucHJZMllianBtYWRONXJ4enprSlJXaDYyZU5IbDE3VFkzcHlTMG0zRzY2YXJYbTR1M21LOFB1VGc0VngreVFWY051MTZZMS9YenAxMzZwNDdhdkNCZzlCMUhaZkxuZkQvVWJ6akpvNzdUZm9paEJCQ2lOUWtTQk5DQ0NHRWFNSGxWOStZdE8vK2g1TG54dnJnbzFsODBHUjQ1SytyMTZROC83WTc3d1hnelZmK2o0T0hIOFNSaDQ4MjVrZUxGMS8xZE9UaG8xR1Z4dEJMVlJWampqUmpYek1oMVBvTlJjYnJQcjE2b1drYVo1dzZ5ZGhYVTFPYjhCd0oxMVFWVGpoK0l1czJiR1QyVjk4YSt4Y3ZXVVpOYlMzZi8vQ1RzYTliMXk1a1pLUW5uSzhvQ3FlYy9EczJGMitoYU5ObUFGYXRXWnR3ekpEQkJ6RDRnSUZzTFNtbFUwNDJkcnM5NVhPMDFRY2Yvdyt2MTR2VmFzVmlzVkJXVnM2blgzeHB0R2RsWmlZY1ArMFBsM0RkbjI2bFo0OGUzUExIYTVuOTFiZUV3MkhqK1FmMDc4dWF0WTJyb2w1MzFSK1lNTzZvcFB2R1Z3K3lFOU9ZOWV2YkIwVlJFaXJRWWl3V0MrZE5PWk5ERGg2KzR4Y1dRZ2doeEc0alFab1FRZ2doUkRzNll1em9sSlA5YjlwY3pJOXo1d0hSTU9xa0U0NUxhSi8rN2t6ZW5mbFJ3cjdZUEdqeHd1RXc2emMyQm1tOWUvZE1hbCsyWW1YS3ZuWEt5U0V0elFsRUo5Z0hqREJ0NnBRejZkMnpCM2QvODVCeC9MQ2hnM25ybmY5U1dWVk5kVTBObFpWVkZHL1pTaWdVVHYzd0RaYXYrTldZQnc2aVF5OGREanYzL2ZYMkZzOXJ6dGFTVWo3NzRxdG0yL3YxN1pPdzNUay9qeHV1dVpMQkJ3eENqMFI0ZCthSFJsdGhuejdZN1haNjkrckpMWCs4RG9EKy9Rb0JxS3FxNW9aYjdzQm10UkxXZFdPZU4wZ082OXJDYnJOeHpiVEw4UHNEcUtxSzJXekNacldTbVpGQm45NjlqUDhXUWdnaGhHZy9FcVFKSVlRUVFyUWdQUzF0ajExYlVaUm1WOHpzMmFPQTR5YU80L1BaWDNQVUVXTW82TjROajZmZWFBK0Z3cTBHVkFBYml6WVJhQmlhNm5EWXljL0xUV2ozZW4wSlF6TUJEaHcwa0pOUFBJN1JvdzVwWEJsVTA3aDIydVhrNStXeWJQbEtUcHQ4TWdESFR4elBleDk4RE1ERThVY3o1NmQ1ZlBIbE55bjcwcVZ6UGlPR0g4VElFY01vS1NsbC9zTEZyRnF6am1Bd21IQmNLQlNpZDYrZTlPclpnMDF4ODdzQlBQdlVJMFpJOWNwcmI2VmNTWFRvNEFPYkRkSXNGa3RDTlY3TW1NTU9CV0RoNHFVSml3aU1PbVFFRUYzbzRmQXhveExPeWNuSnhxU1pqTG5VRXZvdzVNQ1U5Mi9OeEhGSDc5UjVRZ2doaFBodFNKQW1oQkJDQ05HQzExOSt2bDN1cXlnSzB5Ni9CSi9QendWVHB5UzFuM0RjQkNhT1R3eGRWcTFaeDR2Ly9rL0N2cXpNVEU0NStRUittcmVBdkNhclR3S2twVG01NHJJTGVmVEpmOUsvWHlFWFRwM1NZZ2gwOXBtbmNmb3BKeHVyWGw1NDNoUzZkdTNNOTNQbTBxOXZJZDI3ZCtQTHI3OGpHQXJTcTJjUCtoWDJZVUQvdmh3NGFDQzV1WjBhTHpSeUJLZE1PcEZRS01UNkRVVnMyRmhFMGFaaXRwYVVVTHE5akxQUFBEWGwvUjBPTzA2bkE0RHM3Q3p5R3E2WmxkbTRtbVhmaHJua0ZFWEJaREpodFZySXpNaGdZUDkrbkRyNVJIcjJLR2oyK1VhT0dNYnp6enpHeS85NWc1OStYc0N4RTFxZWsreUFRUVA0NGNlNUNmMDcrWVRqT1hqNFFTMmVKNFFRUW9pT1NmSDVmY21UTUFnaGhCQkM3S1YwWFVmWGRZTEJJSUZBZ1B5OC9QYnVVb2RSVzF0SFpsemdGRy9GeWxVTVBuRFFUbDg3R0F4aU5rZm5lZlBVMStOME9IYjZXbnVMVFp1TEV4WlBTS1cydG80Nmx3dE4wN0JacldSblo3VzZZRUpIVWxaZWhzVml3V3cybzZwcTB1SVV1OVB5NVN2SXo4OG5Qeit2OVlPRkVFS0lkaUlWYVVJSUlZUVErNG5tUWpSZ2wwSTB3QWpSZ0gwaVJBTmFEZEVnK3A2MjlMNEtJWVFRWXQreTV6NVNFa0lJSVlRUVFnZ2hoQkJpSHlKQm1oQkNDQ0dFRUVJSUlZUVFiU0JCbWhCQ0NDR0VFRUlJSVlRUWJTQnpwQWtoaEJCQ0NDR0VFR0szcWYvWFM0UzNia0hOejhkeDBTVW9ObHVyNStoMWRhZ1plMmJPU2IyNkN2d0IxTHc4MExROWNnOEFRaUV3dFJLemhNTXQ5eUVVaXJidjVvVnJJajRmaXNVQ2UzRFJtUDJGQkdsQ0NDR0VFRUlJSVlSb1ZYanpadXB1K21QS3R1eTNwb09tRWQ2NEFmL25uMEVrZ21udzREYUZhQUN1TzI0RlZHeVRUOEY2N0xGSjdSRy9uMGhWRmVIcUtpSlZWZWdWNWVpVmxkZ21uWUthMy9JSzNyNlo3K0gvOUZOUVZleW5uWTd0N0NsdDZoTkE3WFZYbzIvYlRzYWpqNlAxN0pueUdNL2pqeEZhc3hyZDdTSHJoZjlEY1RxYnZaNzM5ZGZ4Zi9NVldyZnVPQzY3REsxUFlXSmZQL29RMzhjZllSNDhCTnZ2ejBZcktFaStTRGlNKzRuSE1COXlLTlpqeGhtNy9iTm1VZi9LdjhGa0l1UEpwOUhpM3BmNlYxOGgrTVAzbUFZUEllM1cyeHF2RllrUThmdWE3YS9ydGxzSmI5MksxcnNQNmZmYzAreHhpc1c2MzRSMEVxUUpJWVFRUWdnaGhCQmkxeWdLaEVKNG5uc1dJaEVBUXF0V1VYUCsxS1JESGRPdXdqTDJjR003dEdFOSt2YXk2RVlrZ3VlNWZ4SnhlNGk0WGVnMU5VUnFhNG5VMTZlOHJkYWpGOWJqam11eGE2RVZLNkl2ZEIzVElZZTAraWpCRlN2d3pmd3ZhVGYrS1dHLzk5Vlh3R1JDcjZxS1ZwWVovVjhYM1FkNEhuNElKVHZiYUxNY2VTVG1rWTMzREcvY1FNVGpJYlNwQ0xWcjE2UjdCNzcvbm9qTFJXRGV6OWd2dlN4bC83enZUQ2M0Yng3QmVmUFFOMjNDTkdRSS9vOCtJbFM4R1FERmJNYjc3RDhCc0oxekxxYUJBd210V0ViRTcwZnQwaVhoV3VHU0V1cHV2TDdWOXlSY3RKR2FDODV2dGozajRVZlFldmRwOVRyN0FnblNoQkJDQ05HaEtFMkdPdWk2anJxZmZBSXF4RzlKMS9XRTdhYmZlMEtJL1Z2YTMrNGg4TVVYQkg3NEhyVnJOMUJWNnYvMUl1R2lvc2FEd21FaWNZRlRUQ1FVU3RnT2ZQZGQ5SVhKaEdYc1dPcGYrcjlXNzYvWWJDalpPVVRxM2NZK3ZXUXJnWVVMRWc4TWhRa1hGMGZQc2RzSnJWeEJhT1dLbE5lMGpCbUxtcHNIUGkraFgzNGh1SGhSWEorRCtHZC9nZGF6SitITm00bjQvU212RWZ4MVpjSzIxcmV3TVVnTGhRaXVXd3VBZWNqUTZIVjlYaFJWQll1VjBPclZoTGRFKzJvZWNUQnFabWJLZTloT25oUjlqdFdyOFgzeU1aYktTb0lyVjRDcW9saXRvT3ZSYmNEcWRoSGV1aFY5MjNiakdTTWVUMFBuVkJTekdhMVg3NVQzQVFpWGJJVmdFQ3dXdEs3ZG1qMU9zVmlhYmR2WFNKQW1oQkJDaUE1SlVSUVVSU0VRREdDenRtM1lpQkNpN1FMQmdQRjlKb1FRVFpsNjlzSlhVUUdBWmVSSXZPKzlpLytMTDR4Mis5U3BXRWFOQmlBU0R1RjUrcWxveUdZeVlTcU1HODRZOEJQNDlwdm9kUTQ1RkNVdHJmRWVBd2RoSGpJRUpTTVQveGVmRWQ2eUJkUGd3YVRkZEV2SzRaT2hqUnZ4dnZaYXMzMk9lTDB0dHBzSys2SG01bUVhUEFSTUpvS0xGemRlZStsU0luNC9sbVBHNGYzUHF3Q2svK1d2cUQyaVF5OXJyNTRHb1JCcGYvMGJXcmZHd0VseE9OQXJLL0YvOHpXUnVqb0lCQUFJTGxwb1ZIaVordmNuL2Y0SENNUzlmOEVsaTVPcStlem5ub2YxaEJOUTB0Tkp2L011M0k4K2dtbndFTlMwTkFKemY4SjAwRkRTYjc4ejJwL3JyME12TFltK3hUL1BOYTdodXZPT3h1ZHR1Sy96K3VzSi9QeHo2dmZzMC8raDE5YWlPdE13ang2ZDhoanIyTU5UVnRmdHF5UklFMElJSVVTSHBTZ0t3V0JRZ2pRaDlvQmdNQ2dobWhDaVdaRlFpTkNHOVFCby9mcmhlZmJaaEhidm0yK0MxNDlsL0hqcVgzekJxRlN6VHprSHJhQ0hjWnovMisrTUNpbkwwVWNuWE1NODZsQnNrMDRCb3NGU2VNc1cwTFFXNXlBektFcjBUM3gxcmFvbWIwY2l4bEJVNDFTYkxUb2NjdGt2WUxNQ0VKanpBNHJWaXVXSUk0MGdMYmgyTmFFUDNvdWUxRkI1NTN2ekRlTWM2OFJqc1l3WlMzaFRFYjdwYjdmWVhiMmlBditjN3h0M05GUE5aN0JZU2J2MWRsQlZBbC9PQmlEMHl6SWpmSXV2bUF0OCsyMkw5dzV2MnRSNi82cXJtajNHMUx1M0JHbENDQ0dFRUh1eldKV01vaWo0ZkQ3U25HbnlDNzhRdTFFa0VzSG44NkdxcWxTbENTRlMwb3VLSUJCQWNUaXdqRG9NNnIzVXYvazZqaXVuNGYzWHY5Q3JxL0MrOXk3ZTk5NDFtQVhkMkFBQUlBQkpSRUZVenJHTUc0ZHQwdVRHaTRSQytOOS96OWhVODVwZk5FQ3hSc01wL0lFMjlTL3RUemRqSGpXS212T25Fdkg3c1I1N0xJN0xyOEQ5OEVNRUY4eEg3ZEtaektmL2lmL3p6MU1PSmJXZmN5NXFlZ2F1Qis0RHdISEJ4VVRDSVJTNzNUZ21VbHREZU0yYWhvMkdlZUUyRlVWRHRYQVk4L0RoU2RlMUhEWWFiZEFnQUh6dnpqQkNSTi83N3hsaG5QbVFRNDMzSWxKZFJXRHVUOUdUVGRIVlB2V3lNdnlmZjRaOXlqa0pFL3hyQlQyd1RvNit2NzQzWGtldnJpYTRiRm0wTWsxUnlIemhSUWdFcUwzbUtnQ2MxMGJuUmpQMTdZL3ppaXRUdm8vZWQ5NUJyNjVDeTh2RGR2b1pLWS9SZXZWS3VYOWZKVUdhRUVJSUlUb2NSVkZRVlJWVlZRbUZRcmhjTGpJeU10cTdXMExzTStycTZ0QjFIWlBKWklScFFnZ1JMN2gyTlFEbWc0WkY1emFiT0JIVGtLRmdObUVkTno0aFFBUEFZc1hVcnovNnRtMm9uVHVEcXVLZlBadHdlWG16OTlETEt3aXRpZDRuVm1HbDE5VWErMkswN2dWdHExSnJvM0J4TWFGRjBmblJJcTdvSEd6K3VYUFFNakpSTWh0LzNyQ09uNERqa3VpQ0FOWG5Ub0ZRaUl5L1AwamcrKy93ZmZCK3ltdWJEaHlNOVlRVEFBak0rb1N3eDROZVVVRm9mYlM2VDgzTkkrM0dQNExaREVCdzVRb2pTRk0wRXhHZkQvZkREeEhldkluUTZ0VTRiNzdGdUxhU2tZNTUrQWdBZkRObVJPL3gxWmZSeGtnRWRKMUl3OUJTRkFVMVB4L1gzKzlGMzdpcDJmZENkOVZGMzVQS1NyeHZOMU8xOXZiYnFIMTZHY05LOTNVU3BBa2hoQkNpUTFFVWhVZ2tZb1JwbXFiaHFmZGd0OXN4Ti96UUtZVFllWUZBQUUrOUI0dkZraENpU1pnbWhJZ1hxOFRTdW5VanVISUZ2dmZmSTdLMXBQbGdMT0NuL3NXR3lpOU5JKzJ1dS9GT2Y2dkZlL2cvL1IvK1QvK1hzRTh2TGNYMWx6c1M5cVhkZGdmbUVTTjI3a0ZTQ0cvZGd2ZTkveWJzQzh5T0RwOTA1dVVaKytyK2NrZmozNDBOQ3lqVTNYNnJVVm5tZmVzdHdsdTNZaDAvb2NYN3FibTVPSys2QnUrTWQ3Q01IV3VFYUFCS3VIRW9hc1Nrb21nYVd0L0NoaUJ0Rlo0SC80NTF3c1JvRjVZdnAvYXlTeEt1SGZINWpOZDZaYVZSQWFkbVpVZXIyZndCSWo1djRqbkJZTUlRMkZnMVlPeTRTRU1vcDJoYTQwbHRyQlRjRjBpUUpvUVFRb2dPSnpiVUxCYWtoY05oYW1wcnlNdk5hLzFrSVVTTGFtcHEwRFFOVGROa2FLY1FvbG14bFRkOS81dEZ4akhqQ0s5YWJZUTJhazRPcG9NT3dqeGdFR3FYTG9TV0x5TzRjaVdodFdzZ0hNWlVXSWkrZlZ2ajZwRjdHYTE3QWZiVHp5QmNXMFBneTJoRmwyWGlSTFNNVE5RK2ZZd3AxVXo5KzZQWUhRQUVGeTZBU0FUVGdBSG9GWlhvMjByUnVuUkY2OUV6NGRxaGRXdFJ2bzdPN2FySGhWeW1ZY093dWwzVXYvUmlkQzYyaG5Bc2ZwNDBSVE9CMll4ejJ0V1lldlhCTzJNNjlvc3ZnVkFZeS9qeFJLcXFDVzhyZ1lpQ2FmQ0IwWlBjSGtLYk42TnZLeVc4ZG0xMHdRTkFMZWdPUVByZjdvMzJwYXlNMElvVkJINzZrZUF2UzFFek1qQ1BIWXQxL0FTMG5yMkllRHhFUEI0Q0MrY1RtRFdMaUFKcHQ5NkJWbEN3TzkvNkRrR0NOQ0dFRUVKMFNQSERPMDBtRThGZ2tLMGxXM0U2bldSbFpyVjM5NFRvY0dwcmEzRjczR2lhaHRsc05yNi9KRVFUUXFUaXVQaFM2bTc3TXhHdmwrRGloZGpPK2owUmx4dXRYMSswL09qOFh2VnZ2azVveVZMTUl3L0JjY2tsUkFJQnd1dldSeGNic0ZtQTZGQkd2U0oxRlp2dGxOT3dqaDhQZ1ArcnIvQjlNQk9BakNlZVFvbWJHMHpKeWRtdHo2YjE2SUUyNVJ5OC8yMGNubXI3M1ltb25UdEhxN05Dd2VoN2NPSEZxRjA2QTFCenljVVFDbUUvOXp5Q2MrYmcrK1FqTE9PT3dYYlN5UWxEVVFQZmYwZmcrKytTN2hrdUtzTHoxSk1BZVA3MUVtcXYzcGo2OVlOd0tLNWpqUlZnMWhOUHhITDAwU2hPSjZGZmxtRTVkQlRoMGxLQ1M2SXJqWnBQUFEwbEt4UEZhc1BzZHVGNS9ER0NTNWVnVjFVQjBWVlhEY0VnZFgrK3VUSFlWRldVakF5Q0N4WVMrUFpiSXQ3RWlqVXNWaXlqUmhIeHVIZnduZDAzU0pBbWhCQkNpQTRuOW90OXJDSXRmci9INDhIcjlXSzFXckZZTE5pc05rd20rWkZIaUtaQ29SQSt2NDlnSUlqUDd6UG1SSXY5a1lvMElVUkwxSndjcktQSDR2L3VHMElyVnFMWTdmaS8vU2Jsc2NHRkM2SVZXdzJjMDY3R1BIbzBTbm9HdGlsblUvK1BmNlE4VDhsSU0xYUQxT0pXaFZRY0R0VHM3TjM0TkNtRVFnUm1mMkZzMXIvd0hGaXRwTjF5cXpIc01mRDk5L2crK2lEaE5OZnR0KzdVN2JUZXZiR2RQQW5meHg5QktJVG5xU2ZKZU9TUnhJcTB1SjluL045OWl4SU1ZajVzTko1bm56RUNzaGpQQzg5RnIxdlFBK2NmL3dSQWNOa3Z4aEJVMCtEQmpRZWJ6VmlPT0lMZ3dvV29tVmtvR1JsRXdrSDBOV3NiaDRhcUtxYWhRekVQR1VKdy9nTDBiYVdvR1prNzlhd2RuZnhVS1lRUVFvZ09LVDVNaTkrbnFpcmhjQml2MTR2SDR5RVNpUmgvaEJCUjhTdmZ4Z0pwaThWaURPbVVFRTBJMFJaYTN6N3czVGVFSzhveDlldUg0bkFrdEVmOC91aDhZWnJXdU9vbWdObUVZcmVUZHNPTnhoRFIxaWpaamRYbWtlcHEyTU5CV3VEYmI5RXJLNDF0dmFJQ3ZicWEraGVlTi9hWkJnN0U2anNXQVArWFg0S3VZeGt6RmlVdHV2Q0JxVmVmcE92YXpwNkM5ZWhqQUhEZGVVZkNQZXpuVGlXNFpESGhMVnZRdDIvRDk4NDdhUDM2Tlo2c05uNTRHSnc3bCtDQytWaVdMOGR4MmVWNDMzbUhjTkZHTE9QR1JSZUFhS0E0bkdqZHU2Tm1acUhYMWpSMDNJVHBnQU1UK3VXNDZCSkNSNDhqdEdJWndYbnpvOE53VlJYVFFVT3hIRFlXODZoUktEWWJvUlVyOEgzNEVSRlhIWFczM0lUOWdvdXdIbnZzanI2OUhab0VhVUlJSVlUb3NHSWhRT3gxL0hCUFRkUFFkVDBwUkpOQVRlelA0a094Vk44enNhK3gvUktpQ1NHYW8xZVVFeW91QmtCQndYYmFHUVIvbmtja0dNQngvb1ZZSmt6QTgrUVRCSDZjZy9XSUkzRmNmVTNTTlV4RGh4SmN2TGpWZTRYTHloS0dGNGJMdHFNVkZ1TC83RE9VTkNlV3NZZkRidno3S3VMejRYMzNuWVpPbWlBVXdqYjFQT3FmL1NmaGhtZkdaRUxyMnhldFJ3OEEvRjkvSFEzU2pqN0dxSjVUVXF3b3JqcWNxTG01MGZhNER3TmoxM1JjY1NXdXUrN0VldVJSMk00NGsrRGlSVVp6ZkVWYXVEaTYwcWJhb3dmbVF3N0YvL25uaEFGOWN6SEJZR000YVQvM1hGQVVUSWVNTk9aN014OThjTUlxcC9Vdi81dkFWMThhSzZNYWZlM2NtVWhsRmI1M3BsUC84citNYWpiamZmTDdxWC94QllLTEYrRzRjaHJxZnJLQ3VnUnBRZ2doaE9qUVlyL3d4MWJ5MUhYZDJJNEZhU0FCbWhEeDRsZmlqQVZtOFhPaVNTV2FFS0kxN2tjZlJkKytEUUN0b0FEdm0yK2cxOWFnMk95b1BYc1FMdHFJWGgrZFEwdDN1d2tYYld3ODJXU0t6cFBXR2oyQy83UFA4TDd4T3JZenpqQkNyZkNXWW1BTTRiVnI4WC8zRFhwTk5iYVRKdTIyWi9OLytBRjZaU1htNGNNSmJ5dEYzN1lkVSs4Ky85L2VuUVpHVmQzL0gzL1BaTGJzbXlRSUpNU0VBQzVFVVVGQVZrRkFLeUlXS2k2QUZSV3B4Ui82MTZyVm9saW9LRlVwdUlDS29pQXVLS2dvS3J0U2xwQWdTMUJRTkFRQ0FSSVNRdGJKVERMNVB4aHpreUVMQTFvUitieWVkT2JlYzg4NWQ5SSs2SWZ2T1lld2Z6K0RhK1ZLcXZidXdSd1RTOW5MczN5Q0xvQ1NLZjh5UGdmZWRCT082NjQvb2JFdDdkb1ROdlVaQXVKL09xVEFYWCtQdE9yeWNqeUhjcjN0ZjJwWFhWd01RT1dQUDhDUFA5VE9ZZWpRbno3VitZY1VXNTNxUU1BY0VWRXZSTU5xaFlvS3FxczhSaVdiOVpKTE1ZV0ZZckk3TU5rZFZKZVZVTEZzR2U3ME5DcVdKaEk0ZE5nSnZldnBTa0dhaUlpSW5QYnFoZ0oxZ3pWVm80blUxMUJWMnJIaG1VSTBFVG1lZ0ZhdDhCdzZpQ2s0R1B0MTExSHk5QlFBcXAzbEZEL3lkNSsyeCs2UkZ0Q3NHV0V2dk5SZ3YzWDMraXBmOEI2NFhONStDNDlpU1VxaThydnZxTXpJZ0tGL29pcmZlMGlCS1NRVXo5RkNxc3ZLakdlclMwdnhIRGxpbkxCSmhSdlBrU1BHUVFGNFBONzc1YlhQZUVxS3FTNHV3aHdWRFlCajJKOG9uZkdmMm5uSHhPQmFzd1lBYTVzMmVINEtyeXh0MnhtbllBSlVicy9Bazl2d0FRcXVUV2w0Q3ZKL0dxL2h6ZnFORUEyb2R0VUp1Q3plSUswcUs2dTJiYXQ0YjdoNElBZUEwRWNuRUpDWVNPRnR0M3FmdDFqeEhEaUFhOVhLMmpuOGR3MzJ2djJNZmRKc3ZYcGppbzRpSUxvWk9PeVliSGFqMHM2NStDUEs1ODRGSU9qUHQySCs2U0NKR3VZV0xhSFNqV1B3a0FiZjVmZElRWnFJaUlqOExod2JEZ0NxUmhOcFFrT2htUUkwRWZHWDQ1cEIyUHYzeDlLdVBhYWdJRXcyaCs4K2FFQzEyKzNkbU45c3htUzExdDQ0cGwxZDdyU050VjkrQ3RITTRSSFlldmFBMEJCdmtMWmpCKzVONlVhZ0ZOQzhPVVgzM1d0VVpRR1V2dlNDVDc4Vlg2Mm00cXZhd3hBOHVYa2NIWE9IVDV2U1ovNU5RS3M0UXY0eEFWdWZQbGlTMi9yY2QzNjJ4S2pPc2x4OE1hNHZ2d1RBZG5sMzdGZGQ1ZE9QcTVFZ3JYTGJOaXEzYld2MC9ldTEvNjcyeEU5VG9IY1B1cXJkbWQ3dmRqdm0yQmpjV3pZYklXSkFZcUszY3EvbUdhdUZzdG12R2dja0dIT2NQbzNRSnlaampvM0JIQldGTmJrdHpzK1c0RnExQ2xORUpHRlBQVjF2enpzQVhDNksvdjRRQWEzaXNGMStPWTRCQTMzR094T2NXVzhySWlJaXYzdkhoZ0kxU3o1RnBENzliME5FVGxaQVFvTFBQbHRoLzM2bVhodGpqN1FlUFJ2Y0k2MGhsWFdXSldJMmV5dkhpbzdpS1N2SDNyTW56dmNYUUdVbEpVOTVLK0F3bWZ4Ykpub0N6SkdSQkkrKzNlZGFkYVViNTRjZmVvY01EY1BXcWJNUnBKWE5mWVB5K2ZOcTI3cmRqWGR1c1dDcVdhSjV6SExLYW1jNVJYKzdINVBWaGlrb0NFL2hVV1A1TElDNVdUTUFxaks5UVZwQVhCeDRQSlMvUGQvYmRXSVNwcEFRcXZidk41NnBXTEhDV0g1cVNXNkxLU3dNOTZaMDc4RUpyOC9HM3JjdnptVmZVTGxsYSswNGRqdFYyZGxZemttZ0tpZW5kbjZBYTgxWFZPM2RTOVhldmJqV3JjVVU3TjJqem5iRkZWaVM2aHlNOER1bUlFMUVSRVIrMXhRVWlJaUluRDRDYjc0RmQxb2ExbzRYRTNqVFRaUk1ua1RWL3YyVXYvZzhvVk9md1hIOTlUamZlODlvYjJuYkZsTndNSUdqYnNYVVZJRGxyNUFRNzM4ZXM0K1l5V0lsOEU5L291ejExN0gvNFdydkhtSS9NVWRFWWdvTE5iNTdEaDJpdXJTMHdlNkRSb3d5cXRlSzdoNUxWVjV0NVpySkVVaEFaRFR1SGQvV2U4NTJXUmRNZ1lFQXVMLy8zanR1WEJ4bHI4ODJLdlBNWjU5TjRlZy9Hd2N6bU05cVJuWFIwWjg2c0JGODk5Mll3aU1vZXZodmVBNGV3bnJ4SmJpKy90b0kwUUpheGVFWVBoeVQxVXJ4UHg3eG5ZRFpqRGs4bklDKy9UQ2ZjdzZ1RlN0d3JmMHYxYVdsVkN4YmlyblpXUXJTUkVSRVJFUkVSRVJPbXRrTVpqUFZadi8vVWNzY0hrSFlVMU9OdmJnQ1I0NmlkTVowN05jTndlUndFRGowVDVpRGduR3QvUzhFT2dnYWRSc0E5cDY5L2lldlVKZjlxajlRdVRlNzNzRUdqa0hYMWwvYW1icmh1UDJaUXNNd3U5eVlRbXBEdUlBMnlkNGd6V3pHWkxkakNvL3dob28zM09CdFVGbEpRR1FrbnJ4Y0F1TGpzWjUvQWU2dk4yTkpUaWJvdHRFVTNqRWFrODJPdVZVY1FTTkdFcENZaURzMWxjQS8zK2Jkend3SWVmUXhTcDk2RWx2Mzd0Z3V2eHpQL3YzWSt2WEYzcjJuOSs5MVRBaG9DZ3JDOGNjL0drdDNMWWxKV0JLVENCd3hFdGVhcjNDbnArTzQrcHFUK2sxUFJ5Wm5oVk9iaG9pSWlJaUl5Q20xZmZzM3hNVEVFQlBUN0ZSUFJVUitZNnBMUzMyV2tZcjM1RTRxS3pHRmh1SXBMTVFjRXRMb1htV2VnZ0xNVVZHK0YxMHVzTmthNzcrc0RNd21UQUVXbitvN1VVV2FpSWlJaUlpSWlQeUdLVVNycjJhWko0QTVJcUxKdHZWQ05HZ3lSQU1hUG1oQUFEQ2Y2Z21JaUlpSWlJaUlpSWljRGhTa2lZaUlpSWlJaUlpSStFRkJtb2lJaUlpSWlJaUlpQjhVcEltSWlJaUlpSWlJaVBoQmh3MklpSWlJaUlpSW5HWUtDd3NwS0RoeXFxY2g4ck1sSnA1enFxZHdRbFNSSmlJaUlpSWk0aWVuMDRuSDQvbFZ4Nnlzckd6eXZzdmxPbTRmVlZWVnBLV2wvVkpUK3A5d3U5MzFyaDA1Y3NTdjl6c1RWYmhjbEpXVm5lcHBpSnh4VkpFbUlpSWlJaUpucEtxcUtxWThPWVhMdWx4R3YzNzlqT3VMUDE3TXJGbXpzRmdzekhwNUZyR3hzY2E5VjE1NWhTOVhmMG1IRGgxNDdQSEhqT3ZWMWRVNG5jNUd4N3J2M3Z2SXpzNG1NVEdScDU1K3F0RjJkcnNkczdtMjNxRzB0SlNiYnJ5SjJOaFlMcjMwVXU0Y2M2ZFBlNWZMeGNnUkk0bU5qYVY3ais0TUd6YXNYcC9aMmRsTW5qU1pmZnYyTWVHeENYVHUzSm1YWG5xSlR6LzV0T2tmNkJodnpYK0w4UER3ZXRjZmZ1aGhNakl5QUhqbjNYY0lDUWtCdkwvdjRHc0hBOUNtVFJ1bS9XZGFrLzIvL3RycnBHNU1wVk9uVG93YU5ZckF3RUNlZSs0NU1yWmxjTkZGRi9uODNrMlpNR0VDWDIvNitrUmV6VWVYTGwxNDlCK1BudlR6dnhZVEp1RDBxK1lST2QwcFNCTVJFUkVSa1RQU1cvUGVZdjM2OWF4ZnY1N2RtYnRKdVRDRkR4ZDlTRlpXRmdBMm00MXB6M25EbjVHalJuTHV1ZWV5ZGV0V25FNG5MVnEwOE9scjM3NTlqTDFyN0hISHpNek1aTmpRK21GWGpla3pwcE9ZbUZqYi9zZE1xcXFxeU1uSklTZ29xRjc3alJzM1VsSlNRa2xKQ2VlZmYzNkRmVVpIUjFOYVdnckFDOCsvUU1yTEtjZWRaMk9xcXFycVZZalZyZEJ6T3AwRUJBVFV1Kzd4ZUNndkwvZDU3dGpRY01PR0RlVG01cEtXbHNaZGQ5MUZZV0VoV3padndlUHhOUGp1SWlLbmdvSTBFUkVSRVJFNUl3MjVmZ2daR1JuczJMR0Rqejc2aU1PSEQ1T1JrWUhaYk1iaGNPRHhlSXhLcStMaVlyS3pzemw0NENBQTNYdDBwNlNrQklDQWdBQnNWaHZubk5ONFpkQytmZnR3dTkzWWJEWmF0bXpaYUR1YnplYnovWnR2dnpFK1gzTHBKVVlZVlJOQ2ZmSEZGOGI5Sy9wZTBXQ2ZRVUZCakJvMWltblRwcEdmbjgvQ2hRdU5lekd4TWR3Ny90NUc1L1BOdDk4d2IrNDg0L3VxbGF1WU5xM3h5ckpiUjkzYTRQV0dBc1NISG42STd0MjdBN0J6NTA1eWMzTUI2SHRGWHdDKy9QSkxJNHlMaVlraFkxdEdvK01HQlFlUmxKVGtjeTBnSUlDaFE0ZjZYUHY4ODg4NWV2UW9JU0VoL09FUGYvQzV0MkRCZ2w5OTJhNkluSDRVcEltSWlJaUl5QmtwTkRTVVNaTW5NWG55WkZKU1VnZ05DV1h0MnJWYzFQRWlubmppQ1FERzNEbUcvZnYzQTdCdTNUcmoyUWZ1ZjhENDNLNWRPNTU1OWhrZStOc0RQbTNxK21UeEp4UVdGaElhR3NybDNTOXZzRTNQSGoxcDBkSmI2Ylo2OVdvT0hqekltcS9XTkRqbXhJa1RhZEdpQlp1LzNteGNlK2pCaDN6NkN3b0s0czI1YndMZWtPMjk5OTdqNE1HRFZMcHI5MXh6MkIxMFNPa0F3S3BWcTVqNzVsekN3OE41YnRwekFKU1VsalE0MTE5YTNVQ3dUNTgrQUt4ZXRkcTR0bURCQWhZc1dORG84K2VkZHg1UFQzM2E1NXJWYW1YRXlCRSsxOWF2WCs4TjBrSkQ2dDFidUhDaGdqUVJPUzRGYVNJaUlpSWljc2F5MiswOC92amozdXF1ejcxaHpwYk5XeGo2UjI4bFU5MTl6MWF1V05sa1g3dDM3L2FwM21wSWZuNStvMjBTRXhPTklHM2x5cFhIM2VkcjRhS0ZQdCtQM2FQTmFyVWFuODFtTTNmZmZUZmhFZUVrSkNUdzBrc3ZHZmMyYk5qQUY1OS9RVjVlSHJtNXVSdzVjb1NKajAvRWJEYlQ3OHArUG4yMmJkZVdPKzY4dytmYTRzV0xqVXE5a2FOR1lyZmJBZTl5enRtdnpnYWdXYk5tWERma090LzNQY2U3aExXMHROUUlERnUwYU1IWkxjNW1VL29tZHUzYTFlVDdpNGljQ2dyU1JFUkVSRVRrakhUbzRDR1dMRm5DaUpFamZQYnFpbytQNS9vL1hnL0FuTmZuVUZCUXdOWXRXOW0vZno4bWs0azM1NzZKcThMRjZOR2pBYmovL3ZzQmFOZTJIZVBHald0d3JQbno1NU9mbjA5TVRBdzMzSEJEZzIwU0VoTHFYWE00SEVibDFQZmZmYytYWDM0SlFGNWVIc3VYTFFjZ0lpS0NuajE3R3Mrc1g3K2V2THc4TEJidi85MTc3NzMzcUhCV2VOK3RkWHk5Y1E0ZE91UnpvcWZiN1NZdExhM0JJQzArUHA3NCtIaWZheHZXYnpDQ3RLdXZ2dHJuc0lHYUlDMDhQSnpCZ3djMytONmZmdnFwRVFKYUxCWThIZzl6NXN3QnZBSGc3WGZjenN1elhnYWdiNysrWEhYVlZmWDZhR2dQdGNyS1N0NTU1eDJmYTBWRlJRQ1VscFRXdTFkVlZkWGcvRVJFNmxLUUppSWlJaUlpWnh5bjA4ay8vL2xQc3JLeTJMRmpCNDg4K29oeEx5dzhqRXN1dVFTQXQrZS9EZFF1UGF5dXJzYmo4ZUJ5ZXpmY041bE14RGFQWmNLRUNXVCttTm5vZURVQnp1SERoNWs3ZDI2RGJlYk9uVXRpVXFLeHJCUzhWV1UxQWRUeVpjdU5JTzI5OTk3RDdYWURjTk5OTjNIMUg2NDJudG1kdGRzblNGdTBjQkhGeGNVQWRPdldqVjY5ZXZtTU8yREFBSHIwNk1IS2xTdVo4L29jd3NQRG1mSDhERXdtRXp0MzdxdzNUN2ZiVFVWRmhmSDl3WWNlOUZrU1diTjNIR0FzTFRXYnpjWjFrOGxFY0hBdzRQMDdmUHpSeHo3OXIxcTFpdDI3ZHdQUXUzZHZVbEpxRDBjNEsvb3MycmR2MytEdmQ2ekt5c3BHcS8rS2k0dVBXejBvSXRJUUJXa2lJaUlpSW5MR0NRZ0lvRTF5RzdLeXN2ajIyMitaK1BoRUJnd1lBTUMycmR1NCthYWJmZHJYWFRaNStQQmhTa3U4cDJCR1JVVmhOcHVwY0ZiVVcxcnBjcmw4QWlhSHcrSFRsOGZqd2VQeEdJRVhZRlNPSGM4dEkyNGhaMzhPcWFtcDlmWmM4MVI1eHpRSGVLdnNBZ01ES1NrcG9icTZ1c0crWG5ycEpUSi96RFRDdHVMaVloNmI4QmdBSFR0MnJOZit3dzgvNUkwNWIvZzF6NGJFTm85bDlteHZwZG9INzM5QVlXR2h6LzF0MjdZQjNyL1I4T0hEamRBU1lPZDNPMzBPU3dCbzJiSWxsMTEyV1lOajFWM2VDaGpoNC9IdWlZZzBSa0dhaUlpSWlJaWNjYXhXSytQSGp5Y3BNWWw1OCtaeDU1ZzdxYXFxNHNyK1YxS1FYOEQrblAyWU1IRkJod3NBNzFMQXJLd3Njbkp5K1A2Nzd6bDY5Q2dBcmVKYUFmRFUwMDhCM3VXaUdSa1pyRm16aHMyYk54TWVIazZQbmozbzM3OC9DUWtKbEphV1VsSmNRdXJHVkc4bGxzbDdjRUJjWEZ5RDgzUzczY1lTenJvbmVJYUhoWFB4eFJlemUvZHVIdnpiZ3p6NzNMUEc4c2FhSllxV0FPLy8zWHZ0OWRkNCtLR0hqUk5JajVWN0tKYzllL1lBR0V0Y2E3NmZlOTY1Si9Qek5zbHVxOTFEN2RoUURPQ1dXMjVoN1gvWGN2MGZyNmRGeXhaa1pXVVo5N1p1MmNyV0xWdDkybmZyMXEzQklNM2hjUEQrQisvN1hQdkwyTCt3ZCs5ZW1wL2RuRmRmZmRYbjNwRHJoaWhNRTVIalVwQW1JaUlpSWlKbnJFSFhEdUtLdmxjUUhCek0xaTFiNmRxMUsvdjM3MmZUcGswQURCczJqSWpJQ0J4MkIwWEZSVXg1Y2dwZmYvMDFodzhmQmlDaGRlMStZMjYzbTN2dXVZZlNVbSsxbXRsc0ppd3NqSTJwRzFtNVlpVmxaV1UrWTl2dGRycDI3V3BVZ2pYRTZYUXliZHEwQnUrOStNS0xwS2FtQWpEdHVXbjgvWkcvQTk0bGpZQlBwVnRqVENZVGsvODEyWGptMkh2cDZla3MrWFNKei9XT0hUdmlzRHVNNy90ejl2UEo0azhBN3g1cURlMWhWbFJVeE50dmU1ZkoxaHhHWURhYmlZaU1JQzgzai9Ed2NJNGNPUUo0RHliNDY3aS8wcjE3OTNyOUJBUUUxS3NrcStsUFJPVFhvQ0JOUkVSRVJFVE9XQ3RYcnNUdGN0UHQ4bTQ4Kyt5ejVPZm4rOXlmUG4wNjRBMklIdjc3d3dCczJiTEZxRnpxa05MQmFHdTFXdW5WdXhkcEc5T0lpSWdnSWlJQ2w5dkZkenUvTTVaem1zMW1McnpvUWxKU1VramRrRXBPVGc0UkVSRW5OZmZiNzdpZGJkdTJVVkpTd3JwMTYxank2Ukt1L3NQVlJpZ1dFQkRRNEhPN2R1MHk5aml6Mld4OC90bm52UGppaS9YYXRXblRoaHVHMXo4WW9VMmJOclJwMDhiNHZtWHpGaU5JaTQyTlpkQzFnK285czNmdlhpTkljd1RXaG5CSmlVbDB1YXdMdTNidE1vSTA4TzZOMXBDaFE0Y2FoeTgwcHVadjQzYTdtZnVtNzM1ME5aV0VKY1VsOWU3cHNBRVI4WWVDTkJFUkVSRVJPV090Vzd1T0RSczJzRzNiTnNiK1pTenozNXBQWm1ZbS9hN3M1N00vV0Vod0NLMWF0U0lpSXNMWTA4dGlzZENoUXdlZi9zYU1HVU8vZnYzWXVuVXJxUnRTMmJsenB4R2U5ZWplZ3k1ZHUrQndPTmllc1oxRkN4ZFJWRlRFUGVQdTRmYmJiMmZnVlFQcnpTOGtKSVFaejg4QVlPM2F0Yno2U3UxeXhKaVlHTWJjTllabi92ME1BTE5uejZacnQ2NjFTenNicUVqYnZYczN6L3o3R2VQa1Rwdk5adHdMRFEwbExpNk80dUppc3JPelQrcjNiRXpkd3ducVZyTjE3TmlSM24xNkczdXkvUktxS3IzdlgxVlZ4YnZ2dnR0Z201S1Nra2J2aVlnMFJVR2FpSWlJaUlpY3NYWm5lVStIakc4ZFQ1Y3VYZmhzeVdjQTdNbmFRNlc3ZHJuanlGRWpNWmxNZEw2c00wdS9XQXBBcDA2ZGpOTW5BV2JObk1XeVpjdnFIVHJRdkhsekN2SUxtRGR2SGpObnpxeTNqTkxwZFBMODg4K1RucDdPdUh2R0VSNGVidHd6bVV3MGE5WU04SVo1eCtyVHB3K3JWcTBpYTNjVzQrNFpSMlJrWkpOQjJvRURCN0RiN1lTRmhRRzFCeUFBbkgvKytUejZqMGZadUhFalQweDhvdDZ6UDhmUndxUEc1NXE5M0FDdXVycitNdENtZlB2dHQ3enp6anYxcmw5NzdiVkd2K1hsNWNiMXV1OEgza0N2NXRDRlkrOGQrM2NURVdtSWdqUVJFUkVSRVRramxaV1ZjZWpnSVFCYXQyNE5lUGZ5QXUveXgxMjdkaGx0aDk4NEhQQUdXeldPM1pzck1pcXlYaGhqdFZxcHFLaWdxcXJLcUdUcjNMa3pZZUZoQkRvQ2NUZ2NGSmNVOC9sbm43Tmh3d2FTMmlSeDQ0MDNudEI3L04vLy9SODJtNDNRMEZDQUJwZDIxbDJ5MnFwVkt6SXpNd0U0cTlsWnh2VWRPM2J3eUNPUFVIUzA2SVRHUDViTDVlTGJiNzRsSkRRRXU5Mk8wK25rZ3c4K01PNUhSa2FlZE44WkdSa05IcHJRdDI5Zkkwakx5OHNESUNFaGdlZGZlTjZublE0YkVKR2ZTMEdhaUlpSWlJaWNrWGJ2M20xOFRtaWRRR1ZsSlRrNU9RQk1talRKRzJvTjk0WmFWcXVWblAwNUxGdTZ6SGhtOWVyVkRCZ3d3TmduclcvZnZrUkhSeFBUTEFaSG9BT2J6V1lFZEFzWEx1UzEyYThCM3VXZnNjMWpmZVlTRnhlSHkrVmkyTEJoUHRjcktpcVk4L29jQUovVEsrdUtqbzZ1OXd4QWdNVWJwT1huNTNQZ3dBRmpuTnR2djUySEgvYnU5MVpUN1FiZS9jT09QUkh6WkZnc0ZwNTg4a25qMElWajFaeUVlakpzTmx1RGh3dlVuRFphVWxKQ1NVa0pBRkhSVVNjOWpvaElZeFNraVlpSWlJaklHZW1ISDM0QXZFdjhZcHZIa3A2ZWJvUS9TVzJTZkU2SHRGZ3N6SHhwSmg2UHg2ZVBxVk9uTW5YcVZHS2J4eElkSFUzNzl1MVp2SGd4eTVjdEp6SXlrbW4vbWVhei9MT0d5K1hpdm52dkl5NHVqbDY5ZTNIMTFWZlhPNDJ5cHQzNzc3L3Y5enRsWjJjYlZYVkJnZDRLcmVqb2FLNjU1aHJXclZ2SHhDY204c1huWHhqdDQrUGpLVHppclpUcjFLa1RmM3Z3YjhZOXM5bHNuRjU2SXN4bU0rM2J0Mi93MlM1ZHVuRFpaWmVkY0o4MWhnd1owdVJoQTl1M2J6Yyt0MnpSMHU5K2p4NDlxbW8wRWZHTGdqUVJFUkVSRVRrai9makRqNEEzVFBKNFBNWXBqc25KeVlTR2h2cHN1TDkwNlZMUzB0SUFhTisrUGVIaDRhU21wbEpRVU1ETW1UTVpNSEFBUzVZczRldE5YeHZQMk8xMjl1N2RTMkppSXZ2Mjdhc2QyQVNyVnE0aUt5dUxyS3dzMXF4WlEwaElDRDE2OXFCLy8vNGtKeWY3ekxObUw2K3FxcXA2WWMrNzc3N0xpdVVyQ0FvS3dtS3hzSHYzYm1NUHNPYk5teHZ0UnQwNmlnRURCeEFVRk1TU0pVdU02K2VkZHg0b2duWTBBQUFZOWtsRVFWUTJtNDFMTHJrRXU4Tk9ZR0FnMmRuWmZQdk50d1FHQmJKaStRcWY5L0hYTllPdUlURXhFYlBaak5WbUpTUTRoTllKcmVzZHp2QkwyN0JoZy9FNUtTbXB5YmFiMGpleDZNTkZPT3dPWTY4OG9NSGdVMFNraG9JMEVSRVJFUkU1SSszY3VSUHdIalF3YTlZc1k5K3dGaTFhY09Qd0c0MU42Mk5pWWpoNjFMdFp2czFtWS95OTQ0bUlpR0Q4K1BFY1BIQ1FUcDA2a1phV1pvUm84Zkh4M0RMaUZxeFdLdy9jLzREUG1HYXptZkR3Y0FZTUhFQmlVaUpMbHk3bHF5Ky9vcVNraE0rV2ZFWk1USXhQa0JZYUdzcmI3N3dOd1BKbHk1azJiWnBQZitlMlA5Y0lBSThkcDFmdlhzWjNoOE5CUWtJQ0dSa1pSaGlYa0pCQVJFUUU0SHNBUUZWVkZUTm16UERwTDdaNWJMM04rWnZTcVZNbk9uWHE1SGY3WDBKWldSbHJ2bG9EZVBleTYzaHh4eWJidDA1b3paYk5XK3BkditDQ2sxOTZLaUsvZndyU1JFUkVSRVRrakZOWldVbFVWQlNIRGgwaUlTR0JsSlFVMHRQU2FkZXVIWGVOdll1YmI3b1p1OTFPZkh3OG8wZVBKcWxORXV2V3JtUE1YV05vMWFvVkFKTW5UK2FKaVUvUXEzY3Zldlh1eGI3c2ZmUWYwSjgrZmZwZ05wdU52YnBxQkFjSGM4UHdHNHhBS2prNW1lVGtaRWFQSHMycWxhdElUVTFsOE9EQmpjN1pacmNad1ZmTk10RGt0c25HQVFnV2k0WGc0R0RpNHVNWStzZWhEVlprZGVqUWdlblRwek5seWhUNlhOR253WEhpNCtOeE9Cekd3UW5SMGRIYy9aZTdUK1RuUFdFV3F3V3IxZHJnOGxaL0JRVUY4Y3l6ei9DZmFmOGhNakt5M3Q1eEFHM2F0Q0VrSklUbzZHak9PdXNza3BPVHljckt3bTYzRXhVVlJmY2UzZW5icisvUGVSVVIrWjB6T1N1YzFhZDZFaUlpSWlJaWNtYmJ2djBibXNVMEl6WW01bGNkdDZ5c2pLcXFLa0pEUXpseTVBaWhvYUZZTEEzWEcrVG41OWNMWjF3dUZ6YWJyZEgrUzB0TE1adk5XQ3lXbnhVUy9kSmNMaGR1dDd2UlpZejUrZmxVVjFmamNEZ0lDUW41bFdmMzgzZzhIb3FMaXdrUER6L1ZVL21meXMzTkl6YzNsd3N1T1A5VVQwWGtqS0tLTkJFUkVSRVJPZVZzTmh0dTE2Ky8yWHZkSlkyUmtaRk50bTJvd3FtcEVBMSt1L3R0Mld5Mkp1ZmUwTHVlTG1xV3o0cUkvQytZVC9VRVJFUkVSRVJFQWgwT1kwOHlFUkdSM3lvRmFTSWlJaUlpY3NwRlJVZFJVVkZCMGRHaVV6MFZFUkdSUmlsSUV4RVJFUkdSVXk0NE9Kanc4REQyWm1kVFVGQndxcWNqSWlMU0lPMlJKaUlpSWlJaXZ3a3RXclRBV2U0a0orY0FKY1VsUkVSRkVod2NUSUJaLy80dklpSy9EVHExVTBSRVJFUkVmak9xcTZzNWVQQWcrZm1xU3BQVFR6VmcrcFhIL0wyZTJ1bDJ1OG5KeVNFbko0Y0xMcmlBME5EUWsrNHJQejhmVjRXTG1OZ1lBZ0lDZnNGWitxcXNyR3owMU44YVZWVlZUYzdCN1haanNWZ3dtWDdaL3lZNW5VNXNOaHRtL2NQRXo2YUtOQkVSRVJFUitjMHdtVXljZmZiWnhNYkVVdTRzeDFudXBOSlRkYXFuSmVLWGNtY0Z6dkp5YkRici8zd3NsOHROcGZ2WFArbTJJYVdscGVUbDVaR2JtMHZ1b1Z5c1Zpc0RCZzVnNHVNVFNVdExBK0QxT2EvVHJGa3p2L3Q4OUpGSCtlYWJid0FZZmZ0b2hnd1pjdEx6VzdCZ0FaOHMvZ1N6MmN5Zi92UW5iaGx4aTkvUDNuNzc3Unc4Y0pEblgzaWVoSVNFQnR0TWVYSUtPM2Jzb0tTa2hEZmVmSU9Ra0pCRyszdjl0ZGRadm53NXJWcTFZdXhmeHBLVWxPUnpmOUdpUlN4YXVJaVVsQlJ1R1hFTGNYRng5ZnFvcXFwaXlwTlR1S3pMWmZUcjE4KzR2dmpqeGN5YU5RdUx4Y0tzbDJjUkd4dHIzSHZsbFZmNGN2V1hkT2pRZ2NjZWY4eTRYbDFkamRQcGJIUys5OTE3SDluWjJTUW1KdkxVMDA4MTJzNXV0NTh4SVoyQ05CRVJFUkVSK2MweEI1Z0pEZzRtT0RqNFZFOUY1RGNwTjljYlhQMmF0bTNkeHRwMWF5azhVa2hoWVNGSGpoeWhzTENRc3JJeW4zYkJ3Y0ZjMmYvS0p2dEtTMHZqbmJmZmFmVCs0Y09IamMvdnZmc2UvMTN6MzBiYmpobzFpcFFMVXhxOW43RXRBd0NQeDhObFhTNXJjbDRBR1JrWnZQdnV1enowMEVNKzExOTUrUldzVml2NStmbFVWbFlhMTcvZjlUMzUrZmtBVFBybkpDSWpJNDE3ZmE3b1ErZk9uWTN2UC83NEl5VWxKV1JtWnRLaVJZdDZZNjlldFpyaTRtTFdyMS9QMkwrTWJYQitiODE3aS9YcjE3TisvWHAyWis0bTVjSVVQbHowSVZsWldRRFliRGFtUFRjTmdKR2pSbkx1dWVleWRldFduRTVudlRIMzdkdkgyTHNhSHFldXpNeE1oZzBkMXVqOTZUT21rNWlZZU54K2ZnOFVwSW1JaUlpSWlJakljZVVkenVQVFR6NDlianVQeDhQKy9mdWJiSE8wOENqZmZmZWRYK01XRnhjMzJiYW8ySHZhNzc1OSs5aTRjYVBQdmNyS1N2YnMyUU5BVUZBUUdSa1paR1JrTk5oUDkrN2RpWW1Kb2J5OG5DMmJ0NUNlbm03Y2M3dmRmUEhGRjdSdTNabzllL1kwV3NXMWZmdDJuKy9KYlpPTklLMnlzdEo0andzdnZCQ0E4dkp5ekdZemRydWRIVHQyc0hmdlhnQXV2ZlJTSWlJaUdoeGp5UFZEeU1qSVlNZU9IWHowMFVjY1BueVlqSXdNekdZekRvY0RqOGRqdkdOeGNUSFoyZGtjUEhEUSs0NDl1bE5TVWdKQVFFQUFOcXVOYzg0NXA4Rnh3UHVidXQxdWJEWWJMVnUyYkxTZHpXWnI5Tjd2allJMEVSRVJFUkVSRVRtdWxpMWI0bkE0aUl5TUpEbzZtZ01IRGhpVldIZmZmVGZKYlpPSmpZMzFheit6cnQyNjBxNTlPOEFiVWxWVm5kZ1M3b0NBQUt4Vzd4TGE2T2hvd0Z2dDlkcnMxeHA5cHF5c3JNbjd5VzJTaVltSklTVWxCWXZGd3FiMFRjYTl6WnMzNDNRNjZkZXZIN05uendaZzh1VEp4TVY3bDE2T3ZtMDBicmViSjZjODZSTTRCUVVGY2Zqd1laWXZYODdSd3FPNFhDN0FXNUZYVStIVnJsMDdubm4yR1Q3LzdIUGp1VTJiTmpIMGowTjk1amRxMUNnR1hUdUkwTkJRSmsyZXhPVEprMGxKU1NFMEpKUzFhOWR5VWNlTGVPS0pKd0FZYytjWUk4eGN0MjZkMGNjRDl6OWdmSzRaOTRHL1BlRFRwcTVQRm45Q1lXRWhvYUdoWE43OThnYmI5T3pSa3hZdDYxZlgvVjRwU0JNUkVSRVJFUkdSNDJyZnZqM3ZmL0MrOGYxZmsvOWxCREFYWG5qaENZVXBkWmR1UHpYbEtkYXNXWE5DYytuZHV6ZjNQM0Ivby9kTkpoTW1rd21QeDJOY001dk45YjVYVjFkVFhlMTdCcVBENGVEYzg4NWx5NVl0MkIxMkFMNzY4aXNjRGdlOWV2Y3lnclFkTzNmdzNvTDNBSXlsbm0vTWVjTjRadURBZ2ZUbzBZT3NyQ3ptelozWDVQdms1ZVd4ZXZWcTQzdFZWVldUNGFMZGJ1Znh4eC9IYkRienhlZGZBTEJsOHhZamZLdGJNYmR5eGNvbXg5NjllL2R4NTVlZm45OW9tOFRFUkFWcElpSWlJaUlpSWlLL0pwdk54aFY5cjJpeXpjb1ZLNDJxcnFiOC9aRy8wN1ZyVjRiK2NTaE9wNU9CVncza3IzLzlLNVArT1lrTkd6YlEvT3ptdlBycXF5ejVkQWt2dnZoaXZlZEhqUnBGV0dnWUV4NmJBTUFkZDl4QlpXVWxRVUZCUnB2Q3drSysyK2xkcWxrVHhtVm1aaG9oMkNXWFhGS3YzMjdkdW5IK1R5ZXR2ajMvYldPWjVZSUZDNHpnckV1WExzVEV4QUJRVUZEQWYvL3IzUit1NWtUUVF3Y1BzV1RKRWthTUhPR3p3WDk4ZkR6WC8vRjZBT2E4UG9lQ2dnSzJidG5LL3YzN01abE12RG4zVFZ3VkxrYVBIZzNBL2ZkN2c4aDJiZHN4YnR5NEJuL0grZlBuazUrZlQweE1ERGZjY0VPRGJSbzdoT0gzU2tHYWlJaUlpSWlJaUp4eUFRRUJ0STV2ZmR3Mi8ydDc5dXdoYmFQM3ROR1NZbS9ROWRXYXI0Z0lqeUFzUE14bzE3OS9mKzY2Nnk0QWhsdzNCTGZiemJQUFBjdnFWYXQ1Ly8zMzYzY01kT2pRZ1VIWERnTGdvdzgvb3FTa2hMeThQSGJ0MmdWQVRFd01Eejcwb0xGc05TTWp3eWRJY3pxZC9QT2YveVFySzRzZE8zYnd5S09QR0gySGhZY1o0ZDNiODk4RzRJc3Z2TlZxMWRYVmVEd2VYRzV2Q0dreW1ZaHRIc3VFQ1JQSS9ER3owZCtpcU1pNy85emh3NGVaTzNkdWcyM216cDFMWWxLaXNhejA5MDVCbW9pSWlJaUlpSWdjMTl3M2ZZT1VtbzN4QVQ3ODZFTkNRM3ozUnR1M2I1L3hlZUVIQzQxcXJvaUlDQ05NcXF1OHZKeFpzMmI5a2xNK0tkbloyYno3N3JzKzEycVdUOVpVaWdIYy8vL3VOeXJDM0c0M0FQZmRlNTlSV2ZibUcyK1NuWjNOZ0FFRG1oeXZXYk5tM0h2dnZiejExbHYwNk5uRENORUFQRlYxbHFJR21Ba0lDS0JOY2h1eXNyTDQ5dHR2bWZqNFJLUC9iVnUzY2ZOTk4vdjBYWGVKNStIRGh5a3RLUVVnS2lvS3M5bE1oYk9pM3NFSkxwZkxad21zdytIdzZjdmo4ZUR4ZUl3S09ZQUtaMFdUNy9oN29pQk5SRVJFUkVSRVJJN3IySENwcmlXZkxtbnkyY1dMRnh1ZjQrUGpmWUswRVNOR01QaTZ3U2MwbC9DdzhCTnFmeUxpNHVLNDRZWWJPRko0aEtWZkxBVmd3TUFCUklSSGtKaVVhQ3pqYk5lK0hjRkIzbjNlVWxOVHFhNnVwdjI1N1RtY2Q1aWNuQnhhdEdoUmI5bmo5OTkvei9KbHl3RnZjRmlqNDhVZEtTb3U0cVVYWDhKaGR6QmdvRGNjcTd0UG1zVml3V3ExTW43OGVKSVNrNWczYng1M2pybVRxcW9xcnV4L0pRWDVCZXpQMlk4SkV4ZDB1QUNBMHBKU3NyS3l5TW5KNGZ2dnZ1Zm8wYU1BdElwckJjQlRUejhGZUplTFptUmtzR2JOR2padjNreDRlRGc5ZXZhZ2YvLytKQ1FrVUZwYVNrbHhDYWtiVS9uNG80L0JCQk1uVGlRdUx1NlgvZkZQQXdyU1JFUkVSRVJFUk9TNDZ1N0hCZFRidVA5WWpkMnZXWjc1OGNjZjgrWWJiLzZzT1EyL2NUaERodzQ5ZnNNVDBMcDFhMGFNSE1FNzc3eGpYQnMwYUJETm16Zkg0WEFZMVdkMzNIRUhaNTk5TmdBMzNYZ1RicmViVzIrOWxhKysvSW9QUC95UWZsZjJZL0Rnd2V6Y3VkUG9aOVdxVmF4YXRhcmVtSm1abVV4OWVpb0FNMmZPNUp6RWMyamJ0aTJWVlpWR203b1ZZSU91SGNRVmZhOGdPRGlZclZ1MjByVnJWL2J2MzgrbVRkNlRSb2NORzBaRVpBUU91NE9pNGlLbVBEbUZyNy8rbXNPSER3T1EwTG8yNEhPNzNkeHp6ejJVbG5xcjFjeG1NMkZoWVd4TTNjaktGU3NwS3l2em1hdmRicWRyMTY0VUZ4ZWZ4Szk3K2xPUUppSWlJaUlpSWlMSDlmSGlqMzIrM3p2K1htTnZyemx2ekNFcUtzcm4vc1RISjVLVzV0MXJiUFpyczJuV3JKblAvY3JLU21PNVlNMEpudjZxQ1gxcVRzdjhwVlZXVnZMNVo1OGIzMmRNbjRIZFlXZkNoQWxHUUxoNjFXb1dMbHpvODl4OTk5NTNVdU1sSmlZeVpNZ1FGaTFhaE52dFp1clRVNWsrWTdyUCs5WGRIMjdseXBXNFhXNjZYZDZOWjU5OWx2ejhmSi8rcGsrZkRuaXIveDcrKzhNQWJObXl4UWdCTzZSME1OcGFyVlo2OWU1RjJzWTBJaUlpaUlpSXdPVjI4ZDNPNzR5L2o5bHM1c0tMTGlRbEpZWFVEYW5rNU9RUUVSRnhVdTk2dWxPUUppSWlJaUlpSWlJbnJHWVBOTFBaL0xORGxUbHZ6TUZ1dDFOUjBmUmVXM2E3bmNyS1NxNGZjdjNQR3U5NFZxNVlhVlJ2QWVUbDVWRlFVTUNNNlRPTWErZWVkeTREeXdjQ3NQU0xwWGc4SG5yMDZFRndpRGNVVER3bnNWNi90NHk0aGI1OSt3THd3UDBQK0l3eGN0UkkwdFBUeWM3TzVzQ0JBOHgvYXo1dDI3VTE3bHNDYWlPY2RXdlhzV0hEQnJadDI4Yll2NHhsL2x2enljek1wTitWL2VqWXNhUFJMaVE0aEZhdFdoRVJFVUZoWWFHM0g0dUZEaDFxZ3pTQU1XUEcwSzlmUDdadTNVcnFobFIyN3R4cGhHYzl1dmVnUzljdU9Cd090bWRzWjlIQ1JSUVZGWEhQdUh1NC9mYmJHWGpWd0JQL2dVOWpDdEpFUkVSRVJFUkU1SVRzMnJYTDJPTXJQajYrd2FXZEp5bzlQWjBuSmpaOTh1UEVpUk45cXFuK0Y1eE9KL1BuendlODFWcHV0NXRiLzN3cjA1NmJ4cDQ5ZXdCdkdKV2NuR3ljTXJwODJYSThIZzk5Ky9hbFJZc1dBRDRuZk5ZSURnbzJLdk9PL2Myc1Zpdmo3aG5IZzM5N2tENTkrakQ4eHVGR1JWL05tRFYyWiswR0lMNTFQRjI2ZE9HekpaOEJzQ2RyRDVYdTJpcTJrYU5HWWpLWjZIeFpaMk8vdDA2ZE92bFVBTTZhT1l0bHk1YlZPM1NnZWZQbUZPUVhNRy9lUEdiT25GbXYrcy9wZFBMODg4K1RucDdPdUh2R0VSNyt2OXUzN3JkRVFacUlpSWlJaUlpSW5KQlBQLzNVK0h4c2RkTXZZY2lRSVQ3ZkZ5MWE5SXVQMFpnUDN2K0F3NGNQYy9FbEY1T1RrOFBCQXdkSlRFemsrUmVlWjluU1pXUmxaZEc4ZVhOZWVQNEZuNkFMNFBISEh6YytqN3AxRk1PR0RUdWhzYzg3N3p4bVBEL0RPS1NnYmloV3M3U3pyS3lNUXdjUEFkNzkzQUNLaW9vQWI4QlpzOXdXdkh2SUFaaE1KdU9hM1c3M0dUTXlLckplaUdhMVdxbW9xS0NxcXNxb1pPdmN1VE5oNFdFRU9nSnhPQndVbHhUeitXZWZzMkhEQnBMYUpISGpqVGVlMEx1ZXJoU2tpWWlJaUlpSWlJamZ2di8rZTFhdldtMTg3OUd6eHk4K1J0M1RLdjFSV0ZoSVdXbnRwdmlsSmFVVUZCUVlKMnk2WFc0S0NncHd1VjJBOXlDRWdvSUN5c3BybnlrdUthYW9xSWl6empvTGdKdHV1b2wvLy92Znh2M1kyRmpqb0lDMmJkc2FtKzIzYjkrZXVQamEweXUzYnQxSzdxSGNCdWVadWpIVjJNK3NwS1Nrd1RaMVQvcXN1OVExd09JTjBuYnYzbDNidG5VQ2xaV1Y1T1RrQURCcDBpUnZxRFhjRzJwWnJWWnk5dWV3Yk9reTQ1blZxMWN6WU1BQW83S3ZiOSsrUkVkSEU5TXNCa2VnQTV2TlpnUjBDeGN1NUxYWnJ3SGU1Wit4eldOOTVob1hGNGZMNVRyaHdQQjBwaUJOUkVSRVJFUkVSUHlTbjUvUGxDZW5HTXY4emozM1hNNDc3N3hmZkp5UFAvNjQwWHQxUTdhYVNxdXhkNDMxT1VWeTJyUnBQcytzV0xHQ0ZTdFdHTjl6RCtVeWNzUkluemIvbXZ3djR1UGptVFI1RXYydTdFZjc5dTNyemFtbU9xdFQ1MDZzWExFU2dGNjllakhvMmtFKy9UUVdwRzNadklVdG03YzArbTdIMnJGamgvRTVLQ2dJZ0I5KytBRUFoOE5CYlBOWTB0UFRqY01Ya3Rva1liVmFqV2NzRmdzelg1cnBjNElxd05TcFU1azZkU3F4eldPSmpvNm1mZnYyTEY2OG1PWExsaE1aR2NtMC8weHI4QUFJbDh2RmZmZmVSMXhjSEwxNjkrTHFxNi8yR2U5TW9DQk5SRVJFUkVSRVJJNHJJeU9EcDU5Nm1pTkhqZ0RlcFlaM2pybnpGK3ZmWVhmUS9Pem1BTXlZTWNQbjN2ZmZmVTkxZFRYUlowV3paTWtTNDNwRStDOS9jbVJVVkJSang0NzF1ZVoydTNsL3dmc0FoSVdGMGFWTEZ5TkltejE3Tm0rODhZYlIxdVZ5TmRxM3hXSXg5am83ZGpsbGVYazU0OGFOdzI2ekV4UVVSR0ZoSVFjT0hERHV4OFRFQVBEakR6OEMzcjNwUEI0UGM5K2NDMEJ5Y2pLaG9hRmtaMmNienl4ZHV0UllmdHErZlh2Q3c4TkpUVTJsb0tDQW1UTm5NbURnQUpZc1djTFhtNzQybnJIYjdlemR1NWZFeEVUalFBa0FUTEJxNVNxeXNyTEl5c3BpelpvMWhJU0UwS05uRC9yMzcwOXljbkpUUCt2dmhvSTBFUkVSRVJFUkVUbXUzTnhjSTBRRHVPT09PMzdSOENUbHdoUmVmZlhWQnU5bDdjbmlsWmRmOGJsbU5wdTU2S0tMdkhPNTh3N2NMdmZQbmtOb1dDaFFmeDh4cTlYS3piZmN6TXV6WHViYXdkZjZWR0ZGUlVVUkZsWjdzTURCZ3djYlhiWTVldlJvbzNydHRqL2ZSbTV1YmVWYVlHQWdaMFdmeGZidDIrczkxNjFiTjZNaWJlZk9uWUQzb0lGWnMyYVJtWmtKUUlzV0xiaHgrSTNHSVJBeE1URWNQWG9VQUp2Tnh2aDd4eE1SRWNINDhlTTVlT0FnblRwMUlpMHR6UWpSNHVQanVXWEVMVml0Vmg2NC93R2Y4YzFtTStIaDRRd1lPSURFcEVTV0xsM0tWMTkrUlVsSkNaOHQrWXlZbUJnRmFTSWlJaUlpSWlJaU5mcjI3VXVGczRLWk0yZHkyK2pidUdiUU5UK3JQNnZGYWl3ZnJMc1pma05xUWhxejJZekQ0U0FtSm9iaE53NDM5dXk2NG9vcmZ0WmMvSEh0dGRleVo4OGVycnZ1T3AvclE0WU1xYmUwYzkyNmRjZnRMenc4SEpmTFJXaG9xSEd0YmR1MmJOKyszWGpQaUlnSUxyMzBVbTYrNVdZQUtpc3JpWXFLNHRDaFF5UWtKSkNTa2tKNldqcnQyclhqcnJGM2NmTk5OMk8zMjRtUGoyZjA2TkVrdFVsaTNkcDFqTGxyREsxYXRRSmc4dVRKUERIeENYcjE3a1d2M3IzWWw3MlAvZ1A2MDZkUEg4eG1jNzBRTURnNG1CdUczNERENFFDOGY0dms1R1JHang3TnFwV3JTRTFOWmZEZ3dTZjNvNTZHVE00S1ovV3Bub1NJaUlpSWlJaUkrQzgzTjQvYzNGd3V1T0Q4WDMzc1F3Y1AxZHQwWG41ZFpXVmxWRlZWRVJvYXlwRWpSd2dORFRXV2pCNHJQeitmNk9ob24yc3Vsd3ViemRaby82V2xwWmpOWml3V3l4bTNCOXJ4cUNKTlJFUkVSRVJFUlB5bUVPM1VxMW5tQ1JBWkdkbGsyMk5ETktESkVBMW84S0FCOFRLZjZnbUlpSWlJaUlpSWlJaWNEaFNraVlpSWlJaUlpSWlJK0VGQm1vaUlpSWlJaUlpSWlCOFVwSW1JaUlpSWlJaUlpUGhCaHcySWlJaUlpSWlJbkdhcXFRYmdVRzd1S1o2SnlNOFRHeE56cXFkd1FoU2tpWWlJaUlpSWlKeW04bkx6VHZVVVJINlcweTFJTXprcm5OV25laElpSWlJaUlpSWlJaUsvZGRvalRVUkVSRVJFUkVSRXhBOEswa1JFUkVSRVJFUkVSUHlnSUUxRVJFUkVSRVJFUk1RUEN0SkVSRVJFUkVSRVJFVDhvQ0JOUkVSRVJFUkVSRVRFRHdyU1JFUkVSRVJFUkVSRS9LQWdUVVJFUkVSRVJFUkV4QThLMGtSRVJFUkVSRVJFUlB5Z0lFMUVSRVJFUkVSRVJNUVBDdEpFUkVSRVJFUkVSRVQ4b0NCTlJFUkVSRVJFUkVURUR3clNSRVJFUkVSRVJFUkUvS0FnVFVSRVJFUkVSRVJFeEE4SzBrUkVSRVJFUkVSRVJQeWdJRTFFUkVSRVJFUkVSTVFQQ3RKRVJFUkVSRVJFUkVUOG9DQk5SRVJFUkVSRVJFVEVEd3JTUkVSRVJFUkVSRVJFL0tBZ1RVUkVSRVJFUkVSRXhBOEswa1JFUkVSRVJFUkVSUHlnSUUxRVJFUkVSRVJFUk1RUEN0SkVSRVJFUkVSRVJFVDhvQ0JOUkVSRVJFUkVSRVRFRHdyU1JFUkVSRVJFUkVSRS9LQWdUVVJFUkVSRVJFUkV4QThLMGtSRVJFUkVSRVJFUlB5Z0lFMUVSRVJFUkVSRVJNUVBDdEpFUkVSRVJFUkVSRVQ4b0NCTlJFUkVSRVJFUkVURUR3clNSRVJFUkVSRVJFUkUvS0FnVFVSRVJFUkVSRVJFeEE4SzBrUkVSRVJFUkVSRVJQeWdJRTFFUkVSRVJFUkVSTVFQQ3RKRVJFUkVSRVJFUkVUOG9DQk5SRVJFUkVSRVJFVEVEd3JTUkVSRVJFUkVSRVJFL0tBZ1RVUkVSRVJFUkVSRXhBOEswa1JFUkVSRVJFUkVSUHlnSUUxRVJFUkVSRVJFUk1RUEN0SkVSRVJFUkVSRVJFVDhvQ0JOUkVSRVJFUkVSRVRFRHdyU1JFUkVSRVJFUkVSRS9LQWdUVVJFUkVSRVJFUkV4QS8vSHhiR21pb3hINmZnQUFBQUFFbEZUa1N1UW1DQyIsCgkiVGhlbWUiIDogIiIsCgkiVHlwZSIgOiAibWluZCIsCgkiVmVyc2lvbiIgOiAiIgp9Cg=="/>
    </extobj>
    <extobj name="C9F754DE-2CAD-44b6-B708-469DEB6407EB-3">
      <extobjdata type="C9F754DE-2CAD-44b6-B708-469DEB6407EB" data="ewoJIkZpbGVJZCIgOiAiMjkxMzM2NDUyOTAxIiwKCSJHcm91cElkIiA6ICI1NDcwODk2MDEiLAoJIkltYWdlIiA6ICJpVkJPUncwS0dnb0FBQUFOU1VoRVVnQUFCV29BQUFNWkNBWUFBQUNaS0EwbkFBQUFBWE5TUjBJQXJzNGM2UUFBSUFCSlJFRlVlSnpzM1hlVUZGWGV4dkducXZOa3dnd1ppU29DZ3FDSUdWWVhSY1cwNXJCTE1LR3I3cG9sbUZlQ2lnR3pnQW9LS2tHQ2dDQ3NvS1FGVkVSUkJDVkxEZ016MDdtcjNqOGFlbWg2QmdiYzEzYWQ3K2NjRGwzMzNycDFxeGs5emNQdFh4bkJVTkFXQUFBQUFBQUFBQ0J0ekhRdkFBQUFBQUFBQUFBcU80SmFBQUFBQUFBQUFFZ3pnbG9BQUFBQUFBQUFTRE9DV2dBQUFBQUFBQUJJTTRKYUFBQUFBQUFBQUVnemdsb0FBQUFBQUFBQVNET0NXZ0FBQUFBQUFBQklNNEphQUFBQUFBQUFBRWd6Z2xvQUFBQUFBQUFBU0RPQ1dnQUFBQUFBQUFCSU00SmFBQUFBQUFBQUFFZ3pnbG9BQUFBQUFBQUFTRE9DV2dBQUFBQUFBQUJJTTRKYUFBQUFBQUFBQUVnemdsb0FBQUFBQUFBQVNET0NXZ0FBQUFBQUFBQklNNEphQUFBQUFBQUFBRWd6Z2xvQUFBQUFBQUFBU0RPQ1dnQUFBQUFBQUFCSU00SmFBQUFBQUFBQUFFZ3pnbG9BQUFBQUFBQUFTRE9DV2dBQUFBQUFBQUJJTTRKYUFBQUFBQUFBQUVnemdsb0FBQUFBQUFBQVNET0NXZ0FBQUFBQUFBQklNNEphQUFBQUFBQUFBRWd6Z2xvQUFBQUFBQUFBU0RPQ1dnQUFBQUFBQUFCSU00SmFBQUFBQUFBQUFFZ3pnbG9BQUFBQUFBQUFTRE9DV2dBQUFBQUFBQUJJTTRKYUFBQUFBQUFBQUVnemdsb0FBQUFBQUFBQVNET0NXZ0FBQUFBQUFBQklNNEphQUFBQUFBQUFBRWd6Z2xvQUFBQUFBQUFBU0RPQ1dnQUFBQUFBQUFCSU00SmFBQUFBQUFBQUFFZ3pnbG9BQUFBQUFBQUFTRE9DV2dBQUFBQUFBQUJJTTRKYUFBQUFBQUFBQUVnemdsb0FBQUFBQUFBQVNET0NXZ0FBQUFBQUFBQklNNEphQUFBQUFBQUFBRWd6Z2xvQUFBQUFBQUFBU0RPQ1dnQUFBQUFBQUFCSU00SmFBQUFBQUFBQUFFZ3pnbG9BQUFBQUFBQUFTRE9DV2dBQUFBQUFBQUJJTTRKYUFBQUFBQUFBQUVnemdsb0FBQUFBQUFBQVNET0NXZ0FBQUFBQUFBQklNNEphQUFBQUFBQUFBRWd6Z2xvQUFBQUFBQUFBU0RPQ1dnQUFBQUFBQUFCSU00SmFBQUFBbElwRUZGMjVVb3BFRHYvVVpjc1VuamYzb0dOaWE5WW8rTkc0STEzZC93eHI2MVpadTNmLzZubWlLMzZVb3RIL3dvcCtKZHVXdFdlUEZBNm45b1ZEOFQ0QUFBRDhLZ1MxQUFBQVNJaDg5NjJLZWorazROUXBoMzF1N051bENzK2VmZkF4NjljcE1HcWtyRTBiajNTSlJ5VDY4MC9hZGVYbGlpNWRlc2l4d2NrZmE5ZVZsNmVHa3BZbC83Q2hpaTViZHNnNVNsNTdSU1dEbmpuUzVVcVNvdDkrcTZJK3ZSV2NQS2xDNDYzZGhmSy8rWWJzWUtDME1SYUwzMGRGZjlsMjJYTVhGbXIzamQwVm1qa3pwUzg0WmJKMjM5ZzkrYm9BQUFBNGJNNTBMd0FBQUFDL0g1RXZGMHVTWE8xUHFkRDQyTmF0c243WklOY0piWkxhbzk5OUozbTlNck56SkN1V2FIYzBiQ1FqTTFQQnNlUGsvY3Rma3M0eHExZVh0WDJiOXR4LzMyR3YyMUczbnJMNzlUL3M4dzZISFFnb3RuS2xpajZkcm95ZVBlVTVzMFBaQXkxTHNaOS9scmZ6K1llYzA5cTlXd3FGeXV3emE5U1FvMzU5QlQvNlNLNDJKOHJ3ZU1vZVY2V0s1SExKMnJwVm9jLytyZGpHWDVUZHU2L2tkTW8vZkxoQ1V5ZFgrQjV6bmhra1IvMzZGUjRQQUFDQS94NkNXZ0FBZ0VvcXRucVY3S0xpcExiSWZ4YktMTWlYdlhtem9wczNsM21la1pNalI0TUdraVJyM1ZyNWh3MVY3aXV2SlkwSlRQeElqb0lhQ3MrWkk5dnZUNWtqOVBrc2hUNmZsZFNXL2VTLzVLaFZPeW5BdFRiOG90RG5zK1h1MEVHTzJyVlRGeE9PS2pCMnRPUjJwWFRaUlh1MCs3YWU4ZGQ3ZDRvV0RlZ253eno0bDhyc1dEeFlMdXpSTFg2L2VibktIZnlLak14TVpUM3lxSW9IOUpQL3BaZGtSQzA1VzdlT2x5ZlkvL3pkdTJVSEFySWpVWVVYekUrWjM5WHllQm1abVpLa3dGdkREbGt1UXBMMjNQUFBjdnV5SDN0Q3ptYk41R3g2dERKdXZWWCtsMTVTeWF1dktQT09PeVZKWmtHK01tL3VXYnErYUZSMk9DUXpJelBSRnR1d1FmNjNoMG1Tb2l0WEtqeG5Udkk5aGVOaGNuamhBc1VPK0xtSXJmbzVmaS92dlN1WnlYKzk4SFRzbVBoWkFRQUF3TUVSMUFJQUFGUlMvbmRIS1BydHQyWDJGVDM1ZUxubnVVNW9vNnlIZWttU25DMWF5aW9zVkhSdldDZEpkaWlrNlBmTDVUdi9Jb1huekZIR2pUZkwxYjU5b2o4eWY3Nk1ESitjclZvbnpXdG1aa29PaDd5WFhKWm9DOC81UXFIUFo4dHorbGx5SHQ4eVpTM0J5Wk1rMjViM29vdFQrZ3lQVjc0Yi9pWkpzclp2VjNEOE9Ibk82U1JIblRybDNwc2tSYi83VnVFRjgrVzc5bnJKNFpBODd0STV2VjVsUGRoTC9tRkQ1RHorZU1WKytra2xnNTR0YzU3Z3BBbGx0dWNNZkZxT3pJYWw5MTJqUUpsMzNGVjYvYSsrbGgyTnlOV3VYY3E1b2M4K2s2TkdnWnpITlUrME9lcVY3b0Qxbk5sQnNSOVhLUHpGRjRueUVvYmJLK2Z4eDVmTzhmbHMrVjhhckNvZmppbWQyRnU2VzljdTNLWG90OGtsSXZhRjE5YkdqYkozSjllanRZdUs0dXYrN2p2SlNBN0IzVzJTZDFvREFBQ2dmQVMxQUFBQWxaaXIyWEh5OWJoUlVueTNaUERERDVYVGY2RGtkTW91S1ZIUkkzM2x1L1phdWRxY0tFbnl2L0p5MHZtRzF5dlgwY2NvdXZqTFJGdGswVUlaSG8rY0xmYUdpVjZQVkZJaTI3SVMxekZ6OCtSbzFEaHhqaU8vZWp3VVBkRGVzZ0IySkxVOGdCME1LalIrdkp4Tm1zalY5c1RVYzkxdWVUcDFraFN2VVJzY1AwN3V0bTJUUXN1eTJKR3d0R0MrUEdlZkxibmRLZjJHeDZQTW5yZExrbUtyVmttU2NwNStSbWFOR3BLa29sNjlaRzNicXR6WDM1Uk1JM0ZlZE5reUZROUlMYzlndUR4eUhuMU00amc0ZHF3VUNzbDMvUTBwWS8wdlBDK2pUZHVrOFFmSzZOcE5udk12a0ZscnZ4M0l0cDBJNWEzMUcrTHIyVnV2MTZoYUplbDgxMG50NURvcE9TUzJkdTNTN2x0dWt2ZVN5K1RwM0RtcEx6aCtuQUlqUnlxN1gzOFpYbCs1NndJQUFNREJFZFFDQUFCVVpsNXZvaWFwWStXSytPOTE2MHB1dDZ3OThaMlRSdFZxaVRHRzE1c3loYU5sZkZldHVmZnIvTmIyYmZKMDZDQTVTejlxRmovNWVHSStPeEtSREVPUlJRdmp4NkZRNHV2N0I3TDJsazBJejU2ZEVzYUdwazZSdFh1M01tKy9zOEszRzFteFhIWXdlTkF4c1hWcnkyd1BUaGd2YTl0V1pmeXRtK1JLTHJWZ3VEMHl2RDVGbC8rZzJJYjE4YlZ2M1pyMHRYL0RsUnI2N3VOLythVkVtUVE3RXBGc1c0VTNYSmN5emc2RkZKdnhxY0t6UGt1MDViNDVOUG5QeGVWSzNUVnMyeXArZWtEODVkN2RzZnVPM1dlZUtmZFo1ZFRiM2NjMFpHUmt5SENsbHBpUTA3VzNmcTZSMmdjQUFJQUtJNmdGQUFEQUViTkxTdVRhK3pYODhNeVpzdjBsY2g0VEQxenQ0dEw2dHprdnY1cDRYVHh3Z014cTFaVFI0MFlwSE5hdTY2OHRmLzdDM2ZHNUZ5MlViM2Voek55OFJGOW85dXo0Zk0rWGxoN3dYSFNSZkpkZFh1NTh3UTgvUEp6YlMxNUxPS3pROU9tS3JsaXBySC9lTGJOV0xUbWJOVlAyWTAvSXJGWXRQdi9FaVRKcjFaSXNXNUh2dmswS2FoMk5HOGZIMXF5Vk1yZm4vUE1UNVNHQ1k4YklEb2ZrdXpZMXFQVy85cW9jalJvbmRncExrdUYycS9pUmh4WFpHN1M3VDI2dnpMditrWHlpYVNwdnhIdVNTa3NmN0R1V2xGSm45MEJtYnA3eTNoNWVacC8zd2k3eVh0amxvT2NEQUFEZzBBaHFBUUFBY01SaXExZXI1SVhuSlVsV1NUeVkzVmV6ZGQvRHJQeXZ2YXJBbTI4a3p0bTNvM2IvWGFGRi8zcENtYmZjS3ZjWlp5Yk5ieFh1a3B4T21YbFZGUHA0c256WGxZYVgzczZkWmUwTmc2MjFheFZlTUYvbUliNTZuOTJycjV3dFd4eDBUSERxRkFXR3Y1UFM3cnZpU2prYk5sVEpDODlyVDUvZXluMXhzSXpzN01STzRNalhYeXV5ZUpFeWI3NVZrWjlYS3ZMMVY2VUJwbTByTU9vOW1UVnFscmx6Mk5Hd2tSd05HMG1TUXRPbnl3aUZ5aXpuWUxqZE1nc0tVdm84RjE4czkrNDlDbjQ4VVlwR1U4NkwvZktMcksxYkpVblcybldKOVNibVBlQUJhNkZQUDFWZytOdmx2a2VIa25YUC9YSzJiblhFNXdNQUFGUkdCTFVBQUFBNFlzNFdMWlQ3NWhESnRyWDd0bHZscUg5VTRrRmpraVRMa3UrcXErVGE3OEZoL25mZWxwbWJKKzhsbDhpT1JGWFUreUZsOXJoSnJ0WW5wTXh2YmR3b1I0MGFjbmZvcU1EbzBmS2NmNzdNS3ZHYXFwNXp6MHVNSzM1Nm9BeVBSKzR6enpyNGdrMmo3RnE0K3pQSy93cS82OFNUbFAzWUU0cHQyeXBqYjZrSEtWNHYxejlzcUJ4MTY4bmRzYU9NbkJ3VkQzcEcxdTVDbWRrNUtobnloc0l6WnNUWGJGblMvc0ZvR1plTC9QQjl1YVVQeXZvQTcyclRWcElVbWorbnpIV0haODFTNk5OcHBaZk15RkRKQzg4bGpqT3UvMnZTZUdmVHB2SmVmVTN5bXI3K1N0R2xTK1c5K21vWm50UVNHSklVMjdCQjRaa3paSHZLS0pFQUFBQ0FneUtvQlFBQXdLOFdYYmxDMW80ZE11dlZWV1RKRXJsYXg0TlpPeGFUV2F1MkhIWHFTcll0U1RLOFBobVptWExVcmhQZlhTdkpyRmxUUm5aMjhxU1dwZGd2djhqWnNxVTg1L3had1lrVEZYenZQV1g4L2U4SFhIdWxJb3NXeW52UnhUS3lzZzY2enFJQi9WSjJqeDVvWHczWDhqZ2FOWktqVWFPa052OXJyOHJhc2xrWlBXNlNIQTY1V3JlVzRmRW9OR1dLWW12V0tQTE5FbVYwdjFHZTg4NUxPczhPaFZMcTNVcVNvMTU5WmZ6MWJ5bnRKWU5mUE9qYXltUkl2dXV1UzlxTmZLQURTeDg0R2pSSUt0c2dTU29xVW5UcFVubk82U1F6SjZmTWVjTHo1aW84YzRaTVg4YmhyeE1BQUtDU0k2Z0ZBQURBcnhhZVBVdUd4eU5yM1hvVjkzOUtXUTg4SkZlclZsSWtJdFBqVmVHdE44c3VLa282Si9UcDlJUE9HVjIxU25Zd0lPZlJSOHZJekpUdmlpdmxIelpFcm5idDVHclhidStncVB4RDNwU1preVB2cFpjZGNwM2U4ODZQUHl6dElDSkx2MUY0YnRrN1V5VXArdE5QTXJ6ZXhEekJ5UjhyUEcrdUpNbHc3dDJ0NjNiTDNhR2pnaCtOazVtYnA2eEhIcFdyMlhHcGt3VUNNbnpKNVJxeTdycy8vc0taK2xFOTkvVTNVdG9PS2hyZSs2Q3Y1QWVXN1M5NzBQT0hOK2ZCK0FPUzRqdDJBUUFBY0hnSWFnRUFBUENyMkg2L3d2UG15WDF5ZTFsRlJmSjBhQ1QvcXk4cis3RW5KRWxHVHJaeW4zOVI5dDRkdGY2WEJzdW9Xa1crYTYrWFlsSDVYM2hCUm1acXNCZVpIdzhWbmMzak5XVTluVG9wUEgrdVNsNS9WVGwxNjhpc1hVZis0VzhydG5xVk11KytKNmtVUVhsY3JWckplZnp4QngxaitVdWtnd1Mxb2NrZksveWZCYXJ5OW5DRkZ5OVNZTVJ3T1Z1MVV2U2JiNUxHZWMrL1VLRlBwOHZkOFU5bGg3U1NySklTbWRXclM1SUtlM1NUd3VGRDNvTWt5ZTFXM3RDM0Rqb2tzbVNKN0QxRk1yTGlPNVh0U0VTT1JvM2srOHNWa3VKbEN2eHZENU5oMjdJcmR0VkRzb3IyU0ZLRi9pd0FBQUNRaktBV0FBQUF2MHBvK2lkeU5HNHNzM3AxV1VWRjhsNSt1V0s3ZHltMmZyMGt5Y3d2a0YxVWxDaHo0RGoyR0psZW4rekNRa21TcjN1UDFGMnU0WkRDWDh5V1diT1duRTJheE50TVV4bTMzNkhpWGcrcTZNa241VDcxVklVKytVVHVjODZSdS8wcEtldUtyVm10NkEvTEpVblc5dTN4YVJjdlZPeVhYdzU2UDdIbDhYT0NuMDZYWWNaM3lMcE9PRUZtelpxU3BPaVB5K1ZzM0VTUmI1YW81TVVYNUtoWFgxbDMvVk9GM2JzbXpXUFdLSkQzM1BNVW5EUkJycE5Pa3JOcDArUUwyYmFzelp2a2JIYXNKQ256OWp0a0Z4YXFaTWdiY3JVOFhwNU9uVkxXRmw2OFdPR1pNK1JxZVpDdzJiWVZlTy9kK0M3bnZDcHlOQ3d0WVdEbTVKWUcxVjdQUWQrSEkySHQzQ21aSmp0cUFRQUFqZ0JCTFFBQUFJNllYVnlzNEtSSnlyanhKbGxyMThZYm5VNWwzdEpUb2RtelpOYXNJU01yUzN0Njk1SzFhV081OCtRT0daWlU5elE0WmJLc3drSmxkRTB1WitBb0tGRG0vUStvcUc4ZkJTZE9rUFBvWTVUWjQ2WXk1NHorOEwwQ0kwY21qZzJQUitIUFBxdlFmUmtlajRMdmowb2NtOVdxeWF4WlU5YldyYksyYjVmbnpBNEtmakpWamxxMWxOV25UMHI1Z24yOFYxMnQ4SmVMVkRLZ243SWZmMEptN1RxSlBtdkxsdmpEd2VySGcxUlhtemFTSk52cGtQK2x3WEkyYkNqdmxWZkZIenhtV1FxTS8wamhmOCtVKzR3emxYbmI3V1Zlejk1ZHBQRGFieVhUbExmTFJRcU8vMGplYzg4dDdRK0hFNkgxZ2FVb2ZqWExVdlNISDJUbUZ4ejBnV3dBQUFBb0cwRXRBQUFBamxoNC9qeVp1WGx5bjl4ZXdYMUI3VjdSUll2a2J0YytjZXk3N25wNUwreVNQR2JsQ2hVOTNEZXB6ZHEwVVlFeFkyVVdGS1RzS3JXMmIxZmcvVkh4QjVPWnBxSS9yVlRnM1JIeVhuNUZ5dGZ0UFowdmtLZnpCY2tManNVVW1qWk41bEZIeWRXOGVWSlhZTndZT2ZLcXluWGFhWW02cmdlS0xsc21TWEllMTF6dTg4NlRiRnRtYnA1MDRBUEl3aUdGWnM2USs4d095cnI3UGhVOTNFZDcrdlpSNXQzM0pxNGJXYnBVa21RMlRINW9sK2ZNczJTWXBrcGVlMDJSYjc2UjU4SUxGWnd3WHJHTkc1WFJ0YXM4NTUxZlpoQWEyN0JCc2RXclpCWVVLUFB1ZXhUN2NibGsyM0kyYjVrWUUvbjZLKzIrN2RZeTcrMXdoYVpQVjNUNUR6SnpjeVhUb2VpSzVZcXRXeXZ2UlJmL1YrWUhBQUNvYkFocUFRQUFLcG5ZdXJXeWcwSEpINUR0akNpNjRzZDQrNWF0a3FUSVR5dGxPSjJ5OXo0WXl0cXlKVEhHOHZ0bHhHS0tydmhSaHNjalY2dldNbkp5NHJzKzkyTUhBd292V2FMc3h4NHJiVFFOeWVGSVhrektlVUVWUC9lY0ZBNHA4NWFlaVFkcTJYNi9nbE1tS3pSaHZPeG9WTDVycjVYNzlETlU4dnByQ2s3K1dLSFAvaTNQbnp2SjA3RmowcTdWMHB1T0tUVG5Dd1hIanBXMWVaUGM3VTlKQ21ydDRtS0ZaMzh1YTlOR0dTUGVrZnVzRHZLZWU1N01XcldTcG9sODlhWGtkTXA1N05HU2U3OHdkMi85WFNzWVZIRGlCSVVtVFpLMXUxRHUwOCtRbzBFRFpkMzNnSW9IOWxmeDQ0L0tlL0dsOGwxN3JTSno1OGlSbnk5bm84WXB5M1cxYVN0djU4NEtUaGl2NkF2eGgzMTVyNzVHN281L0tuZTNxcU51WGZsdStLczhIVHBLTHFkS0J2U1hxL1VKTW12V2lQZlhyaVB2aFYza09UODV2RGFyVnBXMVkwZjg0REIyd2hvWlBrV1dmQzA3RkpKc1c0NHFWZVM5b0l0OFYxMWQ0VGtBQUFCUWlxQVdBQUNna2lrWlBGaXh0V3NTeDBWOWVpZjFGei82U05KeGNQU0hDbzcrTUttdHFFOXZPZXJXVTg2ZzUrUXVLRWk1UnZEREQrVTg5aGc1R3pkSnRNVTJibFRrNjYrVHhzVTJKdGVMTFhuaGVjWFdySmIzb292bGJObFNzWFZyRmY3c000WCtQVk4ySUNCbjgrYks2SDZqSFBYcVNaS3llL2RWWlBFaUJUNzRRTUVKNHhXY01GNk9PblhrUHVjY2VTL29JbXZYTG9WbmZhYlE5R215ZHV5UW8wRkRaVDN3b0Z4dFQweTZycEdWcGR6blgxQmt5UktGUHBtcTBKVEpDazJaTEZmYkUrVzVzRXM4MUkxR0Zmbm1Hem1iTkUwT2FTVkZWLzBzU1FxODg3WmtHSEtmY3FxOEYxOHNJenRlenNIWnNxV3lIbnRjL3NFdnl0V2loYUxmZktQSUQ5L0xlK2xsOFhBMEhGWjA3VnJGZnY1WmthKy9VdVRicFpKdHk5V3VuWnpOamxONDFpd0YzeCtsNEpqUmNyVm9JVWZUbytXb1hWdU9XclhqOVgzZGJrbVN0OHRGa21XcGVPQUFXWVdGeXJ6M3lzUWF2VmVXdnBabEtUaGxzZ3lQVjNLN0ZKazNMLzQrWkdlbi9GbVd4MzM2R1hLZmZrYUZ4d01BQU9EZ0NHb0JBQUFxbWN6YmI1Y2RDUDdxZVl4eUhrWmxGeFVwL1Bsc1pUMzZXRko3Wk80OFJSZC9tVHcyRmswNmRqUnBJaG1HZk5kZUowa0t2UHV1SWt1K2x1dTQ1dkplZXBtY3JWcWxYTTkxNGtseW5YaVNvdDkrcTlETUdRb3ZYaHgvMk5mWFg2bDRRSC9Kc3VROHRwbDgzYnJMZlZLNzhuZU5Hb1pjSjV3ZzF3a25LUGJMTHdxT0hhUHd2TG1LZkxsWU9jOE1rbDFTSWpzWWtPdTQ1aW1ueHRiRXl6NjQyNTBzNzlWWHkxRzNYc29ZWjZQR3lobjB2R1FZOGc5OVUwWjJ0andYWENqL1cyOHBOUDJUZVBrRTA1U3pjV1A1cnI1RzdyUE9pcGRWa09TOTRFSkZmL3BKa1FYekZWbTZWSkV4bytPN2VCME81YjR3V09iK1lYazBLbXZYTHZsdStHdnFBOHoyTVUyRnBrMlR0V1h6M3NVNTVUbXZzOHk4dkxMSEF3QUE0UCtkRVF3RjdYUXZBZ0FBQUg4QTRiQnN5NUxoOVVxUmlPUnlIZGs4KzUxcjdkb3B1N2drc1lPMm91dVEyeTFGby9LUEdDN1BXUjNrYU5Ub2lKWmliZHFreU5KdjVEbjN2UGp4bHEyU3c1QlpQVDk1b0cwcjh2MzNLWFZ2eTJPSFFvb3RYeTVucTFhS3JWK3Z5UHg1Y2g1N25CekhIRjF1ZmR5azgvMyt2U1VzUW5LMWJwM2FYMUtTVXJPMzdJbnNSRUI4WUJrS0FBQUEvTFlJYWdFQUFBQUFBQUFnemZobmN3QUFBQUFBQUFCSU00SmFBQUFBQUFBQUFFZ3pnbG9BQUFBQUFBQUFTRE9DV2dBQUFBQUFBQUJJTTRKYUFBQUFBQUFBQUVnelo3b1hBQUFBZ0ZTaFVFalJXQ3pkeXdEU3hwQ1VrWkdSN21VQUFBRDhaZ2hxQVFBQWZpZUNnYUEyYnRxa1FDQWcyN2JUdlJ3Z3JRekRVUFBteDZWN0dRQUFBTDhaZ2xvQUFJRGZnZTNidG12emxpMXlPQnpLeTgxVlZuYTJuQzQrcXFIeU10SzlBQUFBZ044WW4vNEJBQURTckxDd1VKdTNiSkhQNTFQOW8rckw1ZVFqR2dBQUFGRFo4TGNBQUFDQU5JcEdvOXE0Y1pQY0xwY2FOV29vdzJBZklRQUFBRkFabWVsZUFBQUFRR1ZXdUt0UWxtV3BYdjE2aExRQUFBQkFKVVpRQ3dBQWtFYUJZRkF1bDBzK255L2RTd0VBQUFDUVJnUzFBQUFBYVJRS0JlWDFlTks5REFBQUFBQnBSbEFMQUFDUVRyWmttSHdrQXdBQUFDbzcvbFlBQUFBQUFBQUFBR2xHVUFzQUFBQUFBQUFBYVVaUUN3QUFBQUFBQUFCcFJsQUxBQUFBQUFBQUFHbEdVQXNBQUFBQUFBQUFhVVpRQ3dBQUFBQUFBQUJwUmxBTEFBQUFBQUFBQUdsR1VBc0FBQUFBQUFBQWFVWlFDd0FBQUFBQUFBQnBSbEFMQUFBQUFBQUFBR2xHVUFzQUFBQUFBQUFBYVVaUUN3QUFBQUFBQUFCcFJsQUxBQUFBQUFBQUFHbEdVQXNBQUFBQUFBQUFhVVpRQ3dBQUFBQUFBQUJwUmxBTEFBQUFBQUFBQUdsR1VBc0FBQUFBQUFBQWFVWlFDd0FBQUFBQUFBQnBSbEFMQUFBQUFBQUFBR2xHVUFzQUFGQloyYllDWThmSTJyV3ovREhScUlJVEp5aTJaczF2dDY0S3NEWnRPdnh6ZGhkS3RsMTJwMjNMS2l3OHNzVkVJc25IMGFnaVgzMTFaSE1CQUFDZzBuS21ld0VBQUFCSUU4dFM4SVAzNVdyZFdtYVZxbVdQY1RnVW1qbERzVFZybEhublhlVlBWVmlvNkxMdmpuZ3B6b1lOWmRhdVU2R3h3UTgvVkdEaWVPWDBHeUJIdlhvVnZrYnhrMDlLdHEyY1o1NU42WXYrdUZ4RkQvZFZ4azAzeS9QblRoV2VVNWFsb3I1OTVHamNXQmszM1N4SkNzMmNLZi9RTjVYOXlHTnlObTllL3FrN2RzamFzZjJRbHpEejgxUCtmS0xmZmFlU04xNVY5cFA5Wk9ia1ZIeTlBQUFBK04waXFBVUFBS2hrd3ZQbnlkV2loWXlNek5KR3kxSm94Z3k1MnJhVnd1R2s4ZTcycHlnNFlidzhuVHZMek1vdTdmQjZFZ0dpdFc2ZFNsNTRYbks3WlJqR1lhM0hEb1hrdStFR2VTc1kxSG82bjZmUXpCa0tmalR1b09IeC9tSWIxaXUyZG8xOGwxOVpabjlrNFVKSmtyTlY2NG90ZXEvZ3g1TVVYZld6M0owN2w2NnZZMGNGeDQxVjRQMlJ5bjdpWCtXZUc1cjFtWUlmdkgvSWEvaHV1RUh1azlwcnozMTNLNnZQdzNJZWM0enNVRkRXNWkxU0xIWlk2d1VBQU1EdkYwRXRBQUJBSlJQODZDUEpINUM3UTRkRVcvU25sZklQZVVQZWJaY29PR0Y4bWVjVjllNlZkT3hzM1VyWnZmb210ZVU4MVYrTyt2VVBhejJGTjF5WDBoYmJzRjU3N3Irdi9KTXNTK0VGOHhWZU1ML01ic1BuVTk3UXQ2UndXTFlWVStqVFR5WFRsUHVNTTJRSEEvRXhwa055dStOenpaMGpaNlBHTWt4VDF2WURkcm02M1dYdVdvMnRYcVhBQisvTDJhS0ZQR2QxU0JydnZld3Y4Zzk5VThHUEo4bDdZWmN5MStqN3krWHkvZVZ5aFQvN1RDV3Z2cXdxNzM4b21hWVVpMm5YTlZjcHMrZnRjbmZzR0wvZFRadGtoMEtTWlpYL25nQUFBT0IvR2tFdEFBQkFKZU51MDFiaFJRdVRnOW9sMzhoNTlERXk4dkprRmhRbys2bitpVDU3OTI2RlpzeVF0OHVGa3R1VGFEZWMvMDhmSlNNUnliS2xhRlRlaXkrVldhL3VZVSt4YjIwbGcxOVUrRDhMRXUyNzc3b2o4ZHAxUWh0bFBkUkxrYSsrbExWcmw2eGR1N1Q3dGx0VDV0bzNibjkyMFI2VlBQTzBESzlYbWJmZG5uS09wMU1uaFJjdlZPRGRFWEkyYUNobml4YUhmUThBQUFDb1hBaHFBUUFBS2hsbnk1WUtmRHhSOW40bERrSnp2NUNuMDk3YXJLWWh3K0ZJUEZ6TDJyUkpvYW1UNVQ3dFZCbVpXWklrdytPV1VWWnQxR2cwcFhUQzRRaTg4NDVpVzdmSWQ5WFZraVJYeTVaeUhuLzhFYzhuU1dadXJuelhYcDk4blE5R0pWNEhKMDJVV2IyNk1ycDJUem0zNUtVWEpWZnlSMlk3R0ZEeHdJR0tiZCt1N0lmNnlLeWVuM3BSdzFEbTMrOVEwZjMzcWZqcEFjcjY1NzF5dG01VjlnTDNQZURNNURtL0FBQUFsUmxCTFFBQVFDWGpQUHBvbVZYeVpHM2RJa215OSt5UlpNaDkraGtLejVralNRclBtNmZBOExmai9YdUR4T0luSG84ZlI2TnlIbmVjc3ZzK2tqTDNuZ2Z2LzFWck13dXFLL1R2R2RJVlZ5VGF5aXFOY0NqZUxoZkplK1ZWOFFPZk4xRkNZSi9ncEltU3BPaXlaWXIrOElNeXV2V1FxMTI3MUlrTVE0YlRsVGkwZzBFVjkzdEswUitYSzZOYnQvTERWMGxtYnA2eWV2ZFI4Uk9QcTZqL3Y1VFIvY1pFR0I3NTRYc0ZoZzJMejFsU0xFbmFjOSs5U2VjSFJuK2c0SlRKa3FTTVcxTjMrZ0lBQU9DUGhhQVdBQUNna29sdC9FV1p0OTBocTdoRWttVHYzS1hNVzN2SzNsV1lHT1A1ODUvbCtmT2Y0K1BYck5hZSsrOVR6c3V2eXN6SlVlQzlkeFZkOVhPWmMyZmVjcXZNL0lJeSs2eXRXNlVNWC9JRHlSVGZ0V280M1pJazV6SE5aQWNDaXE1WW1lalA2SDVqbWZPRnBuMGlPeGFUOS93TFV2ck1veXBXSnpmdzNnaVpCUVh5bkhOTzJRTXNLeEhVV2x1MnF2aVpnWXF0WFNQdlZWZkwwem4xdWdkeTFEOUsyWTg5cnFJbkhwZC95QnNLei8xQ0dkMjZ5MUcxZXFMMFJIVFJJaWtjTGkxRllkc0tERjhqNXpISHl0R2tpU1RKY0xrcmREOEFBQUQ0MzBWUUN3QUFVTWtFUm81VWJOVXEyYkdvSk1rLzhsMFpwa05tdzZQa2FuV0NyTTFia25heDd0dFJ1K2YybnZIamFGU3liZTI1K3gvS0dmUjgwdHlPcGtlWCt6Q3h3cTUvbGVkUFo4djkxNzhsdGVlK01hVDAvQVlOWkZhdkxydHdWNkx0d04ydys0UVh6SmZwOFpUYlh4RVovN3hIOW83dENrNmRJdmNaWjhxc1VpV3AzNDdGWkxzY2ttV3ArT24raXExZkw5OWYvMWJ1QThMS1l0YXVvK3orQStSLzh3MUZGaTZVLzUyM2xmM3dvL0plY0tFa3FXakJmRG1hSHAwNFZpeW13UEIzNURxK1ZlbkR4QW9MNVQ3OURKbDV1VWQ4cndBQUFQaDlJNmdGQUFDb1pQWTlHQ3M4WTRaSzNuaE5XYjE2eTlrNHZuTXpPR21peklKOFpkMWJXc0lndG5HalNwNS9UbGtQOXBLUm1hSGcxQ215Tm14UVJzL2JFbVBzV0N6K3dqUU9lbTNMWDVKOHZIbXpBdStQVXNhTk44bkl5cEpNVTdrdnY2clkrdlVLakJrdG1hYXNUWnZLM01GcmJkc21JenRMNGJsemtqdE1VKzVUVHEzUWUrSEl6MWRNVW5Ec1U0cjg1ei9LZnZReHlWVmE2a0N4V0h4SHJXa3E4N2EveTlxMVU5RzFhdys3SEVQT3M4OHA2OTc3Rlo0N1I2N2pXMGxHL0gyS0xGbWk2STgvS3ZPZmR4LzBmRE12VDVsMzNwVTR0aU9SK0F2ajRPODNBQUFBL25jUTFBSUFBRlJTb1lYekpVbldtcld5Y3ZOa1ZxOHVXVEVaM2d3NTZoOFZmekNmV0VPL0FBQWdBRWxFUVZTWUpEc1MvOTJzV1ZObWRyYk1yR3haWHE4Y2Rlc2w1cktEQVVsU2JQVnFGVDMwWU5KMWpMeGM1UTUrUlpJVS92eHorUzY3WEdaQmdTSmZmNldTd1MvS2NMa1YrK1VYT1k4NVp1OWt0aUpMdjRtL3p2QXBzbVNKL0c4TmxlSHhKTTFyaDBLUzA2bllxbFdsYlhzRDQvMkRXbXZ6RnUyNjh2S1UremZ6NHc4QmMrVG5LNlBuYlNvWjlLeEtocnloeko2Mzd6M1JrbXc3VWZyQTBhaVJIR29rSXl0THhuNFBHQXVPR3llelNsVzVPM1pJdVViMGgrV0tMRjRrdWVPbEM5eW5uWjdvaTYxYnE1TEJMOHJWN0RpNVQyNmZjdTZCd2pObktyWjdsd3lIUStFdjVrZ09oOHlzckVPZUJ3QUFnUDhOQkxVQUFBQ1ZrTFZqaDJKNzY4QUd4bzZXT1h0V2ZEZHBNQ1RENTFWbzJqVDUzeHFhZE03dW5yY2tYanRidGt5ZTBCOFBhcDFObWlUVmxBMU9taWc1SGFYam9sRUZocjhqbzFvMWhhWk9rZnYwTTVUUnZVZDhONjJrOFB4NUNvNGVyZGlHOVpJazA1ZWh2WHQxbFRmMHJVVGdhUmZ0VVdHUDd2SmRkWlc4RjE5YWVyM3g0eFQ0OE1Pa3BabTV1ZkpkZTMxU1crQ0RVVW5IN3ZhbktQcm5UZ3A5T2wzT1pzZkowNkdqRk4yN2E5WHRTaHJyUE9aWU9ZODV0dlIrM250UGpsT09rYmZMeFRwUTBMSVVXYnhJaHRlVDBoZFpzRUJtVHJZeS92RlB5VFJMT3d4RDdwUGJ5eXJjcGRqcVZYSTBiQlMvMUtxZkZQcnNNOGt3Wk9ia0tLTnJOOG5KeDNrQUFJQS9DajdaQVFBQVZFTGhtVFBsYXRkTzRWbXpsTkhqUnZsZmZVWEJDZU5sbFJUTHlNcVc1K3l6NVRydE5FbVN0WDY5aWg1N1JMa3Z2Q2hsWmlreTV3dFoyN1luelJmYnZGbHl1MlhXckNWM3Jkcnh0blhyRlB0bGd6SnUvM3RpbkxOWk00VVhMWlNSbGEzTWUrK1R1OTNKU2ZNRVI0K1c0ZlhJMC9sOGhhWk9rWkdWV2ZiNjU4VjNBd2RHajVIejJHYWx3V2xaZk42VU9yYkJTUk5UaDkxd2d5TGZmSzNnaHgvSWM5cnBzc043ZzFxWEsyWHNQdGEyclpKbHlWR25UdGtEUXZFNURJODNwY3Q3NVZYeVhIU3hETzhCZmFhcHpIdnUxWjRINzFkMDVVcGwzZitBSkNuanBsdVVjZE10S2ZNQUFBRGdqNEdnRmdBQW9KS3hnMEVGcDAxVjVqMzNLanhybG95OFBQbHV2RW4ycnAyeWR1eVVXVkFnT3hLUlhWaTQ5d1JibnJNNnlDcnh5NGhFNVd6UlVrWjI4bGZ1WTJ2WHlObXdZV25OMUdoVS9qZGVsNk5PWFhsT1B5TXh6dG00aVJ6MTZpbjgrUmR5MUtpUnNyYk1PKytVNDZnR0NydzdRbWFWS2pLeWMxTEdXTHQyS3ZEaEIzSzFheWRGb2lydTMwL1pqejhwUjcxNktXTVBoK0gxS2ZQdWUyWG1WWkZjTHRsNzlzVGI5KzdpTFV0NDhlTDRmVFU5dXN4K094aVEzSjV5YThuRzFxNlZ0WEZqMmVjV0Y4bXliSVUvKzZ6czlSWVV5Tlc4ZWJsckF3QUF3UDhXZ2xvQUFJQktKdmp4UkptNXVYTHR0d3ZWM2Y2VWVOL2t5WEtkZkxJaVM3NVd5UXZQSjUwWG1qMHI4ZHB6N25uSzZMRzN4RUU0ck9pS0grVSthKyt1VmR0V3liQWhpcTc2V1RsUDlVditXcjhrMy9VM0tQcmpDaFgzZTBwWmZSNldvMjdkUkoralFVTkpVdVRicFhJMGFweXlkbXZIRGhVOThiZ01ROHJvMmwyR3o2Yzl2UjVVY2I5L0tmdkpwNDc4VGRuTHVmODF3eUZKa3VGT0xWc2dTYkp0aFdaOEtyTnFWVG1iTkMxemlPVXZrVmxHMllQRUplYk5VL2pmTThxZVBoeVdqQjN5RHh0U1pyKzcvU2tFdFFBQUFIOGdCTFVBQUFDVlRIajZkUG02ZGt0cGo2MWJLMnZuVHJuYm5xaklrcTlsZUR6S2UzdDR5cmlpL3NtQmFIalJRdGwrdjl5bm5oTGZTZnZhYXdwL1BrdVpOOSthQ0Y3M1ozaDl5bnJnQVJYMTZhMmloL3NvOCs5M3lOV21iZWs2ZnZsRnNUVnI1RDdycktUekl0OHVWY25MTDBtU3N2cjBqVC84VEZMV2ZRK29xTmREQ2srZkxubkwzLzE2dUt3U2YveEZPVUZyY09KNFdaczJ5ZmZYdjZXRTBmdll1d3FsekxMTE4waFNScmR1eXVpVyttY2hTWHNldkY5bTFXcUowZ2NBQUFENFl5T29CUUFBcUdROEYxMHM5eW1uU3BhVjFCNlpQMSt1bHNmTDJEOVlkRGlVWXY5djhVZWpDbzRkRzk4VjYzUnF6NFAzSzdaK3ZUSnV1bG51Yzg1Sk9zMk9SaE1sQU16cStjcDY0bDhxNmZlVWl2djNrN3Y5S2ZKZWNhVWM5ZW9wT1BwRHllV1M1OHdPU2VjN2F0ZVJzK25SeXVqYVRXYXRXcVh0ZGVzcSs5SEg1R2pRUUlGeFkxTEtERmlidDZqd2h1dVMxeElPeTh6UFArajdGRnZ4WTN6K3F0VlMra0xUcHlzd2NxU2NUWnJJMi9uOE1zKzNTMG9VWGZHalhDMWFsdGtQQUFBQTdJK2dGZ0FBb0pMeFh0Z2xwYzNhdFZQQktaT1Y5VkN2Ukp0dFdZcDgvWFhLV0h0UGtWUWpIcFNHRnk5U2JNTjZaVDNVUzNaaG9XeS9YOWw5SDVHelJRdkZmdmxGa2JsekpJOUhzYzJicEhCWVJ0V3FpWGtjK2ZuS2Z2SmZDcnozcmtLelo4bDc2YVVLei9sQzRYbHo1ZW5VU1VaMmR0SjF6V3JWa3RZblNhRlpuOG5hdVVPRzI2UEl0MHNWL25TR3pPckpBYXlSbFNYUEJSY210WVUvbVpwOFBIT21JaXVXeTFHbHF1VDF5TnExVzZHWk0yUmtaTWpSdUxRY1FtemJOZ1ZIREZkNHdYdzU2dGRYNWdNUEpzTHNrdGRla1ptZEsvazhrbVVwc21DQjdKS1NsQWVaU1ZMa3k4WHl2L1phU3Z2K3JLSTlpcTFicDkwMzNYalFjUm0zM1M3WENTY2NkQXdBQUFCKy93aHFBUUFBb1BEMDZYSzFhU3Zuc2MxS0d5TVIrVjk1T1dXc1ZWS2NlSGlXdTkzSlVzL2I1VHFoalNRcHQrWHgwdDZIYnhtbXFjQ1kwZkdUbkU0NVc3U1FwME55YUdsa1pDampwcHZsdmZJcW1ibTVpbTNhSkVmZGV2SmQvOWNLcmR0YXUxYkJLWk1sMjVZa21UVnJLS05iOStSclpHWEs5NWZMazlvaWMrY21UMlNhS1EvdE1tc1VLS1BIellrZHhwRWZ2bGZ4WTQ5S2xpWDMyV2NyNDI5ZFpYaDlpZkd4TldzVVhyZE9pa2JqNXhma0s2UEhUVWxsSGZaeDFLa243eFZYVnVnZUQ4VlJwODUvWlI0QUFBQ2tseEVNQmUxMEx3SUFBS0N5K21ubFQzSjdQS3BmdjE1YXJtK1hsTWp3K2VJMVZpTVJ5ZVZLeXpxUzF1VDN5OGpJU0J4YmhZV3l0bTZKaDhNSGxEVTRGR3YzYmlrYWxWa3R0WHhCbWNKaDJhR1E1SFRHMzVjRGhENzVSTTdqbXNsUi82aUQzSUFkTHl0UlZ0a0lBQUFBb0J3RXRRQUFBR21VN3FBV0FBQUF3TzlEMlkrbkJRQUFBQUFBQUFEOFpnaHFBUUFBQUFBQUFDRE5DR29CQUFBQUFBQUFJTTBJYWdFQUFBQUFBQUFnelFocUFRQUFBQUFBQUNETm5PbGVBQUFBQUVxVmxKUW80QS9JSC9BckdvMmxlem40ZzNNNkhLcC9WUDEwTHdNQUFBQWlxQVVBQVBoZGlGbVdObXpZb0tJOVJaSWt0OXN0cDVPUGFnQUFBRUJsd2FkL0FBQ0FOTE50V3l0L1hLRm9MS1lhTldxb2F0VXFjamdjNlY0V0FBQUFnTjhRUVMwQUFFQ2FCZngrV1phbG80OXVLcmZibmU3bEFBQUFBRWdESGlZR0FBQ1FScFpsS1JxTHFWYnQyb1MwQUFBQVFDVkdVQXNBQUpCR3RtM0xrRlNsU2w2Nmx3SUFBQUFnalFocUFRQUEwaWhtV1RLcFJ3c0FBQUJVZWdTMUFBQUE2V1RiTWt3K2tnRUFBQUNWSFg4ckFBQUFBQUFBQUlBMEk2Z0ZBQUFBQUFBQWdEUWpxQVVBQUFBQUFBQ0FOQ09vQlFBQUFBQUFBSUEwSTZnRkFBQUFBQUFBZ0RRanFBVUFBQUFBQUFDQU5DT29CUUFBQUFBQUFJQTBJNmdGQUFBQUFBQUFnRFFqcUFVQUFBQUFBQUNBTkNPb0JRQUFBQUFBQUlBMEk2Z0ZBQUFBQUFBQWdEUWpxQVVBQUFBQUFBQ0FOQ09vQlFBQUFBQUFBSUEwSTZnRkFBQUFBQUFBZ0RRanFBVUFBQUFBQUFDQU5DT29CUUFBQUFBQUFJQTBJNmdGQUFBQUFBQUFnRFFqcUFVQUFBQUFBQUNBTkNPb0JRQUFBQUFBQUlBMEk2Z0ZBQUNvcEd6YjF2dnZ2NjhkTzNhVU95WWFqV3JzMkxGYXRXclZiN2l5UTl1NGNlTmhuMU5ZV0NqYnRzdnNzMjFidTNidCtyWExTbGk1Y3FWV3JsejVYNXV2b3Z4K3Y5NTQvUTF0MmJ6bC8rMGFsbVVsdlZlMmJXdjkrdlgvYjljREFBQ29MSnpwWGdBQUFBRFN3N0lzdlR2aVhiVnQyMWJWcWxVcmM0ekQ0ZEMwVDZacDlhclZ1dmUrZTh1ZGE5ZXVYVnE2ZE9rUnI2Vng0OGFxVzdkdWhjYU9mRytreG93Wm8rZWVmMDVISFhWVWhhL1J0MDlmMmJhdGwxNStLYVh2KysrLzF3UDNQNkRiYjc5ZG5jL3ZYTzRjaFlXRmV1WGxWOVNqUncvVnFGbWp6REhmZmZlZEhuemdRZFd1WFZ1dnZQcUtuTTZ5UDNMLzV6Ly9rVzNiYXQrK2ZhSnQ4T0RCY2pnY3V1MjIyOHBkUXlRUzBhWk5tN1Jod3dZVjdTblN1ZWVkbStnTEJvT2FPSEdpVGp2OXRNVDZiTnVXWlZubHpyZVBZUmd5VFRNeGo5ZnJMWFBjZ2dVTDFMOWZmejA3NkZrMWJkcFVidzE3UzFPbVROSHpMenhmNFQ5REFBQUFwQ0tvQlFEZ2YxQjV1d0pSTVlaaHBIc0phZlhGRjErb1ZhdFd5c3pNVExSWmxxVlBwbjZpZGllM1V6Z1VUaHAvK3VtbmE4eVlNYnF3eTRYS3ljNUp0SHU4bmtUQXUzYk5XajA5OEdtNTNlNUUyRmRSd1dCUTNYdDByM0RJZDJHWEN6VnQyalNOL25EMFFjUGovYTFidDA2clY2L1d0ZGRlVzJiL2d2a0xKRWx0MnJZNTZEdzdkKzdVa2lWTDFMdFBidzBZTUNBbDRJNUdvM3JqOVRlVW41K3Z6WnMzYSt6WXNicnFxcXZLbkd2bWpKbXlMRXVXWmFsT25UbzY2cWlqVkxTblNBNkhRNUwwelpKdkZJdkZ0UEtubFZxOGFMSDI3Tm1qb3FJaUZSVVZKZjRmNEhLNWRITDdrNVdYbDFmdW1qLy8vSE05UGZEcGc5NlhKSjF4eGhsNjRNRUh0R1BIRHZYdTFWdWR6dTJreXk2N0xHWGNwRW1UVkw5K2ZUVnQybFNTMU9XaUxwbzJiWnFlSHZpMEJqMDNLTEYrQUFBQUhCNkNXZ0FBL2dmc0g4enVlMDFZZTJRTXc1QnQyMGxoYldVTGJrZC9PRm9CZjBCbm4zTjJvbTNGaWhWNjVaVlh0SFhyVm8wWk02Yk04KzY5SnprVWJkTzJqUjUvL1BHa3RrSFBEVktEQmcwT2F6MlgvK1h5bExaMTY5YnByanZ2S3ZlY1dDeW1PWFBtYU83Y3VXWDJlNzFlalhwL2xNTGhzR0t4bUtaT21TclROTldoUXdjRkFnRko4ZDNDYnJkYmxtVnA5dXpaYXRxMHFVelQxTFp0MjVMbWNydmR5czNObFNRMWF0Ukl2WHYzVnQrK2ZmVnczNGZWZjBCL1pXZG5KOFlPZm5Hd1ZxOWVyWUZQRDlTQytRczBhdVFvTlczUzlLQUI4SXhQWjhqcGRLcFg3MTVKN1crLy9iYnExS21qY0Rpc0hUdDNxRk9uVHFwV3RacXFWS21pcXRXcXFtclZxc3JOelQza3oyL3o1czNWdTAvdmc0NlJwT3JWcTB1U3FsU3BvaXBWcStqdHQ5N1dVZldQVXRzVDJ5YkdMRnUyVE44dS9WWjMzM04zb2kwL1AxODliK3NwMHpRSmFRRUFBSDRGZ2xvQUFIN0g5ZzlsRC94MTRCZ2MzSUhCN1A2L3locnpSOWF1WFR2Tm56OC9LYWo5NnN1dmRPeXh4NnBLMVNxcVViT0dCZzBhbE9nckxDelV0RSttNlpKTEw1SEg0MG0wbC9lVi9sOHJFb25Jc2l4RkloRmRjY1VWcWxlLzNtSFBzVzl0enp6OWpPYk5tNWRvdi9ubW14T3ZUenJwSkQzeTZDTmF1SENoZHU3Y3FaMDdkNnBiMTI0cGMrMGJ0MCtyMXExMDAwMDNhZGl3WVZxNVlxWGF0RzBqeTdJMGRNaFF6Wnc1VXpmZWRLT2FOV3VtSmsyYWFQbnk1WHJxcWFmMHlDT1BxT1h4TGN0YzY2V1hYYXFISG54SWE5ZXVUYlI5OWVWWCt2bm5uM1gzUFhkcnhQQVJxbHUzcnE2Kyt1cHk3L2VMTDc2UVpWbnlsL2dsU2Q5ODg0MjJiOSt1ck13c3RUMnhiU0tFclFqVE5IWC8vZmZycmp2djBzQ0JBelhvdVVHcVU2ZU9KR240TzhNbFNTKy85TEplZWZtVmxITmZmT0hGcE9OWFhuMUZCUVVGRmI0MkFBQkFaVVpRQ3dEQTc5VCtvYXhsV1RKa3lPRjB5RFJNT1ozT3cvNTZPZUlzeTFJMEdwVmxXNHBGWTdKa0pkWG1yQXhoYmF0V3JUUnUzRGlGUXFGRTI2eFpzM1QrQmVkTGlyOEhEb2NqOGNDb2pSczNhdUxFaVRyenJETVQ1Ukk4SGs5aWwrbitvdEdvd3VGd1NudEZEWGx6aURadjNxenJiN2crc2RiV0o3USs0dmtrS1M4dlQxMjdkazFxR3pGaVJPTDFSK00rVW41K3ZtNis1ZVlEVDlXenp6eGJaaURkNWFJdU92SEVFMVdyZGkyVmxKVG9tYWVmMGFKRmkzVE5OZGZva2tzdWtSVGZzZHYzNGI3cTlWQXY5ZTdkVzEyN2RkV2xsMTZhOGpQV3NtVkxOV2pRUUI5OTlGR2k3YTIzM2xMSGpoMVZyMTdGUXVxWEJyK2tXQ3lXcUVVN1p2UVltYWFwZXZYcUplMklyYWdxVmFyb2dRY2YwRU1QUHFTQkF3YnErUmVlMSt6WnM3VnMyVEkxYWRKRUYxMThVZEw0NXdZOXAvYnQyK3VVVTA5SmFzL0p5UkVBQUFBcWhxQVdBSURmb1gzaDdMNWZicmRiWGsvWkQvYkI0VEZOVTI2M08zN2dpZGRIRFVmQ3NtMWJwbW5LTk0wL2ZGaDdiTFA0enRrdFc3WklpdStZTlF4REhUcDAwT3pac3lWSmM3NllveUZEaGtoU0l2enIwN3VQcFBpTzF4WXRXK2hmLy9wWHl0ei91T3NmdjJwdEJUVUtOSDM2OUtTSFg1VlZHdUZRTHIzMFVsMTMvWFdTSksvUHEzUCtmRTVTLzdoeDR5UkozeTc5VnN1V0xkTXR0OXlpVTA0NUpXVWUwelRMM1RsY3MxWk56Wnc1VSsrOC9ZNEtDd3QxeHgxM0pCN3N0V0xGQ3ZYdjExOTMzbm1uQmd3Y29LY0hQcTFoUTRkcHpoZHoxSzE3TjdWc21ieTc5cDU3NzFHTkdqWDAvSFBQUzVMdStzZGRoeFZ5ZnZEaEI1S2s2ZE9tNjhVWFg5UVRUejZoNXMyYlYvajhzalJ2M2x4MzNubW5HamRwck9MaVlnMTVNLzd6VUwxNmRmM3BUMzlLR3Z2OGM4K3JZY09HS2UwQUFBQ29PSUphQUFCK1ovWVBhU1VwTXlPVHVvLy9qN3hlcjV3dXA0TEJZT0k5LzZPSHRSczJiTkRkZDkrdDR1SmlTZEt1bmJ0MDUxMTNhdWZPbllreDUzVStUK2QxUGsrU3RHclZLdDE1eDUwYU9teW9jbk56OWZaYmIydmxUeXZMblB1T08rNVFqUm8xeXV6YnNtV0xmQm0rcEFlU1NkS3p6ejRybDlNbFNUcnV1T1BrOS91MS9JZmxpZjViYjcyMXpQa21UNTZzYURTcWl5KytPS1h2cUFaSGxYZjdTZDU2NnkzVnFGa2pjYThIMnZjUEpaSjB6ZFhYS0JLSlNKSk9PZVVVL2VYeXYraWx3UytwV3ZWcTZqK2d2NDQ3N2poSjhUSUVMNzd3b3ZMejg5V2dZUVA1ZkQ3MTZkdEg0OGVQMTdzajN0WGtqeWNuQmJWVHAweFZPQkxmaGJ4cDB5WVpocUZseTVZbDNnOUpDZ1ZEV3I5K2ZabHJ6TS9QbDljYi80ZWNyNzc2S3FtdnFLaEkvMW53bndxOUYxTDhmZHYza0RCSk91ZlA1OGkyYlQzKzJPTUtCQUtxV3JWcWhlY0NBQURBNFNHb0JRRGdkMlQvVWdlV1pTa3JNNHNTQjc4QnA4T3BERitHaW9xTEpKV1dQL2lqaHJYdnZQMk9mdnJwSjhWaU1VbnhzTkxoY0toUjQwWnEyN2F0Tm0vYW5MU0xkVitBM2FON0QwbnhIYlcyYmF2bnJUMzE2bXV2SnMxOXpMSEhsUHN3c2F1dXZFcWRPblZTanh0N0pMV1BlTGUwREVHalJvMlVuNStmS0xzZ0tXVTM3RDV6NTg2VjIrMHV0NzhpSG56b1FXM2J0azBUSjA1VXg0NGRVNExJV0N3bWh6UCtEeVZYWDNPMVlyR1lKb3lmb0ZBb3BBWU5HdWp4eHg5WGs2Wk41UFA1dEdQSERyMDE3QzNObWpWTGJkcTIwWDMzM2FmczdPejRIQTZITHJ2c01yVS91YjF5ODVKTFJzeWFOVXRGUlVVS2hvTGF1bVdyTWpNek5lMlRhWklrbjljbktmNFFyNTYzOWl6ekhwNTg4a20xUHFHMVNrcEt0SERoUWtuU3RtM2J0SExsU3JsY0xyMzIybXRKNHkzTFVqZ2Nsc3ZsU3ZsSG9Fc3Z2VFFwcUpXazc3Ly9Yb3NXTFZMUG5qMzE2YWVmYXVIQ2hTbTduQzNMMGdjZmZKRFlxU3hKWjU5enRucjJMSHZOQUFBQVNFVlFDd0RBNzhUK0lXMHNGcFBIN1NHay9RM3RLNGtRRG9mLzhEVnJIMzNzVVVuU3RFK21hZkRnd1hyOGljY1Q0ZHk0Y2VOVVVLTkFmZnIwU1l6ZnNHR0RCZzRZcUVjZWVVU1pXWm1hT0hHaTFxOWJyN3YrY1ZkaXpMN1E5MUEvczhVbHhVbkhtelp1MHZEaHczWGI3YmNwT3p0YnBtbHEyRnZEdEhidFdvMGFOVXFtYVdyanhvMWF1VEoxQisrV0xWdVVuWjJkS05ld2oybWFPdU9NTXlyMFh1eDcwTlZqano2bStmUG1xMS8vZm5LNVhJbithRFNhT042M2MvZXpmMytXNkc5NWZFdnQyTEZESTk4YnFhbFRwOHEyYlhYdjBWMlhYSEtKVE5QVWpoMDc5TmlqajZsRHh3NjY3TExMVkx0TzdaUTFEQmc0UUpMMDVodHZhc0tFQ1dyVHBvMGVlUENCUlAvaXhZdlZ2SGx6L2YyT3YwdVNWcTllcllFREJxcnZ3MzFWdTNadDVlZm5TNUptZlRaTGVYbDUycnAxcXlaT21LaDE2OWFwVjY5ZUdqTjJUTkwxMXF4Wm83L2YvbmM5OHNnamg2ei91MmJOR2pWczJGQzlldmZTcWFlZXFrOC8vVlNOR2pVcXMwWnR1M2J0a21yVTFxNmRlcThBQUFBb0gwRXRBQUMvSS91Q1d0TTBFMTlseG0vSDUvWEZIelJteFI4dzlrY01hZmMzZDk1Y1NkTHFWYXVWbDVlbi9QeDh4V0l4WmZneTFLQkJBMFdqVVVsS2ZOMi9WdTFheXNuSlVVNTJqcncrcityWHI1K1l5eC93UzVKKy92bG4zZjNQdTVPdWs1dVhxNkZEaDBxS2g0bFhYM1cxYXRTc29VV0xGbW5RczRQa2RydTFZY01HTld2V1RGTDh2NE92di81YWt1VEw4T25MeFYvcTlkZGZUL2x2SWhnTXl1bDA2dWVmZjA2MFJhTlJHWWFSRk5SdTNyUlpGMTV3WWNyOTd5dlJVRkJRb0x2K2NaZjZQZFZQTDcvOHN2N3hqM2lkWGN1eVpOdDJvaXhEZVg3ODhVZE5tREJCSFRwMDBIWFhYNWVZZDlteVpYcjJtV2RWVkZTa3hvMGFIM1NPWGJ0MmFlclVxY3JQejlmeTVjczFjTUJBM1h2ZnZZbmcyK1AxSkI0c1ZsSlNrbGovdnJab05LcXhZOGZxckxQTzB1alJvOVd0V3pkTm1EQkJ6ejMzbk40YzhxWUtkeFVxdnlDL3pESXFXN2R1VFFUV0IzcjFsVmRWWEZ5c2wxOTVPZEZHalZvQUFJRC9Id1MxQUFEOFR1eS9vNWFRTm4zY0xyZUNvYUJNMDVSdDIzL1lzSGI3OXUzNmNmbVBrcVJSbzBacDVzeVo2dGUvbjBMQmtIdytueVovUEZtdnYvNTYwamxkLzlZMThicFY2MVpKZlFGL1FKSjA5TkZISjlXVUhUZHVYTkxEdUNLUmlJWU9IYXBxMWFwcDBxUko2dENoZzI2NTlSWmxaMmRMaXRkM0hUVnlsTmF0V3ljcFhxTjVuNUdqUmlicXhlN1pzMGZYWG5PdHJyditPbDF4eFJXSk1hTkhqOWJJOTBZbXJTMHZMMDlkdTNaTmFoc3hZa1RTOFdtbm5hYk81M2ZXMUNsVDFhSkZDNTF6emptSmdEcng4TGx5bkhycXFSb3lkRWdpN0F3R2cvcmcvUTgwZHV4WTVSZmtxLytBL21yY3VISGlIMkhLOHY3Nzcrdllac2NxS3pOTDI3WnQwNWRmeHNQcG5qMTdLaFFLeWVQMkhIUU5reWRQVm1GaG9mNTA5cDgwZXZSb21RNVREeno0Z0RadjNpeVB4Nk5ISDMxVXRXdlgxc09QUEp4MDNyZEx2MVh2M3IzVjkrRytPdW1razVMNmR1N2NxZSsvLzE2WFhITEpRYThOQUFDQS93NkNXZ0FBZmdkczIwNzhibG1XSENZUEQwc1gwelFUT3lrbC9XSEQydW5UcHF2OUtlMDFjOFpNM2RyelZyMzR3b3NhTTJhTWlrdUtsWk9UbzNQUE8xZG5ubldtSkduZDJuVjY2S0dIOVBvYnJ5c3JLMHV6WnMzU3RxM2JrdWJidEdtVDNHNjNhdGV1clRwMTZraUtmMjErL2ZyMSt1ZmQvMHlNYTk2OHVlYlBuNi9zN096RTErbjNOMnJrS0htOVhuWHAwa1dUSmsxU1ZuWldtZXVmODhVY1NkTDdvOTVYOCtiTkV3L2RLb3ZYNTAycFk3dC9MZFY5dW5mdnJpKy8vRkx2dmZ1ZXpqcnJMSVhEOFFkOHVkd0gzMUVyeFhmbFdwYWxmOC84dDBhTUdLRWRPM2FvUTRjTzZubGJUMlZtWmlvUUNPaXBwNTVTNDBhTjFiVmJjbWk4YU5FaVRmNTRzdnIxNzZkSkV5ZXBaczJhdXY3NjYvWG9vNCtxZWZQbTh2djlxbEsxU3JuWGprUWlHdm5lU0oxMzNubkt6Q3dOdGwwdWwrclZxNmVGQ3hkcXc0WU4rdXZmL3BweTduSE5qMU4rUWI2R3Z6TmNKNTU0WXRMUCt2eDU4MlhidGs0LzQvU2tjelp0MnFRSkV5WWt0ZG0ycmVVL0xrOXFyMWUzbnRxMGJYUEk5dzRBQUFEL3g5NTloMGRWcG04Yy8wN0x6S1QzRUVJU1FLVXJJQXVXUldIRmpwVlYxN3FyK0ZzUlVVSEZncUlVdXloWWRpMXJBUnRGRVFWVVJNa3VDQWdxS0lvZ0NnYlNnSkJlSnBsazJ1K1BtQ1BqQkFoU0F1SCtYRmN1Yzk1NXp6bnZURENRTzg4OGJ3TUZ0U0lpSW9lSW5UY1JhK3J0eVhKd1dLMVc0K3RnTnB0YlpVanJkcnVaUDM4Kzk5NTNMMW1Mc29pUGoyZjRUY01wTFMybHVLaVk1T1JrUEI2UHNhRlhJQkJnMEtCQnVGd3VQQjRQUFh2Mk5DcGdHMlZuWjNQVVVVY1pyNWZYNitWZnovMkw5UFIwQmc0Y2FNenIxS2tUbWUweitkOS8vMGRxYW1ySTJrYmZPWm9PSFRvdzliV3B4TWZIRXgwZEhUS25wS1NFdDk1Nmk1Tk9PZ212MTh2RUNSTjUvSW5IeWN6TTNLZlh4ZWwwTW1iTUdPTGo0N0haYkZSVVZBQzdyNmh0N0NuOThjY2ZNL2VEdWV6WXNZUE16RXh1di8xMm8rcTRwS1NFaVJNbWtwMmR6Y2tuQlFmVDVlWGxUSms4aFVHbkQrTFlZNDlsL3J6NUFQVDVVeC9HM2orVzNyMTdNMjNxTkhyMDZMSExOZGhzTnJwMTY4YmZMditiMFN0NForL01lb2YwOUhST091bWtrTWNzRmd1WC8rMXlubm5tR1pZc1dSTDB0VnEyZkJuSktjbDA3dHc1Nkp4dDI3WXg5NFBRb1BhbkRUK1JuNWR2akoxMDBra0tha1ZFUkVUMmdvSmFFUkdSUTBoais0UFdHQTRlTGt3bWsvRjFhSzNtekpsRGJHeHNVQlZxLy80TlZaTno1ODdsNUQrZnpLcFZxNWoweEtTZzg3S3lzb3pQQjU4M21PSERod05RWDEvUGhnMGJHRFJvRU5EdzUvaUZGMTVnMDZaTlRKNHlPZVR0L3RkZGR4MC9yditSOGVQRzg5REREeGw5VmdFNmR1d0l3Sm8xYXpqNjZLTkQxbDVjWE16WSs4WmlNcG00WWRnTmhJZUhjOXVvMnhnL2JqeFBQdlhrdnJ3c0FNYW1hZ0IxZFhVQXUydzc0SEs1ZVB6eHg3bHArRTE4OWRWWFJFUkVNUHJPMFp4NjZxbkdjLzUwNGFlOCt1cXIxTmZYTStiZU1TRVZ4TFl3Ry9IeDhVSHRJaHFkY01JSlZGWldzbVBIRGpvZTFYRzM2NzVuekQzWTdYWktTMHVEeHIvKyttczJiTmpBYmJmZnRzdnZLNmNOT28yWnMyWXlZL29NWSsyRmhZWDhzUFlIaGd3WkVqTC8rT09QWit6OVk0UEdMamovQWk2ODhFS3V2T3JLM2E1VFJFUkVSSFpOVzBtTGlJZ2NJblorcTcyMHJOYit0Vmp3OFlJbUE3VXRXN1pRVWx4Q3YzNzlBSEE0SE15ZE56ZmtvL2Z4dllQT1c3RmlCUzZYaS82bjlNZnI5ZkwwbEtkWitNbENoZzhmYmdTdk8zTTZuZHovd1AwQTNIWG5YWHo5OWRkQmorZmw1WkdkbmMxeFBZOExHbCt6WmcyMzNId0xGUlVWako4d25xU2tKQ0lpSXJqL2dmdXBycTVtd2NjTDl1bDErYjNHVGJzY3p1Q2UwWDYvbjZLaUltNGJkUnNiZnR5QVArRG52dnZ1NDdsL1BjZkFnUU14bTgyc1c3ZU9NV1BHOE95eno5S3VYVHVlZmU3WmtKQVdHbnJ3UHY3RTR6aWR6aWJYOE4xMzN3R0VWTFgrbnQwZUdpYjcvWDVlbi9ZNkdSa1ovT1V2ZjlubHVSYUxoWXN1dklpQ2dnSSsvL3h6QUxJV1pSRUlCRGpsMUZOMmVaNklpSWlJN0YrcXFCVVJFVG1FdFBaS3pzTkZhLzg2RFBuckVQcjM3NC9mN3c4YVg3WjBHYjE3OXlZeThyZStzRTIxNGRpNU10UGo4VEJyNWl6UzA5T3gyV3lNR2ptS25Kd2NSb3dZd1Zsbm54VjBuc2ZqTWM1TlRrNW0wcE9UR0Q5dVBCUEdUNkIvLy81Y2NlVVZaR1ptTXYzdDZkaHNOcU5DdDFHN3RIWjA3dHlaRzI2NGdiWnBiWTN4OVBSMEhuM3NVVHAyN01qTW1UTkQxcnQ5MjNZdStlc2xRV04xZFhXa3BLVHM5blg2OGNjZkFVaE1TRFRHM0c0M2hZV0Z1TjF1MnJkdno5TlBQMDNidGcxcjhmdjlyRnExaXZkbXY4ZTZkZXVJaUloZzZQVkR1ZWlpaTNhNWlaakw1V0xyMXEzR2NaZXVYUURZdUhFanFlSkFZUkVBQUNBQVNVUkJWS21wZlBiWlovVG8wY1BZcUd4dnJGKy9ub0tDQXU2KzUrNmcrN3ZkYmlENDYzakdtV2N3WThZTTFxNWR5NEFCQTFpMGFCRnRVdHMwV2RWY1dWbkoydS9YQm8wRkFnRUtDd3REeHRQYXBSRWZINy9YYXhjUkVSRTVFaW1vRlJFUk9RUzA1bER3Y05jYVcxRmNmUEhGSVdNbEpTWE1temVQY2VQSEdXTStuNC9WcTFhSHpLMnNxRFQ2eTM3NTVaZms1dVl5YnZ3NFNrdExjYmxjUFB6d3d4elg4emp5OHZMNGZNbm4yQjEydG03ZFNuMTlQUW1KQ2NaMUdzUGFhZE9ta2JVb2kwc3Z1NVRGaXhlemRPbFN6aDE4YmtnZjNNU2tSTVpQR0I4MHRtalJJb3FMaTdIYjdheFpzNGFGbnl3TUNUV2pvcUs0OEtJTGc4WStuUDloMFBHbkN6OWwvWS9yU1loUHdPRjBVRlpheHNLRkM0bUlpT0NZVHIrMVE5aTZkU3RlcjVjVFR6eVIwWGVPeG02M3MzNzllcFordnBSbHk1WlJWbFpHWkdRa1YxNTFKUmRlZUdIUTVsNU5XYnQyTGJlTnVxM0p4eTY0NEFLK1dmME5kOTl6OTI2dnNTczlldlJnNnJTcHhNYkdzbkxsU2padDNJUXozTW1YSzc4RUNIcWRIQTRITDc3MEl0SFIwVlJXVnBMV0xvMU94M1JxOHJycjE2OW56Smd4SWVOWldWbEI3VEVBUm8wYUZiS1JtNGlJaUlnMFRVR3RpSWlJaUxEZzR3WDA3ZHVYN3QyN0cyTWVqNGNwVTZhRXpLMnVycVp6bDRhMzRwOTg4c21NR2pXS3ZuMzdBdEM3ZDI5ajh5Mkx4Y0tNR1RPQWhrM2FqdXQ1WEVpVmJFUkVCQ05Hak9DcXE2NGlOamFXZ29JQ01qSXlHRHAwYUxQV3ZUbDdNL1BtelROKzJkRW10UTNEaGcwTHZrZGtCSmRmZm5uUTJPZExQZzg2TnB2TkxQcHNVZEJZU3BzVVJ0dzBJaWhzN2RpeEl3OC84akJkdW5UQllyRlFYVjNOaFBFVGNMbGNkT25TaFN1dXVJSUJBd2ZzTWFBRkdIWGJLRWJjUEdLWGo3LysrdXYwNnQyTFUwNzU0KzBIWW1OakFTamFVV1JVRzRlSGgzUHBwWmVTMmpaNE03ZkdqZHVpbzZONThNRUhReXF1RzUxd3dnbmNlOSs5emJyL3JpcUpSVVJFUkNTVXlWM25WZ21QaUloSUMvUDcvZmo5Zmp3ZUQvWDE5U1FuN2YzYm5HWC8yVkcwZzdDd01HdzJHMmF6K1lDR1RldlhyY2RzdGRLbGM5UFZpd2RhZFhVMTRlSGhtTTFtUEI0UE5wdXRSZGF4TTVmTEZSUjBscFdWVVZoWVNPZk9uZmU2dXJtOHZCeXYxMHRpWXVLZUo5T3dNVnBkWFIwV2k0WHc4UEJtbmZQZG11OUlTazR5V2lEc0wzNi9uNnFxS21KaVl2YmJOVnRqaGJpSWlJaElhNkdLV2hFUkVaRWoyTTc5YUErRmtCWUlxVWFOaTRzakxpN3VEMTJyc2FLMHVjTEN3b3lLNE9icTJhdm5YczF2THJQWnZGOURXa0FocllpSWlNZ2hUTzlGRWhFUkVSRVJFUkVSRVdsaENtcEZSRVJFUkVSRVJFUkVXcGlDV2hFUkVSRVJFUkVSRVpFV3BxQldSRVJFUkVSRVJFUkVwSVVwcUJVUkVUbkMrZjErNnVzOUJBS0JsbDZLaUlpSWlJaklFY3ZhMGdzUUVSR1JsclZnNFNMKzg5b2J2UHp2S1NRbkorM1hhMi82SlJ1bjAwbGEyOVJtelg5cnhydjh0SEVUZDl4NkU3R3hNZVRrNXBHWW1FQkVlUGgrWGRlaHpPLzNVMWRYUjIxdExSNnZ0NldYSTlKaXpDWXpTVW1KTGIwTUVSRVJrWU5HUWEySWlJZ0VjZFhVTUd2MkJ5SGptZW50NkgveUNidzk2NzNkbm4veEJlY1NGeHZMeGszWjNEMTJBaW5KU1V4NlpBS1JrUkY3dlBmbUxUbDh2M1lkOWZYMWxKYVZjLytFUjdGWUxkeHk0Lzl4Zk8rZWYvZzVIUzVLU2tyWXZyMVExYzBpZ01sa1VsQXJJaUlpUnhRRnRTSWlJaEtrdHRiTjNQa2Y0M1E0Q0xPSEFWQlZWYzJmK3ZTaTM1K081NU5QczR5NWdVQ0ErdnA2ckZZckZvc0ZnRE5PRzBCY2JDeEhIOVdCNDNwMDQ5dnYxdkxFNUdjWlAvWnV6T2JtZDEyS2k0M2gvTUZuTVgzV2JDWThNb256QjUvTmRkZGNZZHludGRteWVRdlZMaGNSNGVIRXg4Y1RFUldKdFpVK1Z4RVJFUkVSQ2FXZ1ZrUkVSSnAwelpXWE1maWNNd0VZT2ZwZUFLS2lJbm5uclZlTk9RVmJ0M0hUeUR1NVllamZPZXVNMDRMT041bE0zSGJMY0c2NTR4NitXN3VPTjZlL3d6K3V2cnpaOXplWlRGdzY1RUs2ZHVuRVkwOCtRMjVlUGlaVDYyeXY3L2Q2cWZaNGFKZmVqdGlZbUpaZWpvaUlpSWlJdElEVytkT09pSWlJN0piUDU2T3lzb3JLeWlyY2RYVUFWTHRjVkZaVzRkMURYOVIzM3Z1QWEvOTVNNER4Rm4yVHlkVGszSmlZYUc2L1pUZ0FjK1oreUtyVmEvWjZyVDI2ZGVXcHh4N2t6dHR1eG14dStqNkhPMzhnUUdKQ2drSmFFUkVSRVpFam1DcHFSVVJFamtDYnQrUnd4ejBQQkkzZGR0ZFlBSzYvOXVyZG5sdFNVb2I5MTVZSVBwOFBBTE5sMTcvNzdkWHpXSVpjZUI3bDVSVjA3OWFaSFVYRnZQN1d6Q2JuWm0vZUFzQkxyNzJPdys1b2NzNzEvN2lLK1BpNDNhN3hjT0wvTmV4T2JwUFN3aXNSRVJFUkVaR1dwS0JXUkVUa0NKU2Eyb2F4OTl3QndNeDM1ckFwZXpPM0RQOG5NVEhSeE1VMlZIVys5c2JidlA3MkxBRHE2K3RKVG03WTFLZWlzcExvNkdnQTZ1cnJBYkJaYmJ1OTM5K3YrcHRSZGJ1dGNBZkx2bGk1Mi9tN3E3eTk0ckloeE5ONmdsb1RnTW1FZVJkVnlTSWlJaUlpY21SUVVDc2lJbklFaWdnUHAyK2YzZ0E4Ky94L0FEaXVSemVTazVNb0xpbHRPRDYyQjUyTzdnakFncDAyRUt1c3JDUW1PZ29BZDYwYkFJZkR2dHY3N2R3YW9VTm1CdSsrUFRWa3p2UlpzM2wvM2tjQVBQL01KSklTbTk3dDNXWnJYZjk4Q2ZCcldDc2lJaUlpSWtlMDF2V1Rqb2lJeUdIQTcvZERBQUlFQ0FRYVBydytIejZ2RjArOWg3cjZ1b08ybHJ6OEFpb3JxNXA4N0UrOWV4cWJpYTM4YXJVeFhsRlpSV3FiTmdCVVZic0FpSXlJQ0RxM3NyS0twY3RYQkYrdlQyOVNrcE13bVV5RWhRVlg0T2JsRnpEdm8wK01ZNXZWR2pLbnRXcXNxQlVSRVJFUmtTT2JnbG9SRVpFbStIMSt2RDZ2OFYrZno0L3YxLzk2dlI1OFBqOStudytmejRjL0VDQkFBUHlCaHM5My9taElaQnZDMmQzZHorL0g3L2ZqOVhyeGVqeGtabVFlbE9mNXpiZmZHWjgvL01RVS91L2FxMGxOYmJQYmN4cGFIelJVMUphVmx3TU5tNGJ0ckxpMGxQKzg5a2JRV0VKQ1BDbkpTU0hYOC92OVBQZkN5L2o5ZmhJVEV5Z3VMdUh6NVN0cGs1SkUvNU5QL0VQUGExOFY1QmZnKzdWMzdNRmdQb2ozRWhFUkVSR1JRNU9DV2hFUmFmVTh2NGFmSHEvMzEzRDF0N0IxNXpEVzcvWGg5ZnZ3KzNZZnFyWW1YNjMrbG5acGJja3YySXJGWXViUlNVOXo3OTIzN1hLKzN4K2d1dHJGaWkrL1p2T1dITFp0THdUZ3haZW5ZclUyL0xQaThzdUdrTkd1bmRFRGQvSG55M2Ziay9idG1lL3kwOCtiT09lczB5a3FLcWE0dUlSMzN2dUF1cm82Y3ZNS3VPS3lJVUd0RXc0R3Y5OS9VTy9wVjFBcklpSWlJbkxFVTFBcklpS0hOWi9QaDZmZWc4ZmpvZDdyb2I2K0hvL0hnN2ZlUTczSGc5ZnJiZWtsaGpDWlRBMGZqWitielVZRnJ0VnF4V08xSEpSMVZGUlVzdjdIbnpqcmpOUElMOWpLaUdIL3h5TlBUT2JyVmQ4QzhQTFVOM2xsMnB0QVEwQ2JuSnhJcmJ1V3pJeDBBTXJLS3lndEs4Tm1zeGt0RUFBODlSN0N3NTFHRDl5ZmZ0NjB5elY4cytaN1pyOC9uL2o0T0s2NThqSW1QL004QVBmZU9Zcm4vL01hczJhL1QyNWVQcmZkY2lOMisrNzc0TzVQNlJucGhJV0ZZYlBaTUp2Tm1NM21BM2F2ZFQrc3czUUFyeThpSWlJaUlvY0hCYlVpSW5MSThnY0NlSDROWGoyZWh1RFZVMWVQeCtzMXhnSUhxQkt4TVp5eldxMVl6R2JNVmd0V3N3V3oxWUxOWXNWaXRXQ3hXTEZZekpqTVpreVlNSnRNWU5vcGlQMDFoQVV3LzNxOHkrZjZhK3NEajZjaGJENFlQbC8yQlhHeHNhU250UVVnS2pLQ3B5YzlRbDE5UFIvTS81aStmWHJUdWRNeEFIejQ4VUtnWVJPeVo1NTh4Rmp6bGRjT28xdVhUanh3NzUxN2ZmK2MzRHdtVFhrT2s4bkViVGZmU0VSNHVQRlkyOVEyVEhwa0FoTWZtY1NLTDcrbWNFY1I5NDhaVFh4YzdMNCtiUkVSRVJFUmtVT1NnbG9SRVdseFBwK1B1dnA2M0c0M2RiVnUzSFYxdU4xdWZEN2Zmcm0rMldJbXpCYUcxV3JGYkRGai9UVmd0VnB0V0N4bXpCYUxFY2hhckZhc2xvTlQwZHJTUHZ2dkV2N1VwMWZRV0ZSVUpIVWxwUUQwT3E2SHNabVkzUjRXc21IWVR6OXZvcmEybHFNNmR0anJlNWVVbGpMaDRVblUxTlJ5NlpBTE9lN1k3aUZ6WW1LaWVYakNXSjZZL0N5cnYvMk91KzRkeDdqNzdpSzlYZHBlMzA5RVJFUkVST1JRcDZCV1JFUU9HcC9mVDExZEhYVnVOMjUzUXhoYjUzYmozWWRBMW13Mlk3UFpqSTh3bXcxYm1DMW83R0QzTnowY3JQMWhQVG01ZVZ6Mzl5dlp1blhiYnVjR0FnSCtmTklKSWRXc255LzdBb0NmTi8yQ3E2WW1xQ0oyZDBwTHk3aC93cU9VbEpieXB6Njl1UEp2bCt4eXJzTmg1OTY3Ym1meXMvOW0rWXF2dVB1K0NkeDc5MjMwNk5hMVdmY1NFUkVSRVJFNVhDaW9GUkdSL2M3L2F5RHIvaldRclhNM1ZNbnViYjlZczhtRTFiWno2R28xK29ZMmZoekkzcUd0MmFic3pjVEd4dER6Mk81N0RHb2ZlL0ladHVUazh0emt4d2tMc3dGUVUxUEw0cVhMQVZqejNWcHFhOTNOQ21xTGlrc1lPLzVodGhmdW9IMW1CcU5IanNCczNuMlFiclZhR0QzcVpzTEMvc1AvbGl3ajY3K2ZLNmdWRVJFUkVaRldSMEd0aUlqOFlVWWdXMWRIYlcwdDlYVU43UXYyT3BBMW03R0hoV0YzT0hBNm5kanRZVGdjRHF4Vy9UVjFvUFR0MDV1YW10cG1CZDBubmRDWGxWK3RZczdjK1Z4KzZSQUFQbHl3a0pxYVdpSWl3bkc1YXBwOTMrTGlFbHl1R3RMYXBqTHgvbnR3T3AzTk9zOXNOak55eERDT1Bxb2paNTl4V3JQdkp5SWlJaUlpY3JqUVQ4QWlJdEpzSG8rSEdsY04xUzRYTlRVMTFOWFY3ZFg1WnJPWk1Ic1lqakE3VHFlVE1JY2RoOTJPeldZN1FDdVdYV21YMXBhTEx4aTh4M2sxTmJXczMvQVRBTzk5OENGbkRCcUkzeDlnOXZ2emlZbU81cHl6QmpIejNmZU4rU3UvV2tWMGRCVGR1blJ1OG5wZHUzVGl5Y2NtRW1hekVSTVR2VmRyTnBsTW5QZHJ6MXdSRVJFUkVaSFdSa0d0aUlqc1VsMWRIYTZhR2x3dUZ6WFZManpOckpRMW1Velk3V0hZN2NFVnNncGtEeTNoNFUxWHM3cGNMZ0MrLzJFOXM5K2ZSMmxaT2Uwek05aVNrOHVzMlIrUW4xOUFYVjBkdDk3MFQwckx5b1BPWGZQOUQyVDlid252dmozVkdDdmNVUVEwVkdBRHRFbEpQaEJQUjBSRVJFUkU1TENtb0ZaRVJBeTF0VzVxWEM1Y0xoZlZMcGNSck8xSldGZ1k0VTRuNFpFUmhEdWRPQnlPQTd4U09aRFdmUDhEMEZBZDYzUTR1T1dtZjNMYWdGT1ovZjVjOGd1MnNlN0hueGh5NFhuMFAvbEU1bjMwU2RDNU5UVzFSRVpFR01ldlRIM1QySFRzamJkbjBhVnpwNUJOeVhZV0ZoYUczVzdIcE43RElpSWlJaUp5aEZGUUt5SnloUElIQXRUVzFCaXRER3ByYTVzVnpKck5acHhPSitIaFRzSWpJb2h3aG1PMktGUnJUVXBLeXdEbzB1a1k3aGg1RThuSlNRRFUxZFd6Wk9seXpoZzBrR3V1L0J1QTBlUFc0L0VBc0hsTERxbXBiUWdFQXJ6dzhsUVdmdlpmTWpQU3VlajhjM24yK2Y5dzYrMzNjT1hsbHpDZy84bEVSSVJ1UG5iM0hiY2VqS2NvSWlJaUlpSnl5RkZRS3lKeUJLbXZyNmVxcXByS3lrcHFhbW9JQkFKN1BNZHViK2duR3hFUmpqTThISWZkZmhCV0tpM3AycXN2SnlveWdvc3ZHSXpWYXNYcjlmTGlLOVA0TEdzeEYxOHdtR3V2dWNLWW01U1lBTURUejcxSWRIUVV1WG41WEhMeEJmeXdmZ01MUC9zdk1USFJQREJtTkltSkNWZ3NabDU0ZVJvdnZUS05WNmErU1dxYkZCSVM0ckZaclpqTlprd21rM0hkQUFFQy9nQit2eCsvMzQvUDc4Zm45ZUwxK2JDWUxVeTQveDdDd3RSS1EwUkVSRVJFV2c4RnRTSWlyVmdnRU1CVlUwTlZaUlZWVlZYVTE5ZnZkcjdGWXNIcGRPSU1keElSSG83VDZjUmlzUnlrMWNxaHdtdzJjK21RQzQzakw3OWV6YXJWYTdobjlDaE9PdUZQUVhQNzlPN0o4YjE3c3VhN3RmajlmanEyeitTQzg4NG1PaXFLWTQ3dXlOQi9YRVhpcjJIdWdGUCt6TEhkdTVHMStITldmL01kaFVWRmJGKy9BVzh6ZXg4M091dU0weFRTaW9pSWlJaElxMk55MTduM1hFNGxJaUtIRFovUFIyVlZGWldWbGJpcWQ5OW4xbTYzQi9XV3RhdGF0c1UwVm81NlBCN3E2K3RKVGpxME50enkrd09ZemFZOVQ5eEpUVTN0TGpjc0M3MiszL2dJQkFJRUFtQXk4V3VWclFtejJmenJ4OTZ0NFkvYVViU0RzTEF3YkRhYmNlOERaZDBQNjhCc3BudTNyZ2ZzSGlJaUlpSWljdWhUUmEySVNDdFFXMXRMWldVbFZkWFZ1R3ZkdTV4bnNWaUlpSXdnSmpxYXFNZ285WmFWWnZzakFXbHpROXFHNngvWU1GUkVSRVJFUk9SUXA2QldST1F3NVBQN2NmM2FhN2FxdWhxZno3Zkx1WGE3bmNpb1NHS2lvd2tQRDkyOFNVUkVSRVJFUkVSYW5vSmFFWkhEUkNBUW9LcXlpdkx5Y3FxcXEzZTVFWmpKWkNJaUlvS282Q2lpbzZLdzJkVExVMFJFUkVSRVJPUlFwL2NZaW9nYzRsd3VGL241Qld6NGNRTzVlWGxVVmxXRmhMUldxNVc0dURneU1qUG8yclVMN2R0bmtoQWZyNUJXUkhZckVBZ3djK1pNU2twS2Rqbkg2L1h5M252dmtaMmRmUkJYdG1kYnQyN2Q2M1BLeTh0MytVdXVRQ0JBV1ZuWlhsMXY2ZEtsTEYyNk5LZ1grUHIxNjNuMWxWY3AzRjY0MSt2YjJjYU5HOW13WWNNdUg4L096cWFnb0tEWjEzTzVYS3hidDI2ZjFpUWlJaUlpQjVZcWFrVkVEa0Z1dDV1eThuSXF5aXZ3ZXIxTnpuRTZIRVJIUnhNVkZZWEQ2VGpJS3hTUjFzRHY5L1BXbTIvUnAwOGZFaElTbXB4anNWaFkrTWxDTm1kdlp2U2RvM2Q1cmJLeU1yNy8vdnMvdkphampqcUtkdTNhTld2dTlMZW5NM3YyYktZOFBZWE16TXhtMytQK3NmY1RDQVQ0MTcvL0ZmTFkrdlhydWZ1dXV4a3hZZ1Rubkh0T3M2NzMrdXV2WTdQYU9PV1VVNHl4dk53ODNuLy9mZnFkMEkrVU5pbTgvSitYcWE2dVpzVE5Jd2dMQ3dzNmYrdldyVXg5YlNyRGJoeEdZbUppMEdPdnZmWWFack9aaHg5K3VNbDd2L3JxcTZTbXBuTHp6VGMzYTYxVEprL2h1KysrNC9rWG5pY3BLYWxaNSt6czhjY2V4K2Z6Y2RmZGQyRzFOdndJc2ViYk5YejQ0WWRjZmMzVnRHL2ZmcSt2S1NJaUlpTEJGTlNLaUJ3aXZGNHY1ZVVWbEplVjRhNnJhM0tPdytFZ0xqYVdtTGhZckJiTFFWNmhpTFFXUzVjdXBXZlBua1JFUkJoamZyK2ZUeFo4UXI4VCtsRmZWeDgwdjMvLy9zeWVQWnZ6emorUDZLaG9ZOXp1c0JzQmI4NldIQ1k5TVltd3NMQzkzaGpPN1hZejlQcWh6UTVxenp2L1BCWXVYTWk3Nzd5NzIvQjRaN201dVd6ZXZKa3JyN3l5eWNkWHJsZ0p3UEY5am0vVzlkYXVYY3YyYmR2NTV3My9EQnEzaFRXOGt5SGdiNmpjVFV4S1pPN2N1ZVRrNUhEL0EvY0hCZUlXczRWdnYvMldKeWM5eVNPUFBvTFA1K1BiYjcrbHBxYUd0ZCt2WmNpUUlYejExVmNBOU9qUlk1LzZqUC85SDMvbjVoRTNzL0NUaFZ4OXpkVjdkVzU1ZVRuTGx5K25kKy9lUmtnTFVGaFl5TXFWSzdud3dndi84THBFUkVSRTVEY0tha1ZFV3BEZjc2ZWlvb0x5c25KY05UVk56ckZhcmNURXhoQWZGNGZkYmovSUt4U1IxdWpkZDk2bHRxYVdRYWNQTXNaKy92bG5ubi8rZVhiczJNSHMyYk9iUEcvMEhjR2g2UEY5am1maXhJbEJZNU9uVE43cjZzcEwvbnBKeUZodWJpNGpieDI1eTNOOFBoL0xsaTFqK2ZMbFRUN3VjRGlZTVhNRzlmWDErSHcrRm55OEFMUFp6TUNCQTZtdHJRVWFxb1hEd3NMdysvMHNXYktFWTQ0NUJyUFpURkZSVWRDMXdzTENpSW1KQ1JxYis4RmNuRTRucDU5K2VzaDlBVHdlRHdBWFgzd3hVWkZSUFB2c3M5eHgreDA4OXRoanRFbHRBMEJLbXhTR0RoM0s4ODgvenp2dnZNT1paNTdKeEFrVENRc0x3K0Z3OFBISEgvUFJSeDlSVjFmSHYvNzlyOTIrcmpObXpPQzkyZS90OG5GbytEdm5ndzgrNElNUFB0amxuSk5PT29rN1J0OFJOUGJmLy80WHY5L1B1WVBQM2UzMUd3VUNBYklXWlRGZzRBQzE0QkVSRVJIWkN3cHFSVVFPc2tBZ1FIVlZOYVhsWlZSWE5iMHBtTmxzSmpvNm1yaTQyS0NLTjJtOVRDWlQwTEhmNzkvcnFrVFpQM2J1TndxaFg1dldvRisvZnF4WXNTSW9xUDFtOVRkMDZkS0Z1UGc0VXRxa01IbnlaT094OHZKeUZuNnlrSXN1dmlqb0YwWTdWMWZ1VHg2UEI3L2ZqOGZqNGRKTEx5VTlJMzJ2cjlHNHRpY25QY2tYWDN4aGpOOXd3dzNHNTMzNzltWGMrSEY4OWRWWGxKYVdVbHBheW5YWFhoZHlyY1o1amZMeThveEswdDkvajQ0SWJ6aXVkbFViWTZlZmNUcVJVWkVzVzdxTXBPVGd0Z1BubkhzT24zMzJHZDk5OXgxbm5IRUdBQTgrOUNEZHUzYzM3alg4eHVGN2ZMNS8rdE9maUkrTER4bi8rdXV2K2ZMTEw0TmFKTHo0NG92MDZ0V0xFMDg4TVdSK216WnRnbzY5WGkvejU4MG5MUzJOdm4zNzduRWRBRysvOVRZelo4NWt5NVl0L044Ly82OVo1NGlJaUlpSWdsb1JrWU9tcHFhR3NySnlLaW9yOFB2OFRjNkppb3drTmk2TzZPaW9WaGtPeVo2WlRDWk1KaFAxbm5vY2R2VWViZ24xbm5yajY5QmE5ZXpaa3psejVsQzNVNXVWeFlzWEd4V1RKcE1KaThWaWJLNjFkZXRXNXMyYng2a0RUaldDU2J2ZEhsSmxDZzNCWG4xOWZjaDRjNzN5OGl0czM3N2RlSHQrejU0OTZkVzcxeCsrSGtCc2JDelhYbnR0ME5pYmI3NXBmUDcrblBkSlNrcmlobUUzL1A1VW5ucnlxWkJBZXVhTW1RQjA3ZFkxWkg1a1ZDUUFybXFYTWVieGVPalF2Z09Sa1pFc1hicVV0TFEwampubUdLRGh0WDVnM0FQRXhzWWFyL2YyN2R1TjE3bXdzR0ZUc3J5OFBCYi9iN0Z4elcxYnQxRlZXY1cwcWRNNCtjOG4wNmxUSitPYTI3WnV3K1Axa0pHUlFWbDVHVjk5OVJWbm5YMldjZTdMTDc5TXg0NGRPZXZzcy9qK3UrL3AycTNyTGl0ZkYvOXZNVVZGUll3Y09iSlp2enhhdkhneE0yZk9wRzNidGx4eDVSVjduQzhpSWlJaXYxRlFLeUp5QVBrREFjckx5eWt1S3Q1bGNPRndOdlNkall1TncyeFJCYVUwQkRjZWowZEJiUXZ4ZUR5dE9xUUY2Tksxb1hLMk1RUXNMeS9IWkRJeGNPQkFsaXhaQXNDeXBjdDQ1WlZYZ04rcWpNZmVOeFpvZUkxNkhOdWp5WTJ1Um8wY3RVOXJTMDVKNXROUFB3MnFiRzZxTmNLZVhIenh4VngxOVZWQXcvZlowODhJYmxFd1o4NGNBTlordjVaMTY5WXhiTmd3VGpycHBKRHJtTTNtb0tCMnc0WU54bXNFRGE5RlNYRUpSY1ZGRkJVVmtadVRDOERjdVhQNTlOTlBLUzR1cHJ5OFBPaWFGMXh3Z1JHcUFzVEZ4UVU5UG1YeWxKQjFWRlZXOGROUFB4bkhMcGNMcjlmTFR6LzlSUGNlM1kzeGlvb0t4bzBiUnlBUTRNV1hYdHpGcTlPZ3NMQ1FCeDU0Z080OXVqTjI3RmljVG1mUTQzVjFkVXlmUGgyQVl6b2QwOVFsZ3F6NmVoWFBQUDBNc2JHeGpCcy9UdThJRVJFUkVkbExDbXBGUkE0QXI4OUhjWEV4cGFXbFRWYlAybXcyWW1OamlJdUxDOWtGWEk1Y2pWV2NKcE1KdDl0TlpFUmtxdzhNRHpXQlFBQzMyNDNaYkc3VlZiWDUrZm5jZnZ2dFZGYzN2RDIvckxTTVcwZmVTbWxwcVRIbjdIUE81dXh6emdZZ096dWJXMis1bFZkZmU1V1ltQmltVFozR3hrMGJtN3oyTGJmY1FrcEtTcE9QRlJZVzRneDNCbTFJQnZEVVUwOWhzelpVZEhicjFvMmFtaG8yL0xqQmVQekdHMjlzOG5vZmZmUVJYcSszeWMyc010dG43dXJwQjVrNmRTb3BiVktNNS9wN2ZyL2YrRDd0OS90NTZjV1hnaDZmT1dNbXMyYk5NbzRiSzFQZGJqZkhISE1NdlhyMUlpRWhnY1NrUkJJVEUwbElTQ0F1TG83Rml4ZnozLy8rRjRCZXZYb3haTWdRNHhxUFB2WW8zYnAxQXhxK1ZpTnVHa0czN3QyQ2VzVGVkOTk5cEthbUJyVTBxSzJ0NWNHSkQxSlNVc0lqano2Q1pRK2JUcWFrcEhESDZEdDQ0dkVudU8vZSs1Z3djUUpSVVZIRzQrKzk5eDQ3ZHV6WTdUVWFMVjY4bUNtVHArQjBPbm53b1FkSlMwdHIxbmtpSWlJaThoc0Z0U0lpKzVIYjdhYTRxSmlLeXNvbWU4OUdSVVdSa0JCUFpHUmtDNnhPRG5VbWt3bXoyWXpaYk1icjlWSlZWVVYwZFBTZVQ1VDlwckt5RXIvZmo5VnFOY0xhMXVqMWFhK3phZE1tZkQ0ZjBCQldXaXdXT2g3VmtUNTkrckI5Mi9hZ0t0Ykc2dGJyaDE0UE5GU1JCZ0lCaHQ4NG5CZGVmQ0hvMnAyN2RON2xwbGQvdSt4dm5Ibm1tVnovZjljSGpiLzUxbTl0Q0RwMjdFaFNVcExSQmdBSXFZWnR0SHo1Y3NMQ3duYjVlSFBjTStZZWlvcUttRGR2SG4vNXkxK0lqdy91OCtyeitiQllHd0xQZDk1NWg0MGJOM0w2R2FlejZMTkZBSncyNkRRNmQrbHNoTEF4TVRFTXYzRTRzWEd4akw1emRNajlHc1ZFeDlBdXJSMHJWNjRrTGphNG9yYXFxc29JelNzcks0R0c5amt2dnZnaWwxOStPYkd4c1NIWHE2NnVadnk0OGZ6ODg4L2NOL1krT25mdTNLem5mOG9wcDFEanF1RzU1NTdqZ2ZzZjRLR0hIeUlpSW9LQ2dnTGVtLzBlWnJNNXBHL3o3MzN5eVNjc1diS0VoSVFFSmt5Y3NOZWJ5WW1JaUloSUF3VzFJaUw3UVZWVkZjVkZ4YmhxYWtJZU0xdk14TVhGa1ppWWlPMEFiYndqaHorVHlVUWdFRERDV292RmdxdkdoZFBwMUs3cEIwbDlmVDJ1R2hkaFlXRkJJVzFyREd2SFR4Z1B3TUpQRnZMY2M4OHg4Y0dKeGx2eDU4eVpRM0pLTW1QSGpqWG01K2ZuODhUalR6QnUzRGdpSWlPWU4yOGVlYmw1akJ3MTBwalRHUHJ1cVkvcHpwdHNRVU0vMVRmZWVJT2JSdHhFVkZRVVpyT1oxNmErUms1T0RqTm16TUJzTnJOMTYxWTJiZ3l0NEMwc0xDUXFLaXFvRlVIakdrNDU1WlJtdlJiSnlja0FUQmcvZ1JWZnJPRFJ4eDROK24vTzYvVmlzOWx3dTkzTW1qbUxucjE2Y3NZWlp4aEJiVnBhV2tqMWFFWkdCdXZXcmR2dGZYc2YzNXZleC9jbXZ5QS81TEZISG40a1pNemhjTEI4MlhKaVkyTzUvUExMUXg2Zk5YTVdQLzMwRTNlTXZvTVRUampCR0U5SlNhRm5yNTVCYy92MTZ4ZTBRZHRaWjU5RnJidVdWMTUraGF5c0xBWVBIc3hUVHo2RjJXeG04T0RCeko4L2Y3ZlBaY21TSmJSdjM1Nzc3NytmbERaTlYxT0xpSWlJeUo0cE1SQVIrWVAyMUgvVzdyQ1RtSmhJYkV4TXF3eDZaUDlyZkt0OVkxRHI4L2tvcnlnbktURnB6eWZMUGlzdkw4ZGlzV0N4V0ZwOTY0Tkd5NzlZRHNEbTdNM0V4c2FTbEpTRXorY2ozQmxPKy9idDhYcTlRRU1GTFVCcTIxU2lvNk9Kam9yRzRYU1FrWkZoWEt1bXR1RVhWYi84OGd1MzMzWjcwSDFpWW1ONDlkVlhnWWJOcVM3LzIrV2t0RW5oNjYrL1p2SlRrd2tMQ3lNL1A1K3VYUnMyNXdvRUFuejc3YmNBT01PZHJGNjFtcGRlZWdtSEk3aHZzOXZ0eG1xMThzc3Z2eGhqWHE4WGs4a1VGTlJ1MzdhZDh3YWZGL0w4RzFzMEpDY25NM0xVU0I1OTVGSCsvZTkvTTJwVVE1OWR2OTlQSUJEQVpyWGhjRGpvMTY4Zk53eTdnZTNidCsvMmRjM016R1Q1OHVYczJMSERDSUwzeHJqeDQralVxUk1BMjdadFkvUWRvekdiemZ6bEwzL2hrd1dmY05sbGw0V2NjODNmcitIWTQ0NGxMaTZPcjc3NnloaVBpSWpnL1BQUER4b2IrSmVCQU1aWXAwNmR1T2lpaThoSXorRDRQc2Z6emVwditQbm5ueGsxYWhTdUdoZE4rZjY3NzNudnZmZUFocXJja2FOR2hueDlSRVJFUkdUdktLZ1ZFZGxMdStzL2F3S2lZNkpKVEV3TTJaUkZwRGwyYm45Z3RWcnhlRHdVYkMwZ0lpS0MySmpRdHp2THZxdW9xS0RhVlkzRllzRm1zeG12ZjJzUGFZdUxpL2xwUThQbVZETm16Q0FySzR0SEgzdVVPbmNkVHFlVGp6NzhpSmRlQ3U3SGV1MC9yalUrLzMyVlptMU5MZEFRK3UzY1UzYk9uRGxCbTNGNVBCNWVmZlZWRWhJU21EOS9QZ01IRG1UWWpjT00zcWhMU2w1eDl3QUFJQUJKUkVGVWx5NWx4dlFaNU9ZMmJNb1ZFZjdiaGxUVFowdzMrc1ZXVmxaeTVSVlhjdFhWVjNIcHBaY2FjOTU5OTEybXZ6MDlhRzJ4c2JGY2UrMjFRV052dnZsbTBQR2YvL3huempuM0hCWjh2SUFlUFhwdyt1bW5Hd0YxNHozdnZPdE9yRmJySG9QYUxsMjZBTEIrL2ZxOUNtb2JXd3c0SEE2alJjN09mNWNNL010QTVzeVp3N2ZmZkJ0eWJsaFlHUDM2OWVPUmh4L2hpeSsrYVBZOUFTWk1tRUNmUC9YaCtEN0hBM0JjeitNWWZONWdUai9qZE9iT25SczB0NmlvaUxmZWVvdXNSVm5HMkxubm5xdVFWa1JFUkdRL1VGQXJJdEpNdStzL2E3VmFTWWlQSno0aGZvK2J0NGpzU21NdzJGaFJ1L080eStXaXRyWVd1OTFPV0ZnWURyc2pLUHlTNXZONnZianIzSGpxUGJqcjNFWlAyc2FQSTZXaTl0T0ZuM0xpU1NlU3RTaUxHNGZmeUxQUFBNdnMyYk9wZGxVVEhSM05XV2VmeGFrRFRnVWdOeWVYTVdQRzhOSi9YaUl5TXBMRml4ZFR0S01vNkhyYnRtMGpMQ3lNdG0zYkdxMEF0bXpaUWw1ZUhyZmRmcHN4cjN2MzdxeFlzWUtvcUNqdXZlOWVUajc1NUtEcnpKZytBNGZEd2Zubm44LzgrZk9KakdxNnAvZXlwY3VBaHMyOHVuZnZibXkrMVJTSDB4SFN4M2JPbkRraDg0WU9IY3JxMWF0NSs2MjNHVEJnZ1BGdUNWdFlReXVFNXY0LzE3MUhkMncyRzZ0WHJXYmd3SUhOT2ljdkw0L2hOdzRIWU13OVk1cWMwN0ZqUjA0OTlWVEM3THZlaFBLZU1mY1FDQVRJeWNsaDlCMmpPZVdVVTdoMTVLMGg4M0p5Y2hoNzMxaFNVbExvMWozNHRiTmFyUXdmUGp6a25GZGZlWlVQUC93UW44L0hlZWVmUjBKQ0FxOVBlNzFaejA5RVJFUkU5a3cvNFltSTdJSGJYVWZoOXUxVVZWZUhQQlllSGs1aVFnSlJNZEcwM2poSERxYWR3OXFkeDh4bU16NmZqOXJhV2x3dUY0RkF3UGlRNW1zTVgzZHVNUkVXRm1hMFBEaFNRbHEzMjgzOCtmTzU5NzU3eVZxVVJYeDhQTU52R2s1cGFTbkZSY1VrSnlmajhYaU1EYjBDZ1FDREJnM0M1WExoOFhqbzJiT25VUUhiS0RzN202T09Pc3A0M2J4ZUwvOTY3bCtrcDZjSGhaV2RPblVpczMwbS8vdnYvMGhOVFExWjIrZzdSOU9oUXdlbXZqYVYrUGo0SmpmVUt5a3A0YTIzM3VLa2swN0M2L1V5Y2NKRUhuL2ljVEl6TS9mcGRYRTZuWXdaTTRiNCtIaHNOaHNWRlJYQWJ4VzF6V1czMnpudXVPTll1WElsYnJjN3FOcDA0OGFOcEtTa2hEeXZsSlFVSmowNUtlalAzZlRwMDFuNy9WcWpzaGZncnJ2dkFtRG16SmxOM3J2eGUwZkhqaDBaTm13WXp6MzNIQjA2ZHVDaWl5NHk1bVJuWjNQLzJQdUpqSXhrM1BoeHpYNEhpTjF1cDArZlBsdzM5RHJTMHRKWStNbkNYYzR0TFMzbDQ0OCtadENnUWFTMkRmMDZpNGlJaUVnb0JiVWlJcnRRVjFmSDlzSkNxaXFyZ3NiTkpoTXhNVEVrSmlWaXQ5dGJhSFhTbWpXR2lJMmY3OXdPd1dLeEdIMHpkdzVwRmRqdTNzN2hWMU92YWVOL0c4ZGJjMGdMRGRXa3NiR3hRVldvL2Z2M0IyRHUzTG1jL09lVFdiVnFGWk9lbUJSMFhsYldiMjkzSDN6ZVlLUHFzcjYrbmcwYk5qQm8wQ0NnNGMvakN5Kzh3S1pObTVnOFpYTElCbVBYWFhjZFA2Ny9rZkhqeHZQUXd3K1JudjdieGxZZE8zWUVZTTJhTlJ4OTlORWhheTh1TG1ic2ZXTXhtVXpjTU93R3dzUER1VzNVYll3Zk41NG5uM3B5WDE0V0FHTlROV2o0ZXdEQUhyYjMzK3ZQUHVkc1ZxOWV6YWVmZnNvRkYxeGdqRTkvZXpyWjJkbTgva1p3SmVyNmRldFp1SEFoZDk5ek45RFF3bUhOdDJzWVBudzQvLzczdi8vSVUrR3NzOCtpb0tDQVYxNStoZEtTVXY3K2o3L3owVWNmTVczcU5ESXlNcmh2N0gzRXhqYS9wY3JWMTF6ZDdMa2xKU1hNbkRrVHE4M2E1T1puSWlJaUloSktRYTJJeU8vVTFkZFRXRmhJWlVWbDBMakZZaUVwS1luNHVEak1sdDN2YWk2eXJ4b0R3MEFnZ01sa3d1LzNHOGVOUVMwb29OMWJqUUhzem9Ic3pqMXBXM3NsYmFNRkh5L2dobUUzaEl4djJiS0ZrdUlTK3ZYcngrclZxM0U0SE14NloxYkl2UEhqeHdjZHIxaXhBcGZMUmY5VCt1UDFlbm51MmVmSXlzcmlsbHR1TVlMWG5UbWRUdTUvNEg3dUhIMG5kOTE1RjdmZmNUdDkrL1kxSHMvTHl5TTdPNXZUQnAwV2RONmFOV3VZTW5rS0FCTWZuRWhTVXNOR2UvYy9jRCszMzNZN0N6NWVnTjJ4LzM2QjVuSTFiS1RsY081OS85VVRUamlCdG0zYk1uUEdURTQ5OVZRakVNM096cVpkZWp0alhrbHhDUnQvM2toV1ZoYm5uSHNPUHArUDExNTlqWG56NWpIcXRsSEdwbUovMU5Ecmh4SWRFODIwcWRQSXlzcWlvcUtDMDg4NG5adHV1bW12SzRYM1JtTWYzOFlOMjBSRVJFUmt6eFRVaW9qOHFyNituc0lkTzZnb3J3Z2F0NWpOSkNjbkU1Y1FqL2tJQ0hEazBMRnpxTGh6Y0t0cTJqK21xYXJhMzRlelIwSklDekRrcjBQbzM3Ky9zWGxWbzJWTGw5RzdkMjlqSXl1Z3liN2JPNzlPSG8rSFdUTm5rWjZlanMxbVk5VElVZVRrNURCaXhBak9PdnVzb1BNOEhvOXhibkp5TXBPZW5NVDRjZU9aTUg0Qy9mdjM1NG9ycnlBek01UHBiMC9IWnJNWkZicU4ycVcxbzNQbnp0eHd3dzIwVFd0cmpLZW5wL1BvWTQvU3NXUEhKbHNDYk4rMm5Vditla25RV0YxZDNSNUR4QjkvL0JHQXhJVEUzYzVyaXRsc1p1U29rZHh6OXowOE9QRkJ4bzBmaDZ2YVJVbEpDV2VjY1FiUUVFam41T1NRbUpqSTZOR2pTVTFONWU2Nzd1YVhYMzVoOUoyakdUQmdBRGs1T1VEb24wMmYxN2ZIUDY4dWw0dVZLMWZ5OVZkZkc4Y0FGZVVWZlBQTk4vVHExV3VmTmdHejJocCtsSERWdUVJZTIvanpSZ0F5TWpMKzhQVkZSRVJFampRS2FrWGtpT2Z4ZUNnczNFRjVlWG5RdU5saUpqa3hpZmlFK0pDMzdZb2NMTDhQRndGVjArNmpwa0xaSXlXZ2JYVHh4UmVIakpXVWxEQnYzanpHalI5bmpQbDhQbGF2V2gweXQ3S2kwdWd2KytXWFg1S2JtOHU0OGVNb0xTM0Y1WEx4OE1NUGMxelA0OGpMeStQekpaOWpkOWpadW5VcjlmWDFKQ1FtR05kcERHdW5UWnRHMXFJc0xyM3NVaFl2WHN6U3BVczVkL0M1SVgxd0U1TVNHVDhodUpwMzBhSkZGQmNYWTdmYldiTm1EUXMvV1VoeWNuTFFuS2lvS0M2ODZNS2dzUS9uZnhoMC9PbkNUMW4vNDNvUzRoTndPQjJVbFpheGNPRkNJaUlpT0tiVE1md1IzYnQzNTdxaDEvSGFxNjh4N0laaFJnRGUrL2plUUVQQVBPcTJVWng0NG9sODl0bG5QUFRRUXlRa0p2REVwQ2NvS0NoZzVjcVZmTEg4Q3dEaTR1TEl6czVtOCtiTnVGd3VmdnJwSjNyMjZobDBQN2ZiemFaTm0vamhoeDlZdTNZdFA2ejlBWi9QUi9mdTNibG56RDMwN2R1WFJaOHRZczc3YzNqb3dZZXcyV3gwNmRxRm80ODZtc3oybWFRa3A1Q1FtRURidG0xcGpnNGRPZ0R3eWl1dnNHbmpKaU80TFM4dlorRW5DMGxJU0REbWlJaUlpTWllS2FnVmtTT1cxK3R0Q0dqTHl0ZzU3cktZelNRbUpoS2ZtSUJGQWEwY0luNGZLamEyUkpBL1JxOWRxQVVmTDZCdjM3NTA3OTdkR1BONFBFeVpNaVZrYm5WMU5aMjdkQWJnNUpOUFp0U29VVWJyZ3Q2OWV4dHZxYmRZTE15WU1RTUFxOVhLY1QyUEM2bVNqWWlJWU1TSUVWeDExVlhFeHNaU1VGQkFSa1lHUTRjT2JkYTZOMmR2WnQ2OGVjWXZMdHFrdG1IWXNHSEI5NGlNQ09tVCt2bVN6NE9PeldZeml6NWJGRFNXMGlhRkVUZU5JQ0lpb2xscmFjcVFJVU9JajQ5bit0dlRLU29xNHZ6enp3OTZqVTgvL1hTZ0lkUTkvL3p6dWZLcUszRTRIRHoxNUZQazUrY1RHUm5KTlgrL2h1am9hSDc0NFFlbVRKNkMyV3ltUzVjdW5IMzIyY1oxWHY3UHk4YnJZREtaNk55NU0xZGVkU1VEVGgxQW05UTJ4cnpCNXczbTNNSG5zbTdkT3BZdlc4NmFOV3Q0Ly8zM2pjZlBPZmNjUm93WTBhem4xcmhoMmJ4NTgvamdndytNY2F2VlNxZE9uYmorLzY3WEx6cEZSRVJFOW9MSlhlZFdPWTZJSEZIOGZqODdpb29vS1M0SnFrZzBtODNFSjhTVG5KaWtIclFpY3RDcysyRWRtTTEwNzlhMVJlNWZYVjFOZUhnNFpyTVpqOGVEeldacmtYWHN6T1Z5QllXalpXVmxGQllXMHJsejU3ME8yY3ZMeS9GNnZTUW1OcTk5UVgxOVBYVjFkVmdzRnNMRHc1dWM0L0Y0S0M4dkp6bzYrcERaVkxLMHRKUzVIOHlsYTdldWRPL2VQYVFhZVhmS3k4dkoyWkpEYm00dVo1eDV4ajYxUXhBUkVSR1JQMDVCcllnY1VTb3FLdGkyYlR0ZXI5Y1lNNXZOeE1YSGtaS1VySUJXUkE2NmxnNXFSVVJFUkVUazBLRFdCeUp5UkhDNzNSVGtGMURyZGdlTng4YkVrTm8ydGNuTmNrUkVSRVJFUkVSRURoWUZ0U0xTcXZsOFByWnQyeDZ5VVpqVDRTQXRMUTJIVTIvdkZCRVJFUkVSRVpHV3A2QldSRnFsUUNCQWFVa3BoVHQyNFBmN2pYR3IxVXBxYWlveE1kRXR1RG9SRVJFUkVSRVJrV0FLYWtXazFhbXFxbUxidHUzVTE5Y2JZMmFUaWFTa0pCS1RFclhidTRpSWlJaUlpSWdjY2hUVWlraXJVVjlmVDBIQlZsd3VWOUI0VEd3TXFXM2FZTFhxVzU2SWlJaUlpSWlJSEpxVVdvaklZUzhBRk84b1lrZFJFWUZBd0JoM09CMmt0VzJMMCtsc3VjV0ppRFJISUlDcnBxYWxWeUZ5U0RFQjRlSGhMYjBNRVJFUmtZTkdRYTJJSE5iY2JqZjUrUVc0M1c1anpHdzIweWExRGZGeGNTMjRNaEdSNWdzRUFtek8zdHpTeXhBNXBKaE1KcnAzNzliU3l4QVJFUkU1YUJUVWlzaGhLUkFJc0dQSERvcUxpZ25zTkI0VkdVbGF1elMxT1JDUnc0ckZhaVVqSTcybGx5RnlTRkZIZVJFUkVUblNLTWtRa2NPT3U5Wk5YbjQrZFhWMXhwakZZaUV0TFkzbzZLZ1dYSm1JeU40em1VeVlUQ1lpOUJadkVSRVJFWkVqbW9KYUVUbHNCQUlCQ24rdG90MVpYR3dzYlZMYllMRllXbWhsSWlJaUlpSWlJaUw3UmtHdGlCd1czTFZ1Y3ZQeXFLK3ZOOFpzTmh2cDZlMjAwWWlJaUlpSWlJaUlIUFlVMUlySUlTMFFDTEM5c0pDUzRwS2c4Y1RFQkZKU1VqQ1oxTUZPUkVSRVJFUkVSQTUvQ21wRjVKQlZWMTlQenBhY2tDcmF6SXdNSEU1SEM2NU1SRVJFUkVSRVJHVC9VbEFySW9lazBySXl0bTNkUmlBUU1NWmlZbUpJUzJ1TDJXeHV3WldKaUlpSWlJaUlpT3gvQ21wRjVKRGk4L2tveUMrZ3NxcktHRE9iemJSTFN5TTZKcm9GVnlZaUlpSWlJaUlpY3VBb3FCV1JRMFp0YlMwNU9ibDR2VjVqek9GMGtKbVJnYzFtYThHVmlZaUlpSWlJaUlnY1dBcHFSZVNRVUZ4VXpQYkN3cUN4eE1RRVV0cTBRZHVGaVlpSWlJaUlpRWhycDZCV1JGcVV6K2NqTnljWFYwMk5NV2ExV0VqUFNDY2lJcUlGVnlZaUlpSWlJaUlpY3ZBb3FCV1JGbE5iVzh1V0xUbjRmRDVqek9GMDBMNTllNndXU3d1dVRFUkVSRVJFUkVUazRGSlFLeUl0b3JTMGxHMWJ0eEhZYVN3aFBwNDJiVlBWNmtCRVJFUkVSRVJFampnS2FrWGtvQW9FQXVUbkYxQlJVV0dNbVV3bTB0UFRpWTZPYXNHVmlZaUlpSWlJaUlpMEhBVzFJbkxRZUwxZXR1VGs0SzUxRzJNMm00MzI3VE94MiswdHVESVJFUkVSRVJFUmtaYWxvRlpFRGdwM3Jadk5XN1lFOWFPTmpJd2tJeU1kczluY2dpc1RFUkVSRVJFUkVXbDVDbXBGNUlBcnI2aWdJTCtBUU9DM2pyUnRVbEpJVEVwc3dWV0ppSWlJaUlpSWlCdzZGTlNLeUFFVEFMWVdiS1dzck13WU0xdk10TS9NSkR3OHZPVVdKaUlpSWlJaUlpSnlpRkZRS3lJSGhOL3ZaOHVXSEdwcWFvd3h1OE5PaC9idHNWcjFyVWRFUkVSRVJFUkVaR2RLUzBSa3YvUDVmR3pldkFXMys3ZE53Nktqb2tqUFNNZGtNclhneWtSRVJFUkVSRVJFRGswS2FrVmt2L0o0UEdSbmI4Ymo4Umhqc2JHeHRHdVgxb0tyRWhFUkVSRVJFUkU1dENtb0ZaSDlwcTZ1anV6c3pmaDhQbU1zSlNXRkpHMGFKaUlpSWlJaUlpS3lXd3BxUldTL3FLbXBZY3VXSFB4K3Z6R1czcTRkTWJFeExiZ3FFUkVSRVJFUkVaSERnNEphRWRsbmxWVlY1T1hrRXZqMTJHd3lrZEUrazhpSWlCWmRsNGlJaUlpSWlJakk0VUpCcllqc2s3THljZ3J5QzR4anM4WE1VUjA2WW5mWVczQlZJaUlpSWlJaUlpS0hGd1cxSXZLSGJTOHNwTGlvMkRpMjJXeDA2TkNlc0xDd0ZseVZpSWlJaUlpSWlNamh4OXpTQ3hDUncxTmVmbjVRU090d09EajY2S01VMG9xSUhJYldmcitXa3BLU0EzTHQzTnhjaW9xSzl2cThRQ0RBekpremQ3c3VyOWZMZSsrOVIzWjI5cjRza1cxYnQvSEREei9zMHpWRVJFUkVSUGFWZ2xvUjJXdTV1YmxVbEZjWXh4RVJFWFRzMkFHTHhkS0NxeElSa1QvQzUvUHgyR09QOGNZYmI0UTg1dmY3Y2J2ZGxKU1VzSEhqUmxhdVhNbkhIMzNNVzIrK3hkTlBQOTJzY0hmSzVDbmNQT0ptUEI3UFhxM0w3L2Z6MXB0dlVWcGF1c3M1Rm91RmhaOHNaTTU3Yy9icTJpRnJuREtGUng1K1pMZjNFaEVSRVJFNTBOVDZRRVQyU2w1K1BwV1ZWY1p4VEd3TTZlM2F0ZUNLUkVSa1g2eGF0WXFLaWdyT1BQTk12bG45RFZPbVRLRyt2cDY2dWpxOFhtK1Q1MFJFUkJBVEU4UDY5ZXM1NVpSVGRubnQwdEpTTm0zYXhLRFRCMkd6MlpxMW5xVkxsOUt6WjA4aWR0cVEwdS8zODhtQ1QraDNRai9xNitxRDV2ZnYzNS9aczJkejN2bm5FUjBWYll6YkhYWVNFaEthZGMvaE53MW41SzBqV2JSb0VaZGRkbG16emhFUkVSRVIyZDhVMUlwSXMrWGw1d2RWMHNiR3h0S3VYVm9McmtoRVJQYlZoeDkrU0VaR0J0MjdkMmZGaWhXVWxaVnh6ZCt2SVRFeEVhZlRpY1B1NEpsbm5xRnIxNjc4ODRaL0VoTVRnOVVhK2s5SWw4dkZ4cDgzQm8xOTg4MDNCQUlCa2hLVFdQUHRtbDJ1b1ZQblRvU0hod1B3N2p2dlVsdFR5NkRUQnhtUC8venp6enovL1BQczJMR0QyYk5uTjNtTjBYZU1Eam8rdnMveFRKdzQwVGgrNnNtbldMRml4UzdYRUFnRWVHZldPN3d6NjUwbUgzOXQ2bXRFUjBjMytaaUlpSWlJeVA2Z29GWkVtaVUvdnlBb3BJMkpqVkZJS3lKeW1OdThlVFBmZnZNdG8wYU5DaG9mT0dBZ0tXMVNqT1BvNkdqczl0MVhxRzdac29XeFk4YzIrZGlNR1ROMnU0NHBUMC9obUdPT0FhQmZ2MzZzV0xFaUtLajladlUzZE9uU2hiajRPRkxhcERCNThtVGpzZkx5Y2haK3NwQ0xMcjRJdTkxdWpGdXRWdngrUHdVRkJhU25wMU5YVjBkMGREUVhYblRoYnRleUt3Nkg0dytkSnlJaUlpTFNYQXBxUldTUHRoWnNwYnk4M0RpT2pvNVN1d01Sa1ZaZzFzeFpKQ1FrTVBBdkEzYzd6K2wwTnJ2SDdGMTMzMFZHUmdZQVkrOGJTOTkrZmJud3dvWnc5TjEzM21YOSt2V01HejhPZ0UwYk4vSDAwMDhIbmQrelowL216SmxEWFYyZE1iWjQ4V0xPSFh3dUFDYVRDWXZGUWxsWkdRQmJ0MjVsM3J4NW5EcmdWS05kZ3QxdUp5WW1ocmZlZkl0UFAvMlVxZE9tQWhBWEYyZXNSVVJFUkVUa1VLT2dWa1IyYTl1MjdaVCsrc013UUZSVWxQRUR1SWlJSEw3V3IxL1BzbVhMNk5tclo1T3RESGJtY0RxQ2d0UGRTVTFOcFgzNzlrRERabDh4MFRIR2NXUlVKQmFyeFRpdTJxbm5lYU11WFJzcVp3c0xDNEdHaWxtVHljVEFnUU5ac21RSkFNdVdMdU9WVjE0Qkd2clhRa01vRE9EeGVPaHhiQThlZnZoaFRqenBSR2JPbk1tcVZhdU02OWZXMWxKWlVkbXM1OUlvT2lZYXA5TzVWK2VJaUlpSWlPd3RCYlVpc2t2YnRtMFAydEU3TWpLU2pFeUZ0Q0lpaHp1LzM4L0wvM201MmZPZERpZFYxYUdoNm9HUW41L1A3YmZmVG5WMU5RQmxwV1hjT3ZKV1NrdExqVGxubjNNMlo1OXpOZ0RaMmRuY2VzdXR2UHJhcThURXhEQnQ2alEyYm1yb2xYdjAwVWVUMGlhRno1ZDhicHk3Zk5ueWtDcmVQYm5sbGxzNDYreXo5dldwaVlpSWlJanNsb0phRVduU2poMUZRU0Z0UkVRRW1aa1ptRnB3VFNJaXNuKzg5OTU3Yk5xMGliWnQyemI1K0UwMzNZVEo5TnQzL1ByNmVnS0JBSmY4OVpLZ2VVY2RkUlNQUC9INGZsM2I2OU5lWjlPbVRmaDhQZ0NtVHAyS3hXS2g0MUVkNmRPbkQ5dTNiUTlhUjJORjdmVkRyd2NhS21vRGdRRERieHpPQ3krK1FQOC85NmVpc3NKbzNkRDcrTjQ4OU5CRElmZk4zcHpOYTYrK3h0RHJoOUt4UThlZ3g5SXowdmZyY3hRUkVSRVJhWXFDV2hFSlVWeFV6STRkTzR6amNLZVQ5dTB6ZzM1b0Z4R1J3NVBiN1diNjI5TzU1SkpMS0NvcW9xeThMR1RPWHkvNUsxR1JVY2J4bDE5OXljYWZOM0wxMVZjSHpZdU5pOTN2NnhzL1lUd0FDejlaeUhQUFBjZkVCeWNhRzQzTm1UT0g1SlRrb0UzTDh2UHplZUx4SnhnM2Jod1JrUkhNbXplUHZOdzhSbzRhQ2NCMVE2OEQ0SkdISDhGc05wT1FrTkRrcG1nV2l3V0FZNDQraG1PUE8zYS9QeThSRVJFUmtUMVJVQ3NpUWNyTHk5bithMTlBQUtmRFFmc083UlhTaW9pMEVnNkhnOU1HbmNaVlYxL0YwMU9hYmdFdzZMUkJwTFJKTVk3OUFUL3JmbGpIK1JlY2Y3Q1d5Zkl2bGdPd09Yc3pzYkd4SkNVbDRmUDVDSGVHMDc1OWU3eGVMNEJSS1p2YU5wWG82R2lpbzZKeE9CMUIvZFIvK09FSGZzbit4YWdnOW5xOXZQLysreHgzM0hGMDd0ejVvRDBuRVJFUkVaSGRVVkFySW9acWw0djgvQUxqMk9HdzA2RmpCOHhtY3d1dVNrUkU5cmViYjc1NXIzNEJsNVNVaE1mam9hU2twTWxxMVAydHVMaVluemI4Qk1DTUdUUEl5c3JpMGNjZXBjNWRoOVBwNUtNUFArS2xsMTRLT3VmYWYxeHJmTjZ6VjArZ29YL3Q2OU5lWi9YcTFRQWMxZkVvb0NIY2ZYM2E2d3k5Zm1oSVVQdmpoaCtwZGRjR2pYWHQycFdvcUNoRVJFUkVSQTRrQmJVaUFqUzhGVFkzSjljNGR0anRkT2lna0ZaRXBEWGEyM2RKWkdabUFwQ3pKZWVnQkxXZkx2eVVFMDg2a2F4RldkdzQvRWFlZmVaWlpzK2VUYldybXVqb2FNNDYreXhPSFhBcUFMazV1WXdaTTRhWC92TVNrWkdSTEY2OG1LSWRSUUI4OWRWWHJGKy9udXVHWHNlQ0JRc0lqd2pmNDczZmVQMk5rTEhIbjNpYzd0Mjc3OThuS1NJaUlpTHlPd3BxUlFTdjE4dm16VnVNRFZtc1Zpc2RPbll3K3ZXSmlNaVJyVzNidGtSR1JySmh3d2FPNzNQOEFiMlgyKzFtL3Z6NTNIdmZ2V1F0eWlJK1BwN2hOdzJudExTVTRxSmlrcE9UOFhnOGxKVTE5TllOQkFJTUdqUUlsOHVGeCtPaFo4K2VSdlhyd0FFRE9mUE1NNG1OamVYTk45NGtMUzF0ai9lLzk3NTc2ZEtsUzlCWWRIVDAvbitpSWlJaUlpSy9vNkJXNUFqbjgvdlpuTDNaMkYzYmJEYlRvVU43aGJRaUlzS1dMVnY0OE1NUHVmbm1tK25kdXpjclY2N2t5cXV1Qk9ESEgzOWs3Z2R6dVhYa3JZU0g3N2xTdGJubXpKbERiR3dzM2JwMU04YjY5KzhQd055NWN6bjV6eWV6YXRVcUpqMHhLZWk4ckt3czQvUEI1dzFtK1BEaHRFbHRZNnpWNi9YU29YMkhQZDQvS2pLSytQajQvZkZVUkVSRVJFVDJpb0pha1NOY3pwWWM2dXJyamVQMjdUT3gyKzB0dUNJUkVXbHBwV1dsekhwbkZvcytXMFJpVWlKZXI1Y0JBd2Z3MElNUHNXN2RPcnAzNzg2T0hUdFl0bXdadDk5eCszNjk5NEtQRjNERHNCdEN4cmRzMlVKSmNRbjkrdlZqOWVyVk9Cd09acjB6SzJUZStQSGpROFpXZmIwS2s4bkUwY2NjdlYvWEtpSWlJaUt5UHltb0ZUbUM1ZWZsVTFOVFl4eTNhNWUyWDZ1aVJFVGs4RkpZV0FqQVBYZmZnODFtNDI5Lyt4dDJoNTFBSUVDL2Z2M0l6TXpraGVkZjRJbEpUMUJZV0VoaVlpSjFkWFZrWjJlVGw1c0hOUHdDc1BGZEdsNnZsOUxTVWpaczJBQkFlVms1WG8vWE9NN056UTA2SnkwdGpTRi9IVUwvL3YyTmRqeU5saTFkUnUvL1orL093NXVxOGplQXYxbWJwbHZhZEtjYjBKWWkwTEx2SXNxaXVJSENxSVBpS002bzZJaml6QS9GRGR3RlVWREhFVWRjY1JRRlVVSFdBV1NSZmFkQVdVcjN2VTNidEUyYlBiOC9RaTlOazdScEtZVGwvVHdQajdubm5udnVTV2tGM3B6N1BYMzZ3Ti9mWDJoejlmUkg4L3E3SnBNSjY5ZXZSMnBhS2xRcVZVZDhtWWlJaUlpSUxnb0d0VVRYcUxMeWNsUnJ0Y0p4cUZyTmY4QVNFVjNqZHU3WUNRQzQvdnJyOGZEVWh5RVdpL0hjek9lUWZqUWRMNzM4RXA1NDhnbTgrTUtMbUQ1OU9zd21NenAzN294ang0N2h6VGZlRk1aWXVIQ2h3NWliTjIvRzVzMmJIZHIrK1k5L09odzNYdlA4ck9keDExMTNPYzFMbzlGZzVjcVZtRDFudHRCbXNWaHdZUDhCcDc0MTJocEVSVVVKeHovOTlCT3FxNnN4ZGRSVWJOeTRFWXMrV1NTYysrYnJiL0RkZjc4VHhnT0FWMTU1eFNrQTd0U3BFejc0OEFPbmV4RVJFUkVSZFNRR3RVVFhJSTFHZzdMU011RTRJQ0JBcU9OSFJFVFhybWxQVEVOdWJpNUdqaHdwdEwzMTlsdVk5ZndzYk42MEdUZmZjak5lZmZWVmZQcnBwNml0cWNYNDhlUFJOYkVyNXM2YjJ5SDNqNDJOZGRtK2RzMWFEQmd3QUQxNjlCRGFUQ1lURml4WTROUzNycTRPM1ZLNkNjZDdkdTlCdDI3ZE1ITGtTT1RuNTJQS2cxUGFQSyttcTNpSmlJaUlpQzRXa2Q2Z3QzbDdFa1IwNmVoME9tUm41d2pIQ29VUHVuVHBBckZZN01WWkVSRmR1MDRjUHdHeFZJcVVic25lbm9wYkZvdkZLNXRNMXRYVlFhbFVRaXdXdzJReVFTYVR0WGtNalVhRCt2cDZ0eUV3RVJFUkVkSGxnaXRxaWE0aEpwTUp1Ymw1d3JGVUtrVkM1ODRNYVltSXFFWGVDR2tCeDVXczdRbHBBVUN0VmtPdFZuZlVsSWlJaUlpSUxocW1NMFRYQ0l2Vml1enNIR0Z6RnJGWWpNNmRFeUQxMGorK2lZam9QRnV6amJPSWlJaUlpT2phdzZDVzZCcVJuNXNIbzlFSUFCQUJpSXVQZzQrUGozY25SVVJFRUl2RndrWldSRVJFUkVSMDdXSlFTM1FOcUtpb1FKMU9KeHgzaXVrRWZ6OC9MODZJaUlnYWljUWlBRUJWVmJXWFowSkVSRVJFUk43RW9KYm9LcWR2MEtPa3BGUTREZ2tKaGtxbDh1S01pSWlvS1lsWUFyRkVndUxpWXBoTUptOVBoNGlJaUlpSXZJUkJMZEZWekdLMUlpYzNWemhXS0h3UUZSWGx4UmtSRVpFclNxVXZSQ0lSem1SbW9yYTIxdHZUSVNJaUlpSWlMNUI2ZXdKRWRQSGs1ZVRDYkRZREFNUVNNUklTRWlBU2lidzhLeUlpYWs0c0VpTzVXeklLQ2dxUW01c0hzVVFNdVZ3T3NZaWZxVjhOWkRJWlltTmp2RDBOSWlJaUlyck1NYWdsdWtxVmwxZEFWMTh2SE1mRnhVRXE1WTg4RWRIbFNpSVdJejR1RGpxZERnMzFEYWh2cUlmWnpFM0dpSWlJaUlpdUZVeHRpSzVDZXIwZXBhWG42OUtHaDRkeDh6QWlvaXVFbjU4Zi9Qai9iQ0lpSWlLaWF3NmZweU82Q3VYbkZ3aXYvWlJLaEllSGUzRTJSRVJFUkVSRVJFVFVHZ2ExUkZlWmtwSlNHQXdHQUlCWUxFWnNYS3lYWjBSRVJFUkVSRVJFUksxaFVFdDBGZEUzNkZGUlVTRWNSMGRGc1M0dEVSRVJFUkVSRWRFVmdFRXQwVlhDWnJNaEx5OVBPUGIzOTRjcVdPWEZHUkVSRVJFUkVSRVJrYWNZMUJKZEpZcExTbUEwbVFBQVlva1lzYkV4WHA0UkVSRVJFUkVSRVJGNWlrRXQwVldnb2FFQmxacEs0VGdtSmdZU2ljU0xNeUlpSWlJaUlpSWlvclpnVUV0MGhiTmFyY2pMUFYveUlDZ29DSUVCQVY2Y0VSRVJFUkVSRVJFUnRSV0RXcUlyWEhGeE1VeG1Nd0JBSXBHZ1UzUzBsMmRFUkVSRVJFUkVSRVJ0eGFDVzZBcFdWMWVIcXFwcTRUZzJOZ1ppQ1grc2lZaUlpSWlJaUlpdU5FeDBpSzVRRnFzVitma0Z3ckVxV0FWL2YzOHZ6b2lJaUlpSWlJaUlpTnFMUVMzUkZhcTRzQWdXaXdVQUlKVklFQlVWNWVVWkVSRVJFUkVSRVJGUmV6R29KYm9DMWRUV29scXJGWTVqNCtNZ0VmUEhtWWlJaUlpSWlJam9Tc1ZraCtnS1k3VllVVkJ3dnVSQmlEb0Vma3FsRjJkRVJFUkVSRVJFUkVRWGlrRXQwUldtb0tBQVZvc1ZBQ0NUU2hFVkdlbmxHUkVSRVJFUkVSRVIwWVZpVUV0MEJhbXVya1pOYmExd0hCY2ZCNUZJNU1VWkVSRVJFUkVSRVJGUlIyQlFTM1NGc0ZpdEtDb3VGbzVEMVdyNCt2cDZjVVpFUkVSRVJFUk5HdDlYQUFBZ0FFbEVRVlJFUk5SUkdOUVNYU0VxeXNxRmtnZFNxUlFSa1JGZW5oRVJFUkVSRVJFUkVYVVVCclZFVndDejJZeUtpZ3JoT0NJeWdpVVBpSWlJaUlpSWlJaXVJZ3hxaWE0QUpjVWxzSjE3N2FQd1FiQks1ZFg1RUJFUkVSRVJFUkZSeDJKUVMzU1owK3NOcU5acWhlT1lUcDI4T0JzaUlpSWlJaUlpSXJvWUdOUVNYZVlLQ3d1RjE0RUJBZHhBaklpSWlJaUlpSWpvS3NTZ2x1Z3lWbE5UZzRhR0J1RTRNaXJTaTdNaElpSWlJaUlpSXFLTGhVRXQwV1dzdUxoRWVLME9DWUZjTHZmaWJJaUlpSWlJaUlpSTZHSmhVRXQwbWRKb0ttRXltUUFBWXJFWUVSRVJYcDRSRVJFUkVSRVJFUkZkTEF4cWlTNURGcXNWcFdXbHduRjRSRGpFRXY2NEVoRlJ4N0xaYkZpNmRDazBHbzNiUG1hekdULzk5Qk95c3JJOEdsT3YxK1BiSmQraXBNbFRJUUR3M1grL3c5bzFheTk0dmx1MmJFRnRiYTNMOHpxZER1bEgwNFVQT3B1cnJxNkd6V1p6TzNaVlZkVUZ6YzlnTUNBL1B4LzE5ZlVYTk02RnlNN094aitlL1FkeWMzUGQ5cW10cmNXczUyZGg5KzdkbDNCbTd0WFcxdUxBL2dQUU50azh0WkhWYXZYQ2pJaUlpSWk4ZzhrUDBXV292S3djVm92OUh5WXltUXpxa0JBdno0aUlpSzVHVnFzVjN5NzVGcFdWbFc3N1NDUVNyRiszSGl0K1d1SFJtRHQyN01EU3BVdHgrc3hwaC9iMTY5ZGoyL1p0QUlDQ2dnTDgvY20vSXowOTNlVVl2L3p5QzVZdVhlclVmdXpZTWN4L2R6N3k4dkpjWHBlVGs0TlpzMmE1RFhKZmZ1bGxQUFgzcDF5ZU8zSGlCS1k4TUtWTllmSVhuMytCZmZ2MkNjZVptWm1ZOXZnMEhEeDQwT014T2xwOWZUMU9uVHJsVU9NZXNHOU8yaGpJbTB3bXBLZW5vMUxqL3ZjZE9CK2d0dlZYVVZHUnkvRnFhbW93NDVrWitQMzMzeDNhYzdKek1IdjJiR1NleVhSb3o4ek14Sk5QUE9ud05TWWlJaUs2bWttOVBRRWljbVF5bWFDcHFCQ09JNk1pSVJLSnZEZ2pJaUs2Mm16ZnZoMXBhV253OC9NVDJxeFdLOWF0WFllQmd3YkNhREE2OUI4K2ZEaVdMMStPMisrNEhZRUJnVUs3ajhJSGFyWGFvZS9HalJ1aFVxa3daTWdRaDNhWlhBYWIxYjZhVmFGUXdHS3g0TVVYWHNSamp6MkcyMjYvemFGdlVWRVIxcXhlZytTa1pQVHQxeGM1T1Rrb0t5dkR1clhyb0Zhcm9kUHBzSGZ2WGdRSEJ5TXBLY21qOTV5WGw0ZnM3R3hNbmp6WjVmbmR1K3lyUy92MjYrdnhlQ3RXcklBNlZOMTZaemR5Y25Md3ozLzhzOTNYQThEczJiUFJLN1ZYcS8yKy8rNTc3TjI3RjB0L2NBN0EzV2tNVU52cTNudnZ4WlFIcHppMSsvcjZvbk9Yem5odi9udllzM3NQbnZ6N2t3Z0lDSERxWjdQWnNITGxTbno1eFpjSUNRbUJ2NzkvbStkQVJFUkVkQ1ZpVUV0MG1Ta3BLVVhqUTVtK3ZyNElDZ3hzc1Q4UkVWRmJMZnR4R1JycUd6QnE5Q2loN2ZUcDAvajN2LytOc3JJeUxGKyszT1YxelVQRnZ2MzY0clhYWGhPT3M3S3lrSDQwSGZmZGR4OWtNcGxEWDRXUFFpaEpFQm9haXJuejV1TFZPYS9pazA4K1FVVkZCZjd5MEYrRXZsT25Uc1dCQXdld1lNRUMvT3ZqZitHMzMzN0RodlViaEUwMTU4MmRCNlBSaU1HREIrT0ZGMTlvOGIwYWpVWllMQmFzWGJNV1lyRVlJMGVPRkZhYlNpUVN5T1Z5V0sxV2JOMjZGVWxKU1JDTHhTZ3ZMM2NZUXk2WEl5Z295S0Z0L2JyMWtFcWx1UEhHRzF1OGYwc0NBd054OTkxM3V6My84ODgvdzgvUEQyUEhqblhiSnl3c3pHVzd6V2FEMVdxRldHeC9nTzc0OGVQbzNyMjdjTndXYjcvek5ycDE2K1pSMzhsL2RoMkVBL2FuaEtaUG40NXV5ZDJ3ZXZWcXQyVU45SG85MXExZGgvNzkrK1BwWjU1MkdlWVNFUkVSWFkwWTFCSmRSdlI2ZzBOOXRrNmRPbmx4TmtSRWRMVWFPSEFnZHUzYTVSRFVIanh3RUNrcEtRZ09DVVpFWkFUZWYvOTk0VngxZFRYV3IxdVBDWGROZ0krUGo5QXVsVHIrVlhMNXN1V1F5V1M0L1k3Ym5lN3A1K2VINnVwcTRUZ3dNQkJ2dnZVbTVyODdILzM2OTNQb3ExQW84TmhqaitHZHQ5L0JxVk9uQUFDOVVudmh6VGZmRlByTWZXY3VMQlpMcSs5MS9ydnpzWFBuVHVINDBVY2ZGVjRQR0RBQXMrZk14dDY5ZTFGWldZbkt5a284L05ERFRtTTA5bXVrMCttd1ljTUdtTTFtVEgxNHF0RGVHRHkrTi84OUxGeXcwT1Y4SHAvMk9FYVBIZzBBQ0FrSndlVDczUWViNjlldlIzaDRlSXQ5M0hudnZmY3dhZUlrM0RMdUZwdzlleGJsNWVXNDQ4NDcyandPWUE5WUcwUHk5c2pQejhlTVoyWTR0TmxzTmp3eTlSRUFFSDRmMzNqakRVZ2tFZ0QyMnNqbDVlVU92eDl6NTgxRjE2NWQyejBQSWlJaW9zc2RnMXFpeTBoaFlhSHdXaFVVQklYQ3A0WGVSRVJFN1pPV2xvWVZLMWJBWURBSWJWdTJiTUd0dDkwS0FCQ0pSSkJJSk1MbVdrVkZSVmk1Y2lWRzNEQkNLSmZnNCtQanNNbzBMeThQZi96eEIySmlZcUJTcVp6dTZlL3Y3L0RuSEdCZjdUcjUvc25RYURSWXYyNDlicjdsWnVIY3dJRURzZmp6eFFnSkNjSGV2WHRoMEJ1UWs1TWpuTmZWNjZEd1VXRGx5cFZDcmRXS2M2V0Rmdnp4UjRTRWhPQ2VlKzRCQUtoVUtqejAwRU1POTE2eVpJbncrdWNWUHlNc0xBeVBQdllvbW50di9uc3VBMm05WG84SHBqemdFR0NXbHBaaTlXK3JNV0xFQ01RbnhEdU5CUUNKaVlrdTIxMnhXQ3dlcjREVmFyVjQ1NTEzaE5XM0NoOEZsaXhaZ2hFM2pNRE9IZmFnZXNrM1MvRGRmNzhUTmxUNzdMUFA4TVVYWHppTTgraWpqMkxzelk0cmVBOGVQT2kyN3F5ck9idHEwK3YxR0Q5K1BKSzdKWHMwVGxNNTJUbFl0bXdaTnhZaklpS2lxeDZEV3FMTFJFMU5qZkFvcGtna1FtUlVwSmRuUkVSRVY2dVU3dmFWczZXbHBRRHNLMlpGSWhGR2poeUpyVnUzQWdEKzJQNEhGaTllRE9EOFN0R1hYbndKZ0wyZWVzOWVQUjFXdUM1ZXZOZ2hTTk5xdGFpb3FMRC9LcTlBZVhrNWFtcHFNR3ZXTEdncU5LaW9xSURSNkZnTGQ5andZUTcxU0VPYWJLWjU4dVJKL1AzSnZ6djBIenAwS0xLenMxRlNYQUxBdnRJVkFETFBaRHJVemxYNEtqQjZ6R2lIYTFlc3NHK09sbjQwSGNlUEg4ZGpqejNtVkZjWEFNUmlzVU5RVzFSWWhGOSsrUVdqUm8vQ2ZmZmQ1OUQzK1BIaldQM2JhZ3dZT0FERGh3OTNHcXV0TEJZTEpGS0pSMzF6c25PUWZqUWRkOTExRndEZy9nZnV4L3gzNTJQRlR5dXdjZU5HSkNVbDRiYmI3TFdBZGZVNmZQYWZ6ekJpeEFqMDZ1VlkzemFsZTRyVDJNdVhMZmM0TUc0c2IzSG16Qm5zMmIwSDR5ZU1GODUxdjY0N3VuZnZqcUpDejBKZkFBZ01Db1MvbnorV0xWdm04VFZFUkVSRVZ5b0d0VVNYQVp2Tmh1SnovOGdFZ0ZDMTJtbjFEaEVSVVVjcEtDakFzODgraTdxNk9nQkFWV1VWcGo4OUhaV1ZsVUtmVzhiZGdsdkczUUxBWG50MitsUFQ4ZmtYbnlNb0tBaGZmZmtWem1TZUVmcnUzcjBiQnc4Y0ZJNU5KaE9tUERERkliaHRyQVVyRm92UnUwOXZxTlZxaElhR0lsUWRpdEN3VUtqVmFpZ1VDc3laUFFkV20vMjZHVE5tSURnNEdBQ1FtcGFLMTE5L1hSaHYvcnZ6WWJGWThQVFRUd3R0eDQ4ZngzTXpuOE1MTDc3Z0VQSzI1TXN2djBSRVpJVHdYcHV6V3EwT3EyWVhMbHdJdVZ5T0tWT2NOOHZxYUVhakVWS0paMzhmeU03SmhscXRGbFk4QndjSFk5b1QwMUJUVXdPTlJvTW5ubndDZ3dZTkFnQlVWbGJpcy85OGhtN2R1amtGMkE3TzdXWDYxdHR2SVNYRk9jQjE1WWNmZmtCS3R4U2twNmRqNmRLbEdIdnpXQVFGQldIU3BFbUlpWW5CbnQxNzhPOS8vOXVwaHJFckpwTUpRNGNPeFY4ZStnc21UWm9rZkM4UUVSRVJYYTJZQkJGZEJyVFZXbUVGaWxnaVJsaTQ2NDFCaUlpSU9zTFhYMzJOek14TTRUSDFMNy84RWhLSkJGMjZka0cvZnYxUVVseUNTUk1uQ2YwYkE5ZkdtcUlta3drMm13M1RIcCtHdWZQbTR1Ti9mWXpvNkdpb1ZDclUxZFZCSnBOaDFndXo0Ty92ajdEUU1LaEQxZGk5ZXpmbXZqTVg5OTEzbjlNcXpxWmlZbUtnMFdpd2ZmdDJHQTNuVjl4YXpCYUhJTmxvTkVJaWtXRGZ2bjBvS1M1cGQvM1Y1MmM5ai9MeWNxeGN1UkkzM25palU4RGJmRlhyQXc4OGdOcTZXb2NWdSsyUmtaR0JsMTk2dWNVK0JvTUJodzRkY3ZpOWNPWDFOMTdIeVl5VFRtVVZSbzhlalJuUHpFQjBkRFFHRGh6WTVqazJidUoxOHVSSmo0UGFlKys5RjFWVlZWaThlREZpWTJNUkhoNE9BSGpvWVh2cGlSUEhUd0FBdnZ2K08vajYrclk0MXN6L213bkFYck8vOFhvaUlpS2lxeG1EV3FMTFFGbVQzYVhEd3NMYXRTTXpFUkdScCthOE9nY0FzSDdkZW56MDBVZDQ3ZlhYa0pTVUJNQmVFaUE4SWh3dnZmU1MwTCtnb0FEejVzN0Q3Tm16NGVmdmg1VXJWeUkvTHg5UFAvTTBWdjY2RXRYVjFaajUzRXdzWGJwVXVLWjVHWUc0dURnQVFINWVmb3RCN1YvLzlsZWNQSGtTMjdkdmQyZy9mdnk0MDBaZlE0Y09SVWx4Q2I3OTl0dVdWNGEyb0RGSWZIWE9xOWkxY3hmZWZ1ZHRoOVdlWnJOWk9ENTY1Q2d5ejJZQ09GODZvYW5HVWhMNzl1NURXVm1aMjN0R1JrWWlNVEVSZDk5OXQ5cytwV1dsMkxSeEU2eFdLKzY0NDQ0V1Y2Q3ExV3BrWkdRSU5ZWWJXYTFXOU92WEQyRmhZUkNKUkc2dmR5Y3VMZzRwS1NsWS9ObGlmUDNWMThKR1h5MngyV3d3R0F3UWk4VjRmdGJ6YnZ1bHA2ZERMbXQ1Z3pLZFR1ZXkzakVSRVJIUjFZcEJMWkdYMWRYcGhCcDlJcEVJYWc4ZjFTUWlJcnBRTzNidUFBQmtaMlZEcFZJaExDd01Gb3NGU2w4bEVoSVNZRGFiQVp5dk94b1ZIWVhBd0VBRUJnUkM0YXRBWEZ3YzB0TFNZTFZhMGF0WEw0ZWd0cmxPblRwQklwSGc5Sm5UdUJXM3V1M25UcytlUFRIcmhWbkM4YjgrK2hjQVlPU05JL0hGRjE5ZzI5WnRpSW1OY1hsdFNYRUpici90ZHFmMmlJZ0lBUGF3OXVsbm5zYmJiNzJOanovK0dNODg4d3dBZTlCcHM5a2drOXBEMGdNSERtRDE2dFVPWTFpdFZoaU5Sc2hrTWtna0VpZ1VDdXpZc1FPYk5tMkNSQ0p4R2JEMjY5Y1BRNGNPeGVUN0o3dDl2MDFyc25icDJnWFhYMys5Mjc0QU1HL2VQRWlrRWlFc0J1ejFkUitZOGtDTDE3VkVMQmJqbmJudjROQ2hROWkrYlR2eTh2SXdidHc0bDMxMzdOd0JtVlNHZ1FNSHdsZnBpNVNVRkNFRWR6bmZ1Zk9FMTgyL2hvME1CZ002ZGVyVTd2a1RFUkVSWFdrWTFCSjVXWVdtUW5nZEVoek0xYlJFUkhSSlZGUlU0TlRKVXdDQTc3Ly9IcHMyYmNMYjc3d05nOTRBWDE5ZnJQNXROVDc5OUZPSGF4NzZ5L25IejlONnB3RUFldmJxaVI0OWU3UjZQNmxVaXFTa0pPSFJkMDgxaHFWaWlkaGhvekdwVkFxTHhZS0FnQUQwNjljUEd6WnN3TlJIcHJvY1E2VlM0YUdISEIrZFg3SmtpY1B4c0dIRE1PN1djVmk3WmkxNjl1eUowYU5IQ3dGMVk0M2FoNmMrakllbk9xN3FQWGpnSUY1NTVSWE1tVE5IK0pvQXdGMFQ3c0s0Y2VQdzZHT1B0dW45TnI3bjlldlhvMHVYTGdoU0JlSFhYMzV0TmFpTmlMU0h6azJEMnNheEp0NDkwZVUxaXhZdHdtZWZmZWJROXVPeUh4M0NaYWxVaWdFREJ1REFnUU1vTFMzRnpiZmM3SEtzRFJzMndNL2Z6KzM1Um5IeGNiaGwzQzE0N0xISGhQdWNQSGtTLy96SFB6SHJoVmtPSlJwV3JGZ0JwYSt5eGZHSWlJaUlyaVlNYW9tOHlHQTBvcTYyVGpnT0RRdjE0bXlJaU9oYXNtSDlCZ3dlTWhpYk5tN0M0OU1leDRjZmZJamx5NWVqVGxlSHdNQkEzSHpMelJoeHd3Z0FRRjV1SG1iTm1vVlAvL01wL1AzOXNXWExGcFNYMmN2MmlFUWlqeCtyNzlPbkQ3Ny8vbnNVRnhVaktqcktvMnZlbmZldVVBWmgvSjNqSGM0TkhUb1VBREI2ekdnY1BuellZZk95cGhTK0NxZlNDSzVLRjB5ZE9oVUhEaHpBZjcvOUwyNjQ0UWJoaVJlWjNIM1pnWklTKzJhZzZ0QUxxMW5iMUpyVmExQlNYSUlubm5nQzRlSGhtRE5uRHJaczJZS1JJMGUyZVN5UlNJU25wai9sMEZhdnE4ZWlSWXR3MDZpYmtKcWE2bkRPWFhrRHE5WHFVZWtEZDZ4V0svYnYzdzhBR0Rod0lBNGRPaVNjS3lnb0FBQ2NPWDNHNFpxWUdQc0s2YjE3OXlJNU9abGxFSWlJaU9pcXg2Q1d5SXNxS3M2dnBnME1EUFJvQjJRaUlxSUxwZGZyc1dyVktyenc0Z3ZZdEhFVFFrSkNNTzJKYWFpc3JFUkZlUVhDdzhOaE1wbFFWVlVGd0Y1M2ROU29VZERwZERDWlRFaExTeE0ybW1xTC9nUDY0L3Z2djhmdlczN0g1TW5uSC9zM0dBekl6TXhFang3T0szT25USm1DTzhmZktZVEJKU1VsV1BEK0FvY25VQVlQSG96Qmd3ZmorUEhqYlo1VFU3Nit2cGcxYXhaQ1FrSWdrOG1nMVdvQm5GOVI2MHA2ZWpvVUNnV2lvNk05dW9mUmFHeHh2T3pzYkh6MTFWZUlqbzdHbUxGaklKUEprTlk3RFlzK1dZVGtwR1JFZC9Mc1BvMUVJaEZ1dXVrbWg3Ykt5a29zV21RZnIvazV3TDRxOS9DaHd3NXR1VG01TUp2TldMOXV2Y3Y3Vkd1cjBkRFE0SFMrVDk4K0NBOFBoOWxzeG11dnZnYXhXT3dVK05wc05nREFqei8rNlBMSklwUEpoRmRtdjlLdURkR0lpSWlJcmlRTWFvbTh4R3F4b3JxcVdqanV5SlU0UkVSRUxWbXhZZ1ZVS2hXdXUrNDZvVzM0OE9FQWdGOS8vUlZEaHczRi92Mzc4ZTY4ZHgydTI3UnBrL0Q2dHR0dnc3UnAwOXAwMzI3ZHVxRno1ODVZdDNZZEprMmFKQVNXZVhsNWVHN21jM2pxcWFjY0hwMXYwRGRnOWVyVkdEeG9NUHIxNzRmeThuSzgvOTc3U091ZEJxV3YwdTBLMmd2UnVLa2FZQStRQWNCSDd1T3lyMGFqd1o0OWU5Qy9mMytQU3hkOXUrUmJIRDE2Rk8vT2Y5ZnBBOXI4L0h6TW1UMEhKcE1KTTU2ZElaeWYvdFIwVEo4K0hTKzkvQkxlZXZNdFJFWkZ0dWV0ZVN3M045ZXBKSUxCWUlCSUpISnFiKzM4ckZtekhHclZQdkxYUnpCK3ZPUEs2TWJTQnkrKzlLSlRHS3ZWYW5ILzVQc3Y1TzBRRVJFUlhURVkxQko1U1lXbVFsaEJvdkJWd0UvSkdteEVSSFJwckYyejFtWHQxSnljSEdncU5CZzRjQ0FPSERnQWhVS0JIMzc4d2FuZm5EbHoybjN2Q1hkTndJTDNGMkRaajh0dy93UDJBQzdyYkJZQUNKdUJhVFFhQU1DczUyZEJKcE5oM0xoeHlNckt3bXV2dm9iZzRHRE1uRGtUSC8vcjQzYlB3Vk02blE2QS9jL3A1c3htTXhZc1dBQ2owWWp4RThZN25YZW5UbGVId3NKQ3A1RDJ3UDREbUQ5L1B1cnE2dkRNakdmUXZYdDM0VnhFWkFSZWVPRUZ6SjQ5R3pObXpNQXpNNTdCb0VHRDJ2bXVXamR3NEVBcy8ybTVjRnhmWDQ4SHB6eUlzV1BIdXEyNSs0OW4vd0UvZnorODl0cHJIVHFYeHI4cmVWcGVnNGlJaU9oS3hxQ1d5QXRzTmhzMG1rcmhPQ3lVdFdtSmlPalN1WHZpM1JnK2ZMalRpdFEvdHYrQlBuMzZPR3phNWFvdTZZV0VacU5HamNLV0xWdnd3dzgvSUNJeUFxTkhqOGF4WThjZ2xVcVJtSmdvekFNQUJnOFpqS2xUcDJMejVzMzQ2c3V2a05JOUJTKysrQ0w4L2YxaHRWcWQ1bUV4VzF6T3I2UzRCSk1tVG5Kb014Z01pSWlJYUhHdUdSa1pBSUJRdGVPZjAyVmxaWGovdmZkeDdOZ3hUSm8weVdYSkJyRllETFBGN05SZVdscnFzTUpVcTlWaXlaSWxXTGQySFdReUdXWStOOVBseG1GcHZkUHc2cXV2NHMwMzM4VHJyNzJPd1lNSDQ3NC8zeWQ4elM2V3VybzZ6SnMzRDFhckZXTnZIbnRSNzlXb3BMZ0UrUVg1VVBnb2NPVElFUUQyRWxGRVJFUkVWenNHdFVSZVVGMnRoY1ZpLzhla1ZDcEZVRkNRbDJkRVJFVFhrcnZ1dXN1cFRhUFJZT1hLbFpnOVo3YlFackZZY0dEL0FhZStOZG9hUkVWNXRobVlLODgrK3l6KzcvLytEd3NYTE1SdnEzNURWbFlXZXFYMmdvK1B2Y1RBZ3c4K2lCdHZ1aEVKQ1FsNCthV1hrWm1aaVFrVEp1Q0drVGZnNk5HamFHaG93TkdqUjRYTnRUYitieU9rTWlrMmI5NE1xVlRxRk9vRkJBUTRyWHI5YmRWdkRzY2IxbS9BaVl3VFVJZW9vZkJWb0txeUN1dlhyNGVmbngrU2t1M2xFQW9LQ3JCbTlScXNYYnNXWnJNWmsrK2ZqRC8vK2M4dTMyTjRlRGkyYjlzT1ZaQksySXlzdExRVVI0L1k1MTFUVTRPVnY2N0VxbFdyb05QcEVCY1hoLytiK1gvbzNMbXoyNjliV3U4MGZQamhoM2ovL2ZleGUvZHU3TjY5RzBsSlNaais5SFNYMTJrMEdodzZlTWlwWFZkdlh5bDg2dFFwbC9WeVI0OFpqZEtTVW16K2ZUTldyVndGaThXQ21jL05SRUpDZ3R1NWRhVGk0bUs4T3VkVjRYalFvRUVPSlNtSWlJaUlybFlNYW9tOG9MeThYSGdkR3NiVnRFUkU1SDFyMTZ6RmdBRURIRmFIbWt3bUxGaXd3S2x2WFYwZHVxVjBhL2U5Z29PRE1YLytmSHoybjgrd2UvZHVoSVdINFpGSEhoSE9SMFZISVNvNkNsYXJGYW1wcWZqYm8zOURqeDQ5c0czYk5zeWJPdzlpc1JoZHUzYkZoQWtUQUFDLy9QSUxjbkp5RUJBUWdMLys5YTlPcTREOS9QMXczMzMzT2JSdDI3ck40VmdzRm1Qai96WTZ0RVZFUnVESko1NkVuNThmckZZckZpNVlpSk1uVDZKWGFpOU1uVHExeGZEd2lTZWZ3T0xQRm1QVnFsWEN5bVdGUW9IKy9mdGp5b05Ub05mcnNXN2RPb2hFSWp6MDhFT1lNR0VDcE5MVy8yb2VHUldKdWZQbVl1dldyZmhoNlE4SURBeEVmSHk4eTc1RmhVVll0R2lSeTNNS2hRSTdkdXpBamgwN25NNk5Iak1hdVhtNVdMVnlGVWFPSEltN0o5Nk4wQXQ4K2tjbWsrSHp6eitIZjRCL3EzMTdwZmJDNHNXTFliUFpvUFJUOGdOdElpSWl1bWFJOUFhOXpkdVRJTHFXMU5YcGtKT1RBOEQrajhLVWxHNGViMEJDUkVSWG44d3ptWkQ3K0NBdUx0WXI5NitycTROU3FZUllMSWJKWkhLcW5kb1dXcTBXVnFzVndjSEJIVGpEQzFOZFhRMnoyZXh4MEdnMEdtRXdHQ0NSU0tCc1ZqKyt0S1FVdW5vZHVuVHAwaUZ6eTgvUFIwaElDUHo4L05wMXZjMW1nOGxrY3JrcXRpTllyVmIrSFlXSWlJam9FdUtLV3FKTHJFSlRJYndPQ1E3bVA0Q0lpTWlybXRhanZaQ1FGc0JsdWZKUnBWSzFxYjljTG5jYmZFWkV0bHpUdHExaVl5OHNuQmVKUkJjdHBBWEF2Nk1RRVJFUlhXTDgyeGZSSldRd0dsRlhXeWNjcyt3QkVSR0pKUktoYmprUkVSRVJFVjI3R05RU1hVSVZUV3JUQmdVRmVWU0xqb2lJcm00S1h3WDBlcjIzcDBGRVJFUkVSRjdHb0pib0VyRmFyS2l1MWdySFlWeE5TMFJFQUh4OUZMQllMS2lwcmZYMlZJaUlpSWlJeUlzWTFCSmRJaFdhQ3RoczlyMzcvSlJLS0JRS0w4K0lpSWd1QjBFcSt4TVdSWVZGd3A4VFJFUkVSRVIwN1dGUVMzU0phRFNWd210MXFOcUxNeUVpb3N1SldDeEdmSHdjekdZenptWmx3V1EyZTN0S1JFUkVSRVRrQlNLOVFjK2xHMFFYbVU2blEzWjJEZ0JBSXBHZ2UvY1VMOCtJaUlndU4vWDE5Y2pQeTRmVlpvUFNUd201WEE2eG1KK3BFM1dFaVBCd2IwK0JpSWlJcUZYY3lZam9FdERXMUFpdmcxUkJYcHdKRVJGZHJwUktKWktTazFCZVhvNkcrZ1pVVjFiQllyVjZlMXBFVndVR3RVUkVSSFFsWUZCTGRBbFVWMWNMcjFWQkRHcUppTWcxc1ZpTWlJZ0liMCtEaUlpSWlJaThnTS9URVYxa2RYVTZXQzMyRlZGU3FSUktwZExMTXlJaUlpSWlJaUlpb3NzTmcxcWlpNnhhMjJRMXJVcmx4WmtRRVJFUkVSRVJFZEhsNnFyYVRDeS9RWVBEMVhrNFUxZUVNN1dscURMcHZEMGxJcUoyQ1piNUlTa2dBc24rMFVoVHhTSFdWKzN0S1JFUkVSRVJFUkhSUlhSVkJMVkdxeG5MQ3ZaZ2RmRWhXSEhGdngwaUlnZGlpSEJIZEYvOEtXWXdwQ0krQ0VGRVJFUkVSRVIwTmJyaWc5cmMrZ29zUExNV3hmcnExanNURVYzQjRwV2htTlpsREJMOFFyMDlGU0lpSWlJaUlpTHFZRmYwMGl5OTFZVDNUNjltU0V0RTE0VGMrZ29zT0xNYVpwdkYyMU1oSWlJaUlpSWlvZzUyUlFlMVArVHRRcW1oeHR2VElDSzZaRW9OTmZneGY0KzNwMEZFUkVSRVJFUkVIZXlLRFdwUDE1VmdYZWtSYjArRGlPaVNXMVY4QUtmcWlyMDlEU0lpSWlJaUlpTHFRRmRzVUx1MjVEQzNEU09pYTVJTndPYXk0OTZlQmhFUkVSRVJFUkYxb0NzMnFDMXFxUEwyRklpSXZLYVEvdzhrSWlJaUlpSWl1cXBjc1VGdE9XdlRFdEUxcktpaDB0dFRJQ0lpSWlJaUlxSU9kTVVHdGZVV283ZW5RRVRrTmZ4L0lCRVJFUkVSRWRIVjVZb05hb21JaUlpSWlJaUlpSWl1Rmd4cWlZaUlpSWlJaUlpSWlMeU1RUzBSRVJFUkVSRVJFUkdSbHpHb0pTSWlJaUlpSWlJaUl2SXlCclZFUkVSRVJFUkVSRVJFWHNhZ2xvaUlpSWlJaUlpSWlNakxHTlFTRVJFUkVSRVJFUkVSZVJtRFdpSWlJaUlpSWlJaUlpSXZZMUJMUkVSRVJFUkVSRVJFNUdVTWFvbUlpSWlJaUlpSWlJaThqRUV0RVJFUkVSRVJFUkVSa1pjeHFDVWlJaUlpSWlJaUlpTHlNZ2ExUkVSRVJFUkVSRVJFUkY3R29KYUlpSWlJaUlpSWlJakl5eGpVRWhFUkVSRVJFUkVSRVhrWmcxb2lJaUlpSWlJaUlpSWlMMk5RUzBSRVJFUkVSRVJFUk9SbERHcUppSWlJaUlpSWlJaUl2SXhCTFJFUkVSRVJFUkVSRVpHWE1haWx5MUtjTWhSRFFwUGhLNUczK1ZxNVdBcTEzQjlxdVQra29vNy9GcGVKSkJnVjBST1NpekEyRVJFUkVSRVJFUkZkbTZUZW5zRFZRQVJnYXBjYkFRRC9LMGxIWG4xRnU4WkpVOFhqOWs1OVliRlo4YzZKWHp0d2hzQ0VtQUdJOGczRzlySU1ITmZtdythbTM3MXhROUhGUHh3QXNMbjBHUFpvTWp2ay9sS1JHTW1CMFRpaExmQ28vMjJkK21Cc1pCck1OZ3NlMzdjWUdrT3R4L2ZxRjlJRk03dmZDUUI0NGNqM3lLZ3BiTmVjWGJreG9nZW1KSXhBc053UC9qSmYvRnF3cjhQR3ZsQnlzUlMrRWptMHBucWh6Vitxd1BQWGpRY0FGRFpVNHBNei83dmcrOXdhM1FjM2hGOEhBSmgxK0R0WTNYNDN1VGM1ZmhoaWxHb0F3T25hWXZ4eUdYd2QvU1ErZUsvdmcxQks1YkRaZ05lT0xjZlp1bEp2VDR1SWlJaUlpSWlJcmhFTWFqdUFDQ0xjM3FrZkFPQ1lOci9kUWUzSWlCN29IOUlWQURCSW5ZUTltak1kTkQ5N3VCYm1FNGl4a2FuNDVNd0diQ2c1NnJKdllrQ0VNSWRUdFVXQXh2SDhiZEY5Y2JRNkYvbjFHaGRYdTNaZFVBeW1KWTFGcEVLRldZZS9RMlpkU1l2OUpTSXhob1FtQXdCT2FBdmJGTkplYkExbUk0TGxmZ0NBZStPR1lGdlpDVlFaZFpmcy9rcUpIRkcrd1loVXFCRHBhLzhWcFFoR3BLOEtJWEovbktvcHdxd2ozd245cFNJeGVnVEZBZ0FVN1ZpZDdFcTRUeUNTQTZMYWZYMnZvRGo4S1c2SWNDd1RTeStMb1BidTJFR0lVQVFCQU9yTWVoVFdWM3A1UmtSRVJFUkVSRVIwTFdGUWV4bjVKbnNyQnF1VG9KREk4SENYa1RoUWVSWm1tL1dDeDAxVnhTUE1KeEFBWUxDYThFZjVTYmQ5alZhTDhMcjVvLzEzeHc3RWxJUVIwRnRNK09qMFd1eXNPTzNSL1h1ckVoRGpHd0lBK0VmMzJ6SGp3TmZRVzAxdSt3OVVkMFdBMUJjQXNMSnd2MGYzdUZSMmE4NWdmK1ZaOUEvcENsK0pISC9wZkFNV25sclRJV09yZlFJUXFRaENzTndmSVhKL0JNdjlFQ3ozUTRpUHY5Q21iQ1ZzVFF5SWdGd3NoZEZxN3BBNWRUUXhSUGhyNGswT2JmMUR1bUJZV0Rmc0tEL2wwUmdSaWlBczdQZVFSMzFyVFBWNGJPOW5yZllMa2Z2ajlrNTloV04vcVFMM3hBL0ZOOWxiUGJvUEVSRVJFUkVSRWRHRllsRGJSbkhLVUF3TlMwWm1iUW4yVjJhMTJ2ZnUySUU0V0pXTlE1VTVDUFh4YjNYOFA4cFBZblJrTDBRb2d2Q251Q0hZM1VvWVd0aFExV29vTnlxeXAvQjZlL2xKMUZ1TWJ2dWFtb3pWTktpVmlpUVlFSklJQUZCSVpQaS83bmRpUmY1ZWZKdXpyZFVIMzMvTTI0bEJvWW1JVTRZaVVxSEMxSzQzNHQ5bk5nam5JeFZCNkJ2U1JUaHVmS3hlYnpVaFFoR0VXNlA3T0l4M3REb1BCVzFZMGR2Yy9RbkRoUlhRN2RIMDYzSkQrSFVZRkpyVTdyRVdubHd0bEplWUZEc0l0MFQxYnRjNFpwc0Y1WVphbE9xMUNKYjdvVlN2YmVYVU5rd0FBQ0FBU1VSQlZQZWNMcWJiT3ZWRm5ESVVBS0F4MUNMWXg5OGUzbllkaGNOVk9kQ1pEYTJPSVlJSUNySE1vL3RWTlBuZ29TVi9qaDhHdWRqK3YwTzkxUVNGV0lZN092WEQ5cklNWk92S1BCcURpSWlJaUlpSWlPaENNS2h0bzF1aWUyTmNWRzhjcnNwcE5hZ2RGSnFJRzhLdnc1RFFaTHg5NGhmTTdqbXBUZmU2SjI0STdtbnlpTGdyengzK0wwN1hGcnM5cjVUSU1VaDlQa2pjVUh5a3hmRU1UVmE2aXB2c05XZTJXZkRLMFIvd2RNcXRHQmJhRFlCOWhXMnNueHJ2WmZ6bWNGMXpacHNWSDU1YWk3bTk3NGRFSk1hWXlGVHMxV1FLWDcvTy9oSDRXOWRSVHRjcHhES1g3UitmV1g5QlFhMU1KUEU0NlBQRWhZd2xiaEw2bnRBV3VBMXFUVFlMSkNJeHhCQUJBSDdJMjRsU3ZWYjRWV21vYlVlbDJFc3JScW5HL1FuREFRQlcyREF2WXlWR2hIZkhiZEY5b1pJcDhWamlHTHgvOHJkV3g5R1o5VmlSdjdmRlBtT2lVaEVnVmFEVzFORHFlTmNGeGVDbWN4OW01TlZYNE1OVGEvRk83L3NoRllueFRNcXQrTWZCSlREYlBBdDhpWWlJaUlpSWlJamFpMEZ0RyswcVA0MXhVYjJSR2h5UElKblNZZU9tNXZxZFd5VjZwRG9YQm92N0lQTmlHaE9WSnF3VVBGTmJnak8xTGRlSGJXZ3l6K2FsRDB3MkMrWm5yRUpaNXhyY0ZUTUFBREFncEN2ZVRMc1BieDVmMFdLdDFyTjFwZmlsWUI4bXhnNENBRHlSZERPZTJ2OEZkQmJIRlpSR3E5bmw1bFJpaUlUM2NhRjJWSnhDUVlQcitxTTlnMktGRmIwQXNMOHlxMDIxZ24wbGNreU1IWVFnbVJJQW9EWFZZMm51RHJjbExNNDIrZjA0cHMzSDJ1TERxRFRVb2RKNDdwZWhEbFhHT3RTYTlmaGt3RjhScVZBQkFKYm03dlI0VHBjRHVWaUttZDN2aE0rNVVQdlhnbjA0WFZ1TVhGMEZCcWk3SXR3bkNOZUhwU0MvWG9ObGVidGFIS3ZXck1lU25HMHQ5cmt4b29lOWJ5dEJyWi9FQnpPNjNRWXhSTEFCV0hUbWZ6aGJWNG9mODNaaGN2d3d4Q2xEOFVqWG0vQnA1b1Z2d2taRVJFUkVSRVJFMUJJR3RXMTBYSnVQT3JNZS9sSUZob1YxdzVxaVF5NzdCY3A4a1hSdXc2V2R6V3B2Zm5CcWpkdkFWQ3FXSU13bkFBQ2dNZFMxV3RhZ3JJVkgzS1VpTWU1bzhvai9Md1V0cjBJRUFIMlRzZ2dLaWV1Vm90OWtiMFd0cVI0UGRyNEJBTkRWUHdMdjluNEEvM2Y0MnhiRDJtVjV1ekV5b2dmVTUrcXZUazRZanMvT2JuTG9NeWQ5R1RKcUNwMnVqVk9HNGdNUDY1SzJwcVhBZW1OSk9yU21ldHpacVQ4QWUvM1Vja01ObG1SdlEwTUxKU01BZXkzZ2FVbGpoSkMyM0ZDRFY5T1hvOUJOS054Y2xWR0gvMlJ1Yk1NN3VYSThuamdHc1VvMUFLQ2dYb1B2Y25ZQXNLL2cvdmowZXN6dTlTZUlJY0tmNDRlaHVLR3F4VHJLamNRUUNSdTcxWnIxRGo4ckFUSjdqZU9hVm9MYWFVbGpFWHJ1NTIxVFNicnd2ZmRUM200TVVpZWlxMzhFYm9sS3c1bmFZbXd1UGRiR2QwMUVSRVJFUkVSRTVEa0d0VzFraFEwSEs3TXhJcnc3aG9lbHVBMXFydy9yRGpGRU1Oa3MyS1BKUklKZm1IQ3V3bERyTnJ5TFU0Yml4UjUzQXdCZVB2b0Rzclh0cjQ4NU10d2VpZ0pBaVY2TDNSV3Ryd3h0TUo4UEkvMmxDcmY5Zmk3WUI3UE5pcWxkYmdSZ1g2WGFVa2dMMkVPNXI3TzI0dG1VMjVCUlUzalpiUlRXNk11c0xjalRWZUN4cERHUWlTUVlGOVViZzlWSldKcTdFNXRMMDUxV3gzYnhEOGU5Y1VNeFVKMG90QjJ1enNYN0diK2gxdHo2by9lWHM5RVJ2UkFvOTNWb2Evd0FBZ0R1aWgwSVc1TVYwQWFMR2F1TERqcjB2ejI2cjdEQzFXQTE0ZDJNVlE2bEJJNVc1K0dicksxNHFNdElpQUJNN3pZT3RhWUdIS25PYlhGdVhRTWlNYS8zL1FDQXQ0Ny9qSDJWWndIWXkzMUl6NjBHYnltb0hSdVpobUZoOWpJZVJRMVYrQ0xyZCtHY0ZUYk16MWlGZVgwZVFJQlVnV2xKWTFGcHJNUGhxcHdXNTBSRVJFUkVSRVJFMUY0TWF0dmhZSlU5cUUwSjdJUmd1UiswUnVmeUIyTWlld0VBOW1uT3Ryb1M4MktaRUR0QWVMMnlZSi9Ma2dMTk5kM015Vi9tUHFnRmdGV0ZCMkN5bXRISk53UmZabTN4YUU3Ynl6TWdGb213cmV6RUJkVlViYWtVUXROMnVWZ3ExSkMxMkt3d2VWaHJkRlBwTVp5cExjSGZrMjlCVWtBa2d1VittSlkwQnZmRURjYjZraVBZV25vQ1hRTWlNRGFxTjNxcjRvWHI2aTFHTE1uZWluV3QxQUsrVXR3UjAwL1kvTXVWQnhLdWR6aXVOVGM0QkxVM1JmVEUxSzQzQ2NjZm4xNlB2UG9LcDNGK0xkeVBhR1VJeGthbVFpYVM0S1dlRS9IUjZiWFlWcGJoOXQ2TnEya0J4MEMyY1RWdDQzeGNHUkthaE1lU1JnT3doOGR6VC96cTlITmFvcS9HL0l5VmVLWG5KRWhGWWp4MzNYaThlV3dGam1uejNjNkppSWlJaUlpSWlLaTlHTlMydzZHcWJOZ0FpQUFNVWlkaVEvRlJoL05KQVZHSVA3ZUMxdDNqMG9QVWlYZ201VGFuOXNiTm9nRGc1WjRUM1lhclgyZHR4YnJpdzI3bk9EUTBHWjE4UTRUajQ5b0N0MzJicWpQcmhkZCtVcDlXKzdjbmtOeGFkc0x0dVo2cVdLaWFCSENOR2g5UGJ6UW9OQWt6dTkvWjZyM205UHFUOEhwWHhXbk15MWpwOFR6ejZpdncvT0gvWW5Sa0w5d2JQeFFoY24rb2ZRSXdPWDQ0SnNjUGQraHJ0bG13b2Znb2ZzemIxV0xkNGl1TndXS0d2dGxHY1Q1aW1mQmQydnljdmttTjQ2R2h5WGd5K1dhaDc2ckNBOWplUWttRC8yUnVSS2hQQVBvR2Q3WnY1Tlh0Tm9USS9mRkx3VDZYL1ZXeTg5OG5XdFA1MWR5QlRZSmFWeXRxZXdjbjRObVUyNFdmdFUvTy9NOWxlQXpZVi90K2tmVTcvdFoxRkJSaUdWN3VPUkh6TTFZSnEzZUppSWlJaUlpSWlEb0tnOXAycURFMUlMdXVETkhLWVBoSTVFN240NVJxNkswbTFKb2FjS2d5MitVWVlwRllXT25wVGt1Ylo4bkVFcmZucENJeHBweXJIOXRXTlUxV0lMb3JmU0FSaWFFK0YxbzIvZ3B0Y3J5eWNEOTJOS3ZMNjZubUFhaTMrRXJraUZHcTBjVS9ISWtCa1E0QnBDdG1xeFV4U2pYdWloMkk3TG95bERSVW84eWdiYlVjUkNQUE5rczdIK0szOXIzVGx0WERMWmw1K0Z1SFk0VkVoaVZEbmhKS0M5eS80ME9YSHlaY0g5WWQwN3VORThMUXZacE1mTlhLcW11THpZcTNqLytNZjNhL0E0UFVTUkFCK0V2bkc5REZQeHlmWm01MFdPME5PSzZvMVRaZFVTdHRzcUsyV1ZEYkl5Z0d6MTgzSGxLUi9lZm54N3hkTFg1d0FBQnJpZzRoVU9hTGUrT0dRaTZXNHZrZUUvRGZuTzFZa2Q5NnpXY2lJaUlpSWlJaUlrOHhxRzJuajA2dlJVbEROZlJXazhNcVdNRCsyUHoyOHBPSVVBUzVYUkY3dUNvSFR4LzR5cWs5eWxlRjU2K2JjTzRlNjVEWmJOT3JkL3M4MEdxZ2QzdW5mb2hVQkxYbDdRZ2Ftb1Jod1hJLzNCMDdFR3A1QUVLYmhMSkJNbVd6ZCt3b1RobUtIV2hmVUd1MG1sMSt6Wm9IbWRsMVpRNDFSWnRLOEF2RFRSRTlBUUMvRlIwVU5sd3JhcWdTK3NqRlVnVEwvYUNTK3lIY0p4RGhpaUNFS3dJUnFWQ2hrMUl0MVBaMVJXYzI0RVJOQVVMay91anNIdzR4UkZCSVpFaFZ4U0ZWRmVmMGZpcU5PdFNhNmxGamFrQ3RXWTk2c3dFbXF4bEdxd1ZHcXhrL0YrekZqUkU5OEdUU3pSNS9uYjRmOW5TTDU5dTZldGhUYWFwNElhUjE1Nzc0b2JnM2JxaHdmRXliai9rWnF6d3F2V0cyV1RIdnhFcE03ellPTjRSZkI4QWUrdllNaXNPL1RxL0R3YXJ6SDN3MHJydzIyU3dPWlF1YWxqNW8rc0hEbU1oVVBKbzRTZ2hwZnlzOGdPOXpkN1E2SndCWW1yc1RBSEJ2M0ZDSUljS1VoQkhvcFlySHYwNnRoY1pZNTlFWVJFUkVSRVJFUkVRdFlWRGJUam02OGhiUEc2MW01TmRyM0o1dnNCamRQbTdkcUV5dmRlclRXdGdWS1BQRm4rSUd1ejBmN2hPRVNGOFZRbjNPcllDVm4xc1JleTZFRFdpeWlsWXA4Y0dVaEJFdDNxODVrODBDbjNPQjZ1aUlYb2p5RFhicXM2NzRNTW9OTlM2dm41TytEQmsxaFU3dGNjcFFmTkR2SWVHNFJGK05WWVVIWEk0eEpEUlpDR3AzbHA5eUdDOUlwc1RIL1IveHFLeERJNTNaZ0ROMUpjalFGaUN6dGdUNTlScGgvbjRTSC9SUXhlSzZ3RTdvN0IrQkJMOHdoMGZ2NVdJcEloVkJib1B6a3pWRldKNi8yK081ZUZ1ZjRNNXV6MGxGRWt6dmRndXVEK3N1dEdYV2xlRE40eXZhdExyWENoc1dubG9EamFFT2Q4VU9oQWoyRHcxZTdqa1JzNDU4aDVNMVJRQUFsVndKQUtocFZpTzY2ZGUvMXRRQWlVaU1SN3JlaEhGUnZZWDJUYVhIOExtYm9OK2RwYms3WWJYWjhPZjRZUUNBM3FwNC9Ldi9JL2pzN0Vac0xqM2VwckdJaUlpSWlJaUlpSnBqVU50R0tZSFJtQmpyR0lRMlhWMDZLVzR3UmtlbU9wei80ZHhxdkV0aGN2eHdLQ1h1UThpSHU0N0VZSFZTdThiV1cwMm9OTlNod2xBTGphRVdHcVA5dnhXR091RzRhVTNRNjhOVGtOcGtvNjFHK3l2UHVnMXFMemF0cVI1bmFvdlJPempCNlp3TlFJV2hCdm4xR3VUcktwQ3RLOGVaMm1JVU5WUkJKcExnNXFnMFBKTnlLNlFpQ1paa2I4UGE0c1BRV1F6WXE4bkVYazJtTUU2dzNBL3h5bEJFK0tvUTdtTmZxUnV1Q0VLSTNCK0JNbCtIbGNGYnkrd0JYMEc5QnV0YnFmZDdmWGgzS00rVjJtaXRiMVpkcWFkZmtqYnBHK0krcUFYZzhMMTNUSnVQN1dVbmNYZk1vSGJkYTB2WmNaeXFMY0xUM2NaQktmSEJyd1g3aEpBV0FJTFAxYWl0YmxZVHVIbnBnd2t4QXh4QzJ2WEZSMUNxcjhiNG1BRm9LNFBWakE5UHI4WGppV01nRjBzaEZvbVFYVmZXNW5HSWlJaUlpSWlJaUpwalVOdEd3WEovOUEvcDR2WjhvbitrVTl2NjRzTU85VFZiMmlTc3RjM0VHbXVUUHRoNUJDWW5ETWVLL0wxWWxyY0xBTkF6S0Jaam85S0V2a2FyMmFsTVFrRzlCbkFSMURaWWpOQVk2MUJwcUVWbi8zQWg3UG9xZXlzT1ZXWkRZNmlGem1Kd3VzNmI1R0lwUm9SM3g2bWFvaFpYTHplM3R2Z3d6RFlyeXZSYWxCbHE3UC9WYTFGWVgrbTBPWlpTSXNmNG1BRVkzNm0vVUJQVlpMTWdKYkFURGxSbW84eWdkUnEveXFpejE2YXR6blY1ZngreERJRXlYd1RLZkZGUVh3bkF2cksyYVFqcFNscHd2QkRVTHNyOG44ZnZ0Nk9rQkVZanpDZlFvUzFHcWNhVXppUHc0YW0xcURVMzRKMFR2K0tOMUh0UmFhekQreWRYNDltVTJ6QWtOTGxkOTh2V2xXRlh4V244NCtBUzNCblRIOTlrYjNNNDMxajZvUG1HWVkwcmFxMndvYzZzeDZyQ0F4Z2Vsb0k0djFCOG5iVVZtMHJTOGUzUXA5bzFKd0NZdVAwOUZOUnI4UHgxRS9COXpnNWt0N0s2bm9pSWlJaUlpSWpJRXd4cTI2aktXSWY5bFZrT2JlR0tRTVFwUXdIWUgvV3VidllvZHJXeDNtSHpyOVkzaldxOW4xUWtnVlFrZ2V4Y3ZVMkZSSWJwM2NZSk1lL3ZwY2VSSEJpRlRyNGhEdGZ0MDV5RjBXcUJ4bENMU2tNdEtzNkZzL1ZOYW56TzdINm5FSzdwelBwV1N6UzRNenQ5bWZCNlNHZ3labmEvczlWcmVnY25JTnhGbVFDMWoyUE5XS2xJZ3Y4TWZCUkJNaVYrTHoyT0QwK3Y5WGhlelZmQXVwTGdGNGF4VVdtNE1id0hGQko3T0Y3VVVJVU5KVWV4dWVRWWFzME5icStWaXNRWUVkNGQvVUs2NHZPem0xSFpySWFwd1dwQ3VjSGt0VlhGN1RVeXZBY0FvTjVpRkFMak45THVRNEJVZ1g5MnZ4MnZwaStIMldiQjY4ZCtRcjNGNEVGRldzK1U2S3Z4bjh5TlR1Mk5wUSswSnRlbEQzUm1QV3l3ZjJBeFAyTVY0dnpVMkZWeEJuNHRyRGozMUpuYUVrdy84S1hUQm1kRVJFUkVSRVJFUk8zRm9MYU5UdFlVNGMzakt4emFablM3VFFocWwrZnR4aDRYSVdEUG9Gamg5ZUt6bTVIclpoVmV1Q0lJVHlYZkFnRDRJdXQzcDhlcVgrNDVFWEt4Rkd1S0RtRlh4V21VNmUxaDN5TmRiaEpXTzJwTjlmZ3k2M2U4M1h1eTAvaW5hNHR4dXJhNHhmZllkTk90R0tXNnhiNGQ3WjY0SVI3MU05c3NPS0V0d0pEUVpBd1BUOEhYMlZ1ZEFydTJpbE9Hb2w5SUZ3d05TeFpXUnRlYTlkaGFmQUpieTA2NHJKMEwyRmRCKzBoazhKUDY0SWJ3NjNCYmRGOWg5VzMzd0U1NDU4UXZyWDdOTDNkU2tSaER3N29CQUE1VlptUFl1ZGRMYzNmZ2IxMUhJVlVWajhrSncvRnR6bmFIbGRjTFRxN0doeUxQUS9TbWpGYXoyM08rRWpsOHpxMHVyemNiaEpYbWdMME9NUURVbXZSQ2UyRkRKUW9iN0t1WGRSWURIdHoxY2J2bUJKeXZFODJRbG9pSWlJaUlpSWc2RW9QYUN5UVRTVEJBM2JYVmZoS1JXSGg5cG9Xd05LN0pZOXpaZFdVNHBzMTNPTjhZRXBYb3E0VnpLWUhSR0IzWlMranorZG5mVVd2V2UvNG1taWxvVWtZZzloSUh0YlZtUFN3MnExTzdSQ1J5cUQwS0FQOHJPWW9ob2NsQy9kZ2Z6NVdBYUN1WlNJS1BCenppOUZpL3hsQ0xZOXA4K0VzVnVEdDJFSHdsTXZoSVpGQ0l6LzFYSW9PUFdPWjI1WE9WVVljMVJZZFEzQ1Q0dmxJTkQwdEJnRlNCczNXbHFHaXlFbmhkMFdHa3FlSXhVSjJJdTJJSDRtaDFMbzVXNXdublRUYUwwMFppSVhKLzlGVEZvckMrRW1mYldVdTNNUWdIZ0Z1aisrRFc2RDVPZmFKOWcvSDlzS2NCQUZQM2ZHSXZSM0dPcXhYUi9sSUZlcWxpc2FjaXM5Vk4rNGlJaUlpSWlLNDJKcE1KV1ZsWjZOS2xDMlF5V2VzWE5KR2VubzZxcWlxTUdPRitRL0tzckN6czM3OGY5OXh6ejRWTzFhV2lvaUtjT0g0Q284ZU05cWgvZFhVMUpCSUpBZ0lDTHNwOGlOcURRZTBGNmhmU0JiN25IZ052ZEZORUR4eXN6SGJZNUtocFVHdHVGbHhkcUpLR2FsaHNWa2hFWXV5b09JWHQ1UmtYTkY3VDFiNmQvY0l2ZEhwdDh2YnhuMTJ1WEkxVGh1S0RmZzg1dEIydXlrRzVvUVpoUG9HNE9Tb055L04ydHl0Z005a3NPSzR0d01qdzZ4emExVDRCdUtGWkcyQVB5M1ZtUGZ5a0NvZWF3bzJ5ZFdWWVZYZ0EyOHN5WUhZUk9sK0pHamZlMnFQSmhGK3o3L2QvbjltQTY0Smk0QzlWWUZyU1dEeTU3M05ZWVlNWUlzZ2xVdWd0NSt2K2h2c0U0dE9CandJQTFoUWRjaG5VQmtoOThXYmFmVGhZbVlYOWxWbE9IMVlBNSt2VGVxcWwxYmtBY0ZmTUFEelFlUVRFRUdIV2tlOWMxZ3NPbFBuaTNUNFBZTDhtQ3pzcVR1R0V0cUJOY3lBaUlpSWlJcnFjSFQ1OEdLL09lUlVQVDMwWUV5ZE9iTnUxaHc0akt5dXJ4YUEyTnpjWDMzejlEWVlORzRaT25UbzVuVGNhamZqNnE2OHhjZEpFaElTRXdHUXlvYVNreE8xNHNiR3hEc2ZwUjlQeDBVY2ZlUlRVbGhTWDRLbW5ua0ppVWlKZWYvMTFTS1dNeCtqeXdPL0VDM1JEaEdPUTk3ZkUwVkRML1hGY1c0QlhqdjRnQklkTncxeWoxWUpVVlR3ZTdqTFNhYnltdFd5ZlRMN1pJZVFDWE5ldHJUYlY0MEJsRnVMOXd2RHYwK3N2NlAwQVFGNjlCbWFiQlZLUkJNRnlQNFQ1QkY2VzlWUnRBTGFVSHNlZjRvWWdSTzZQdmlGZHNML3liTHZHV2wxNEVEMkNZbEJZWDRtaWhpcFVHdXRRYTlKRFo5YWoxcXhIcmFrQk9yTWVKcHNGQTBJU01TNjZ0OE1LWDdQTmdwM2xwN0cyK0pBUThrWDdCanVVa2ZCRW1pb2V5WUZSTHMvNVNSWEM2ei9GRFhiWjUyaDFIazYxc2lsWlcvVU9Ua0NDWHhoc0FMYVduc0N0MGIwZHptdE45Zmc2ZXlzbXhRN0d2Qk8vd2xjcXg2TmRSNk5QU0dkc0trbkgxOWxiaGI1bGhob2hYTytsaW5ONXYxUlZIR0tWYXNRcTFlZ2RuSUJuRG43dDFLZlNVSXV2bW96cnlvQ1FydWdSRkFNQU1GanNRVzFLWURTR2hDWWoxQ2NRNzJhc0ZQcm02aXFFMEwxM2NJTExvSGFnT2hIaFBrRzROYm9QZ3VSS0JyVkVSRVJFUkhSVjJiZHZId0JnK1BEaEh2VXZMUzFGWGw0ZUJnd1k0TkIrOU1oUktId1ZDQW9NZ3NWeWZxRmFZbUlpL1AzOThlTVBQK0xlZSs5MXVDWXNQQXdWNVJYWXVuVXJkdTNhaFRmZWVBTkdreEYvZi9MdmJ1Ly8yK3JmY1ByMGFXemRzaFYvZS9Sdm5yNU5BRUJrVkNSRzNqZ1NhOWVzeFpZdFd6QjZ0R2VyY0lrdU5nYTFGeUJFN284QklWMVJaZFFKajJMbjZzcWhsdnVqUjFDTVVMTVRnTEFoRlFBMG1BM3dVNnFSNEJmVzR2aVJDcFhIYzlsWWtvNXFrODVoVTdEMnN0aXN5TkdWQzNWYWt3T2pVRjUrK1FXMUFMQ3QvQ1QrZEs2dTdaaklYdTBPYWpQclN2RG8zdis0UFIrcFVPRzJUbjB4S3FJWC9LVG5ONk1xMFd1eHNlUW8vbGR5RkRWTnlsYmNHdDBIajNTOUNldUtEbVB4MlUwZXIvUHRIOUlGdDNmcTEycS95Zkd1LytDMDJMWjFlRkI3Yjl4UUFNQUpiVDdLREZxWGZUYVdwR05uK1NuVVc0d1FBZWdUa29BQXFRS0RRNU1jZ2xyQUhpYVBpdWlKV0tVYVFUS2xVMjNoMU9EekFlNXV6Um1YOXl2UmEvRnJ3YjRXNXgzdUU0Z2VRVEd3NGZ3cTludmpocUozY0lKd3Z1emNCeERIdFBrdzJTeVFpU1RvSFp5QXBiazduY1lickU0U1h2OVJkckxGZXhNUkVSRVJFVjNPenA0OWk5cWFXb2UyblR0Mklqd2lITVZGeFNndWNsMnVNVEFvRUYyNmRBRUFaR2RuNDlORm4rTExyNzUwNkxQOHArV0lqSXpFMWkxYm9kUHBuTWJZdEdrVE5tM2E1TkEyLzczNVNFbEp3WnR2dllsWno4L0NjODg5aDhlblBRNEFlUExKSnhFVmRYNUIwOEdEQjdGaWhYM3ZvSUtDQXF4WnM4WmxVSnVSa1lHWFgzclo3ZGZBYXJVL0Fidm9rMFZZOU1raWwzM3V2UE5PUFBpWEI5Mk9RZFRSR05SZWdMRlJxWkNJeE5oZW5vRTdPL1VIQUd3b1BnS3oxWUtCNmtUY0hUdElxTm1wYkJMdTZTd0duS3dweERzbmZuRWFNOVFuRUgvdGVoTUE0THZjUDVDbnEzQTQvMnpLN1M1WDFlNXJaMERwemtsdG9SRFU5Z2lLeFk3eVV4MDZQZ0FNVWljaVhCSGtFRmdQRGV1R3hJQklwNzRxbWV0SDNRdnFOY2pSbFNQQkx3ejkxVjBkYXBkZUtLbElqRUhxSkl5TlNrVXZWYnhRNU1Cb05XTjN4UmxzTEVsSHVqYlA2Ym9BcVMvdWpoa0lNVVM0TmJvUFFuMEM4TjdKMzFwOS9QNXlOQ3kwRzFJQ293SFl3OWlXTkg1SVlJTzlMTVgxWWQwUnFWQWhWcWxHZnBPNnh5ZTFoUmdWMFJPQWZaTzlIUldPMzF1cHFuamg5ZTRLMTBHdEp4cFhweHV0NTFlbDc2ZzRKUVMxdzhKUzhIUEIzbk45ek1qUUZpQlZGWStrZ0NqNFNYd2NOa1ZUU0dSSURZNFgzdWVCeXF4Mno0dUlpSWlJaU1qYnZ2amlDeHc1Zk1UbHVaZGVlc250ZFFNR0RNRHNPYk1CQUwxNzkwWjFkVFhPbkRuLzd6YTlYby9qeDQ1and2Z0oyTHBsSzU1NDRna01HejVNT0wvamp4M3dWZnFpYjkrK0R1UDYrL3NEQU9MajR6SG4xVG40NXB0dkVCd2NEQURvbHRJTjhmSHgwR3ExQ0FvS1FrV0ZZMDdpanRWcWhWNnZ4ODIzM0l6SVNPZWNvU1VXaXdYZkx2a1dKcE9wOWM1RUhZaEJiVHRKUlJLTWpVd0RBR3dyT3gvVUFzQy9UcS9EQi8wZVJyRGNEOU9UeCtHcEExOEtRYVBaWm9YZVlvTGVZc0llVGFiVHVISEtVT0YxaHJiUXFUN253bE9ySVJGSmtOWE9UWmc4ZFZ4YklLenM3QnZjK2FMYzQrYW8zdWh6TGpScmRIdDBYemU5M2R0V2xvSEllQlUybHh5RDFYYmhtMEJGK3daalRHUXFib3pvZ1NDWlVtZy9VMXVDMzB1UFlWdFpoa09JMTF5dHVRRXZIbDJLMTFQdlJaaFBJQWFxRS9GYXIzdnd4dkVWcUd2REptK3pqbnlIMHpXdVA4VnNhcUE2RWM5ZE45N2pjVDBsRlVrd3BiTzl2bENsc1E1L2xIdStpdlJBWlRhdUQrc093TDVLdUdsUTI3UUdjVStWWTFBYjdoTWtyQ1F2MFd1UjA2UmVzcWRFc05lRWJ2eEFvMmxBdnFmaURCNVBIQU9KU0l4aFlkMkVvQllBRGxibElGVVZEekZFNkttS3c1NG1xM243aDNTRlRDUVJ4bWkrUVJvUkVSRVJFZEdWcG1mUG5zS3ExWjA3ZCtLNy8zNkhoUjhzaEZRcWhVNm53M016bjhOZkh2cUxVTnJnZzRVZk9GeXZVQ2lRa3BLQ2ZYdlBQKzI0ZS9kdStQajRJRFV0MWQ3SFZ3RmRuUTRXcS8zZlVEdDI3a0N3S2hpSmlZbkNOZUhoNFpCSXpwZUJURTVPeGh0dnZJR2NuQnloTFNzckN6T2VtWUVQUC9xd3plOXo1QTBqMFN1MVYrc2RtekFhamZoMnliZHR2aGZSaFdKUTIwNWpvMUlSTFBkRGpxNGMyWFZsRHVkcXpYcDhtZlU3bmsyNUhVRnlQNlFFUmdzclBhdU1kUmQwMzEwWHNNS3dMZEsxZWNJR1pSR0tJSFR5RFVGaFEyV0gzc05vTlVGdmJmblRLVEZFTGxjUU43V2g1QWorVjNLMFRTRm9VeUlBOFg1aDZCL1NGWU5EazlEVlAwSTRWMjZvd2RheUU5aFNlc0x0KzVlSXhGQklaRkJJNVBBVjIvK3JrTWp3UzhFK1RPMXlJeVFpTWJvRlJ1UHQzcE14SjMwWk5JWmFsK00wWjdYWlBOb2N6ZGFPRGRSY2tZdWw4SlhJaFZJRUVwRVlBVEo3SGQ3ZkNnKzJhV08wZzVYWndvWmkvVUs2NHVjbVpRb0tHeXBSYnpGQ0taRWpLY0N4SG0vZmtQOW43NzdEb3lyVE40NS9aNUpKSmowaGhCVFNJSVNPZ0hUVVZWY1VlMXQ3ZDNXeFlFUFIzNnFvd05vYklDNnV2ZXZhVUZFUkc0dUNva2lSS2pVa3BQZWVUREtabWQ4ZlF3NE1Nd2tCd2FIY24rdnljczU3M25QbW5TR0VLM2VlZWQ0ZHdmM2lzbzBkZXE2UWdDQjZSaVRTTzdJcnZTT1Q2Qm1aeU9QcjVoaGZONjM5YWNIOWQzTk5kUzREbzlQSUNJOG4zaHBGc2MzZHptRk4xWTdxNkNOMkNXcEhkdDdSOXVDUGJ0WW5JaUlpSWlKeUlBZ0pDU0U5M2YwejJJYjE3Z0thMU5SVWdvS0NxSzUyLzV3VUd4dHJ6TEZhclY3M0dEaG9JSldWbFlTSHVTdGlTMHRMR1RObWpNZm1YSk1tVGFLbXh0MTJycm01R1pQSnhNOC8vd3k0SzNBZmUvd3grdlhyeHlzdnY4TG9vMGJUdTNmdmZmTDZvcU9qT2U2NDQ0aU82WGhieVZabXM1bGpqam1HN2huZDk4bGFSRHBLUWUxZUNEUUZjRzd5Y0FEbUZmN21jODdDMHZVY0VaM0d2TUxmMkZKWHpBWGIrM3lXYlEvcHpKaUl0SVI0WFZmYjBzaDEyM3VsMmwwT29uZXE2TnhaamIyeFF5SGUzcXB2Y2JkbjZCZmwza1Z4ZEZ3dlB0aTJlSjgreDZQclBtMzNmSURKekwzOXp2V3F1dDFWZlV2YjFhMjdjM3JTa1Z5WU5wcndRTzkvY1BJYks5aGNXMFRYa0ZqK25uRThWck9GNEFDTE81UTFIZ2NSYURKMzZMbVNRenJ4Nk1CTGVHRDErM3U4eWRpZkljRWF6Vk5IWHM3aTdXMGRWbFhsOEVQSjc0enNuTW1YaFN2MjZGNjFMWTFzcVMwbU15S0JYcEZKV00wV2oxQithMTB4L2FKU1NBdUx3MklLTUNwVWoreTA0eC9CdG9MYUh1RUpaRVlra0JtUlNJK0lCTHFHZGpJMkFtdGxZc2ZHZTAyNy9ETGdwOUtORE56ZVhtRms1NTVHcjl1dGRTWFluSGFzWmd0SDdMVFJXYUFwZ0NFeDduWFYyQnRaV1ptelIrK0ZpSWlJaUlqSW9haXVybzRCQTl5VnFsOS85VFYxZFhYMDdldmVjTDIyZGtlQjBpdXZ2bUk4ZnZCZkR4TGJPWlliYnJpQjV1Wm16ajNuWEFBYUd4dFp1WElsbjMvK09STnVuOEF4eHh6emg5ZTNaTWtTa2xPUytmSEhIL2ZxK3JUME5JcUxpNm1xcWlJNmVzL0RYcEc5b2FCMkw1eVdOSmpZNEFnYUhjMThYN0t1elhuLzN2U1Y4VGc1dEJPQThSSHc1TkJZWmd5NWFxL1hjT3V5MTlqVzBMRytMSHRyY2RrbUk2ajlhM3ovM1FhMW1SRUpGTnVxUFRiVjJwMGU0UW1ZVE82MkFydTZ1ZWZKUmtqN1NkNnZuSjA4ekd2T0g3V3B0c2huU0F2UU5hUVRYVU02N2ZZZVRsellISFlhSGMwME9wcXhHZiszMDlqaWZ0d3ZPb1hra0U1MERvN2c0WUVYTTNuMUIzdjFzZjc5S2R4aUpkQVV3REZ4dlVrS2lXSGlpamY1c1hROVcrdUtzVG4ydkMvUHV1cGNNaU1TQ0RTWjZSK2R3dEtkK3JwdTJSN1VCcHJNcElkM1lWTnRJWUVtTXdPaTNBRnBXVk10bTJwOXQzMlljc1Q1aEFZRSt6eFgwbFRONzlYNWxEVFZFTHg5QTcrZEsyb0JsbGZ1V01lbzJFd2pxSFhpWW1OTklVZEVwNUs4MDBabncyTXpqTTBBZnl6YnNGOS9RU0lpSWlJaUluS3d5TnFTeGVPUFB3NjRRMXVUeWNRakR6OEN3TVNKRXdHWStjeE1adjE3bG5GTmEwWHRkOS91MkV6c3ZrbjNjZk10Ti9Qd0l3OHpaZklVSG52ME1ScnFLYitRSWdBQUlBQkpSRUZVRytqVnU5Y2ZXdDluY3o0ektubDljVGdjMk8xMkxCYUxSK3VGWFIxMTFGRUthdVZQbzZCMkQ4VUVoWEZobXJzNjl1dkNsZGdjZHE5cXZsMmxoblkyd3NCZDJ5UWN5QmFXL3M1VjNZOGowR1Ftd1JyRndPZzBWbGExWFUxNFNmb3hESWhLWVVYbFZsN05XdEJ1MWFqRkZNREY2VWR4VnZJd1h0NHkzeU9vTlFIamVvemgyQzd1MzhUTksveU4veFd2M1M5QjdZYmFBamJWRmhKdmphYTBxWVphZXlQVjlnWWFITTAwdGpUVDRHaWlvYVdKUmtjekRZNW1HbHFhYUhBMGNVclNZTWJFdTM5ek9HWDFoNnhxNTMwQjl3Wmprd2VjVC9md0xrUlpRcGt5NEFKdS9QV2xkbnZkL3RraWRncXNxNXJkTzNPdXE4NWpYWFhlWHQxdlhVMCtaK0grTXpzaU9zMGpxTTNaYVpPOHpJZ0VOdFVXMGo4NjFRaEUyMnQ3c0tXdTJBaDBjeHZLV1YyMWpUWFZ1YXl2eWFleWVjZU9vc0htN1VIdExoVzFaVTIxNURXVWt4d2FTOC9JSktJdG9WUnRiL2Z3ZTAyZVVVM2J1dEhaOGRzM1BnT1lYN1Jtejk4SUVSRVJFUkdSUTlBUkE0L2dyYmZmd3VWeWNmVlZWOU90V3pkam96RndCNkdYWEhvSlE0WU1NY1plZlBGRm9xT2lPZitDODdIYjdkeHgreDNjZU9PTkRCMDZsTEN3TUtiK2F5b3puNW5Kb0VHRGFMVHRLQUp6N2NWK05EdFg4dnF5Wk1rU3BrNlp5cVJKa3hneWRFaTdjMFgrTEFwcTk5RGw2WDhoSkNDSVptY0xuK3pVZDdNOUEyTjI3R0svZHBmTndRQmUyaktmMVR2MXgyenZQbi92Zm56SEYvc0gxZGdiK2JWOEM2TzI5K2U4TUcxMHUwRnRXbWhuQWt4bWhuYks0TDg1UDNtY3M1aDMvSGFxZDJRUzQzdU9OYXBWT3dXRkcrZUN6SUZNNkgwYUkyUGR6N211T28rWHQ4d25xUU9Wclh2ci8zNTcyNnRHTXNvU1N0K281RFlEdzNwNzIvMXdveXloTkRrOCsrL1d0alJ5LzZyM3VIL0FlYVNHZG1iR2hya0hWRWdMR0gyVUFjcTM5MUwrSTlXanYxZm40Y0lkdkEvWXFaVUFRTzcyYW5BbkxtT2p2Ukd4TzVySnQ3ZHgyUmY1Sy9pbWNCV3JxcllaL1hSOXNSb1Z0ZDdWd0NzcXMwa09qY1VFREl2dHdUZEZxd0JZVmJXTjVOQllsbGRrc2FwcUcxR1dVS09xZTF0REdadnJ2Q3UvUlVSRVJFUkVEbWNiTm15Z3JLeU0xTFJVbGk5YnpwRkQzSnVFT3h3T3VuYnRTa3BLaWhHMGhsaERDSThJSnprNUdidmQvYk5hWWxJaUVSRVJnTHNQN3AxMzNRbmdzWmxZYzNNemdFZnYyejB4WThZTVlqdkZjdG5sbCszZGl4VDVreWlvM1VPdFBXYS9LVnBsVk9IdHpxak9QUUdvYks0M1doOTQzck9tUTIwTXVvYnV2N0N5TFIvbkxUR0MyajZSWFRreXBodkxLN2Q2elFzUHRCcEJueE1YMitvOVgwL3lUa0hyRmQyT05SNW4xWlh3WTZtN2FYbE1VQmovMStjc2VrVW1BZkI3VFQ3L1d2UFJIbTFpdFRkMmppTE5tQmliT0pCTDA0OGhORENZcDlkLzNtNW82TXVkZmM0a0l6eWU3MHZXOFZYaFNyYld1NnVvNngxTlBMRDZmYm9FUiszM3RoVjdvM053cFBHNHJLbnRqNGQwVkcyTGpieUdjbEpDWTBrTGl5TTgwR3BzK0paVFg4YWo2ejVoVFhXdTBXTjQyUGFndHJTcGhvMXR0RDBBUERiNWFrOUlRQkNBenczcmxsZHVaV3ppUUpaWGJ2WFlKRzdYQ3VLenVnNGxZSHNQNHZuRmF6djB2Q0lpSWlJaUlvZVRiNy85RnF2VlNrNTJEcE1uVCthQkJ4NWc4SkdEc2R2dGhGaER1T0x5S3p4NjFnSjhPZmZMTnU5WFhGUk1mRUs4eDFoZG5idVlLQ1RFZTYrZmpsaTBjQkdqUjQvZXEydEYva3dLYXZmUXQwV3JPQ1ZwRU8vbGRHeGpyZVNRVHZTSjdBckEwb290KzNOcCs4V20ya0tXVjI3bHlKaHVBTnlZZVJLM0xudk5xeHEwWjBTaThiaWdzZExZSEFyY2xZMS9UUmpnTWIvSmFlZmQ3Qi81TEg4WlRsd01qKzNCVFQzSEVoSG8vcWI3ZTAwK1UxZC82RE5rMjE5R3hHWnlXZnJSSklmR0dtTVhweDNGa3ZMTk5EdGIycmx5aCtPNjlLVmZWRElBWXhNSE1qWnhJSnRxaS9pNmNDVS9sUDZPeldFL0lFTmFnTTdCRWNiandzYXFmWExQcnd0WEVtZ09ZR241RmlPa0JXaDJ0dkJMK1diak9ETWlrZGp0bGRXTHRnZjNmMVM0eGQzS3dWZC8zZFZWMjdoeThiOTMrL1YxZkh3L0FCd3VKOThycUJVUkVSRVJFZkZRWDEvUHdoOFdNbnIwYUdwcmE4bkl5R0Q2OU9rODl2aGpBRVJHUmZMQ2l5L2dkTG9Mc0o1KzZtazZ4WGJpcXF1dW9xV2xoU2VmZUpLd3NEQ1BlOTV4eHgyTVBtbzBwNTU2cWpGV1VGQ0EyV3plcTE2eHhjWEZORFkyMHFOSEQ1L25KMCtlak1uazNkSXlPVG1aV2MvTjhuR0Z5UDZqb0hZUGxUVFY4UERhajZsdDZkaUdXV2Z0MUZkMVFUc2JqeDNJWHQ0eW55T0dYRTJneVV4c2NBUzM5VDZWUjlkOWltT25TdGZlMjhOb2dFMDFudFdRL2FKU2pCQU9ZRTExTHM5dW5FZXhyWnJRZ0NDdTZIWXNZeE1IR3VjWGxhNW41c1o1SHVIb3pxMFRkdmRwL0pEdEgzbDNUMjEvc2dsM1FIdHV5Z2d5SXhLTThkb1dHeC9sL3NMYy9PVWVvZk9POWV6OFYyZkhjeXdvV1VkdGk0MHp1ZzVoWUxTNzVVVm1SQUtaRVFsYzJmMVl2aTFhelpjRkt5anBRTVhxY2ZIOTZCK2RzdHQ1S2FHZDJ6eTM4NnZmdWJXQkw2bGhPKzZUNzZQeWUyOThYckM4US9PT2lldHRQRjY0RC82ZUpGaWpzVzd2VVZ2clkzTTdoOHZwOGZYclMvZndMcVNGeFFHd29uSnJoeXZvUlVSRVJFUkVEaGR6NTg0bHMyY21jWEZ4MU5iV2N0SEZGMUZSV1VGT2pydHRZcGN1WGFpdHJUVmFGL1RwMjRlUWtCQXFLOTE3Mmx4My9YV2twdTVvbFplYm0wdFZWUld4c2JHWVRDYk1admNuSE5ldVdVdFNVaElXaXdXVGVjZDRSeXo1WlFrQTZkM1NmWjQvNWRSVFNFbjIvdGs3UENMY3gyeVIvVXRCN1Y3NHZTYS9RL09TUTJQNWE0SjdJNkppVzNXYm16Slp6SUZHcU5TZUlMTi8vcmdLR2l0NWMrc1BYTjM5T0FDR2RzcGdZcDh6bUxGaHJsR3RlRVRNam0rc3UvYmhYVmFSeGVjRnl6a3A0UWplMlBvRFgyd1A3LzRhMzUvTHUvMkZhRXNvNEc2WjhNYldIL2pVUisvZmZsRTd2bW51cmdweXhQYit0dUM3UHlsQVdHQXd4M1hweHlsSmc0eGV1ZUN1OVAwOGZ6bXpjMytod2RIczg5b2djNkN4NFJSQTR5N3psbFZrc2F3aWk5VFF6cHpSZFFoLzZkS0hJSE1nNFlGV3prNGV4cG5KUTFsYXZvVTUrVXRaMjg1R1hhY2tEbXIzZFhaRWZZc05KeTdNbU9nVUZNNm96ajE5OXQwZEhKTk9lbGdYQUJvY3plUTJWSGpONllpd2dPQzl1bTUwbkhzM3p5SmJGU1cyR3AvM3Nic2NIYXBzTm1QaWt2U2pqT050RFdVY0dkT045UEM0UFZwVDY0WmxBRTZYaTNOVGhudk5LYlhWc3JEMDl6MjZyNGlJaUlpSXlLR2d0cmFXMlIvTjVzYnhONUs5MWQxUE5qQXdrRnR1dVlYdnZ2dU9oTVFFSWlJaW1IakhSUEx6Mjg1UjNuN25iYUtpb2dCWXM5cTlnZk9RSVVOSVMwdGp6bWR6S0NrcFllblNwWFNPNjB4ZVhoNG5uSEFDSjV4d1FvZlh1V2pSSWdDKytmb2JCZ3dZNEhWK3hQQVIya3hNRGhnS2F2Y1RNeVp1ekR3Sk0rN3llVi9oWTZzN2VwLytaeTFycjgzSlgwcEdlRHgvNmRJSGdKR3htV1FNdVpyWnViL1FLU2ljWGhGSnhseGY0ZU9yVy83SGx3VXJLR2gwLzlic3Z2NS9NOW9wZ0xzdjZUTWJ2bVJOZFM2OUlwSTRQcjRmTmZZR21wME9Fa0tpT2JaTFgyTnVUbjJwOGZpOGxKRWtoY1RRNEdqQ2JETFRLeUtKN3VIdXdMSFoyVUwrOXVmYldWaEFNUDhaOWcvQ0E2M0dXTE96aGE4S1Z6STc5eGVqY2pMSUhNaXpRLzlPamIyUnVoWWI5dTBoWWZmd2VHTUR0QmFYZzl4NjM5V24yeHJLK1BlbXIzZzdleUZucHd6bjVNU0JCSnN0bURFeFBMWUhHMnNMMncxcW01MHRIZHJNeTR5cHpSQy94ZVZrYzIyUjBacml6ajVuc3E0Nno2TUhiV3h3QkgyamttbjlvTWZpc28yMCtLZ2k3b2kzUnQrOFY5ZTFTckJHdDNtUHVRVXJlSEhMZDhaeGovQUVidTUxTXRYMkJ1cnNOcHFkTFpndzBTTWlnYVNRR01EOStwZVdiK0hTOUdNWWsrRDlEM0pIRFkvdHdmQlk3NC9KckszT1ZWQXJJaUlpSWlLSHBVVUxGeEVURThOUlJ4MWxCTFd0ZnZuNUY0NGF2YU9BNXFxcnIrS2NjODd4bUxOKy9Ycis3NjcvOHhoYnNXSUZVVkZSWkdSa0FPQjBPbm4yMldjQmlJNks1clpiYjJQY3VIR2NOUFlrQUk0OTl0aDJlOCt1WHJXYXRXdlgwck5uVCtiUG44L2dJd2R6L1BGLzNpYnRJbnRLUWUxK2NsYnlVS00zYldWelBkOFdyZmJ6aXY2NG1SdS9KRElvbEVIYlA5SWZGeHpKZFQxTzlKaXpzYmFRSXB0M2YxTW5MaU9rQlhnOTYzc3lCeVlTSG1qbHk0SVZ2TG4xQjZOU3R0SFI3TkVLWVdlL1ZXWjdiTWdXYURZYmZVUjM5VVhCY3A4Vm1QV09KdWJrTCtPU3RLT3dPZTE4VmZBYkgrZjlTdlV1SDIxdmRyYmd3a1ZHZUx6WFBWcDlucjk4dHhXK1ZmWUdYc3Rhd01lNVN6ZzdlUmduSncyaTFGYkRKKzJFOXdEM3JYcXYzVTIxV28ySTdjRS8rNTdkNXZsM2MzN2t2djUvdzR3SkV4ZzlkSDNKYjZ6Z2phM2Y3L1k1RHdURnRpcFMyMm43QVBCZXprOXFXU0FpSWlJaUlySmRkblkyTnB1Tmh2b0c3Qlk3NjllN044OHVLaW9DWU1PR0RWZ3NGaHJxRzR6eDFqbjE5ZlU0SEE3V3IxOVBjSEF3Ung1NUpGSFJVVjV0Q0JvYkcxbTJiQm1QUHZhb01XWTJtd2tJQ1BDWXQrdXh6V1pqMmJKbGpCdzVFcFBKUkV0TEN6T2ZtY255WmN1NThxb3JPZmZjYzNucHhaZDQ1cGxuV0xseUplTnZHazlvYUtoeEg0ZkRzK0RJYnJmei9QUFBFeEVSd2I4ZS9CZlAvK2Q1cGowOWpjTENRczQ3Nzd3LytsYUs3QmNLYXZlVG44czJjVTdLY0NJQ1EzZ25aNUhQUHFldDN0ajZmYnVWbGEwR1JLZHlXZm94KzNLWmU2VEY1ZVNoTlI5eGJjWUpQb05VaDh2Sm0xdC82TkM5dGpXVThlQ2FqekNiVEt5dktmQTRsOWRRVHJPenhhZ1NkUUZWemZVc0x0dkltOW1lOTk5U1creTFoa0piRmQ4V3JtSk8vdEkybi8vajNDVzRYQzYrTGxwSmpZOGVwcTF5Njh2cEhCeHBWRWFETzNRdWJLems2OEpWZk5iT2MreXEydDdBNjF1L1ozYnVFaUlzMXQzMlNOMVhmcXZNNW9GVjczTmU2a2d5SXhJSTNhV3RRRzFMSTZXMlduNHEyOEM4Z3QrOE5vcmJFN056bC96UjViWnAvUzR0UjJwYmJKUTIxZEE1T0pLZDI3NjdnRzMxcGN6Slg4YjhZdmZIWnA3Zi9DMHZiNW0vejlmVWtZcG5FUkVSRVJHUkE4VlRUejdGMXExYmplT0pkMHowT0gvM1ArLzJPSDduN1hkNDUrMTNQTVltM2pHUjFOUlVaajAzaS9nRTc4S21kOTUraHo1OSs1Q1p1YU10WVY1ZUhzdVdMdk9ZbDVmdm1ZTXNYNzZjcHFZbUJnOGVUSDUrUHRPZW5zYjY5ZXM1Kyt5ek9mLzg4d0YzVDl1TWpBeG16cHhKYzNNenA1eHlDdXMzck1kaXNmRE4xOThRRyt2ZUhOenBkUExVazArUm5aM05QOGI5ZzdDd01HNjU5UmJDdzhONTUrMTMrSGoyeHlRbXVqOTVPbi8rZk5hdlg0L0piREkyRlhPME9HaHBhYUdscFlWQmd3WXhkTmpRM2IrNUl2dUFndHI5cE5CV3hiVDFYM0IrNnFqZFZ0TVdORloycUhJeU5qaGlYeTF2cjdXNG5QeG44emQ4WDdLT3M1T0gwVHV5SzZHQlFlVFVsL0YyOWtMVzdOS2Z0ajF0dldZbkxpNytjWVp4N0dwblM3QmZLN2J3dDRWUGVWemJzZGZoNE1QY24zYzc3OEcxczQzSEFTWjNUZXJldGdWb1ZkdlMyT0hONlBhVk5kVzVyRm5kOFQrYnZiVnJrTDYvalZ2eUFnQ0JwZ0FDVFdaTUpoTk5EcnZYMTBHTHkvR0gvOXhFUkVSRVJFUU9kaE51bjBCajR4Ly9lZFJxdGZvY3I2MnRaZjc4K1R6eTZDTWU0d3QvV0doczZ0VnExd3JZd01CQXVuVHB3aEVEajJENjlPbms1dVp5MjIyM01lYkVNUjd6eHB3NGh2aUVlT0xqNDFtN2RxMFJKRWRGUmZHUGNmOEFvS2l3aU1XTEZ6TjY5R2pPUFBOTTQvN2pyaHZIbUJQSDhQWFhYN05oL1FaaVkyUDU1WmRmc052dFh1dHBkZFRSUi9rY0Y5a2ZUTFltMjBGWkVuYlJMelA5dlFRUHNkdDdsdGJZR3oycVo2MW15MjQvR3IrL3BJVEdHbFdwMityTDJxM3FGWkdEejM5SC9MR2V3Q0lpSWlJaUl2dENjM016VHFjVHE5V0szVzdIWXRuOWh1bStPSjFPekdZejVlWHVsb2V0RmJJZHZXNW5DeFlzWU9USWtXMkd5cjY0WEM3alA1UEpaUHduOG1kUlJlMCtVdDVjNTNQY1h5RXQ0TkhMVlVSRVJFUkVSRVJrZndnS0NqSWU3MjFJQ3hoaGEwY0QybDJ2MjlseHh4MjN4OCt2WUZiOHpmc3JXVVJFUkVSRVJFUkVSRVQrVkFwcVJVUkVSRVJFUkVSRVJQeE1RYTJJaUlpSWlJaUlpSWlJbnltb0ZSRVJFUkVSRVJFUkVmRXpCYlVpSWlJaUlpSWlJaUlpZmhibzd3V0lpSWlJaUlpSWlJaGJzOTJPM1c3Mzl6SmtIekFCb2FHaC9sNkdIRVFVMUlxSWlJaUlpSWlJK0pIRDRTQXZQNS82dW5xY1RxZS9seVA3U0lEWlRKKytmZnk5RERtSUtLZ1ZFUkVSRVJFUkVmR1RtdHBhOHZQeWNUZ2NSRVpGRWg0ZVRuQndzTCtYSmZ1QXlkOExrSU9PZ2xvUkVSRVJFUkVSRVQ5b2FtcGlXODQyd3NMQ1NFN3Vpc1ZpOGZlU1JNU1BGTlNLaUlpSWlJaUlpUHpKbkU0bk9UbmJzRmdzcEtXbFlqWnJ2M2VSdzkxQisxMGd5cUptekNKeStOTDNRQkVSRVJHUmcxdERRd1BOemMwa0ppVXFwQlVSNENBT2F0UENPdnQ3Q1NJaWZxUHZnU0lpSWlJaUI3ZEdtdzJBOExBd1A2OUVSQTRVQjIxUW14NFM1KzhsaUlqNGpiNEhpb2lJaUlnYzNKcHRUUVFHQnFxYVZrUU1CKzEzZytPNjlDSFFGT0R2WllpSS9Pa0NUV2FPNzlMWDM4c1FFUkVSRVpFL3lHUTIrWHNKSW5JQU9XaUQyaVJyREdjbkRmWDNNa1JFL25UbkpZOGcwUnJ0NzJXSWlJaUlpSWlJeUQ1MDBBYTFBR2QxSGFLd1FrUU9LMm1oblRremFZaS9seUVpSWlJaUlpSWkrOWhCSGRSYVRBSDhvL3RmL2IwTUVaRS9oUmtUTjNRL0VUUDZlSlNJaUlpSWlJaklvY1prYTdLNS9MMklQNnJGNWVTRHZKLzVyR0E1VGc3Nmx5TWk0c0dNaWRNU0IzTmh5aWdDVFFmMTc5ZEVSRVJFUkdTNy9MeDg2aHJxNmRXenA3K1hJaUlIaUVCL0wyQmZDRFNadVRobE5FZDM3c1hLcW0xc3JDdGdVMjB4bGZaNmZ5OU5SR1N2eEZqQ3lJeUlKek04aVVIUnFhU0V4UHA3U1NJaUlpSWlJaUt5SHgwU1FXMnJsSkRZN1dIR1lIOHZSY1RMK3QvWDArSndBTkFsTG80dThWMzh2Q0lSRVJFUkVSRVJFVGxRNkRPMEluK1N1QzV4eHVPeThuS2NEcWNmVnlNaUlpSWlJaUlpSWdjU0JiVWlmNUpPblRvUkVCQUFnTlBwcExTMDFNOHJFaEVSRVJFUkVSR1JBNFdDV3BFL2ljbGtJaUUrM2pndUt5L0hzYjBWZ29pSWlJaUlpSWlJSE40VTFJcjhpV0k2eFdDeFdBQnd1VnlVbEtpcVZrUkVSRVJFUkVSRUZOU0svT25pZDlwRXJLS2lncGFXRmordVJrUkVSRVJFUkVSRURnUUtha1grWk5IUjBRUUhCUUhicTJyVnExWkVSRVJFUkVSRTVMQ25vRmJFRDdvazdPaFZXMWxSaWQxdTkrTnFSRVJFUkVSRVJFVEUzeFRVaXZoQlZHUWtWcXNWYU8xVlcrTG5GWW1JaUlpSWlJaUlpRDhwcUJYeGsvajRuYXBxSzZ0VVZTc2lJaUlpSWlJaWNoaFRVQ3ZpSnhFUjRWaERyTVp4U2JHcWFrVkVSRVJFUkVSRURsY0tha1g4S0NreDBYaGNXVlZGYzNPekgxY2pJaUlpSWlJaUlpTCtvcUJXeEk5Q1EwTUpDdzh6am90VlZTc2lJaUlpSWlJaWNsaFNVQ3ZpWndueENjYmo2dXBxbXBxYS9MZ2FFUkVSRVJFUkVSSHhCd1cxSW40V0VtSWxJaUxDT0ZaVnJZaUlpSWlJaUFpVWxwWXlmLzU4V2xwYVBNWnpjbkw0OGNjZi8vVDF1Rnd1L3Z2Zi8xSmVYdDdtbkphV0ZqNzY2Q095c3JMMnl4cHFhMnVwcnE3ZUwvZmVHMnZYcnFXNHFIaWYzS3V1cm83YTJ0cDljcStEVmFDL0Z5QWlFQi9meGZobVZGTlRRME5EQTZHaG9YNWVsWWlJaUlpSWlFamJuRTRucFNXbFh1TXhuV0t3V0N6WWJMYmQzaU00T0JpejJYY2Q0ZWJObTNuNnFhY1pQbnc0NGVIaHh2aVNKVXY0OUpOUE9lcW9vL1pvdlk4OStoajFEZlZNblRyVlkvek1NODVrL1BqeGpEMTViTHZYTzUxTzNucnpMWVlNR1VKc2JLelBPUUVCQVh3MTd5dTJabTFsNHAwVDkyaDlIVEh6bVpuVU45VHowRU1QZVoxYnYzNDlEb2Vqdy9jS0RnNm1SNDhlSG1PVmxaVjgvdG5uWEhMcEpRUUVCT3oySGcvKzYwRk9QLzEwamhoNEJDdC9XOGtsbDE1aS9IazZuVTVjTHBmWE5iN3VXMWhReUEwMzNNRFFvVU9aZE4ra0RyK0dRNDJDV3BFRGdOVnFKYVpUREpVVmxRRGs1dWFSMlRNVHM4bms1NVdKaUlpSWlJaklvY1JtczdIKzkvVjdkYTAxeEVydjNyMk40L0x5Y3E2NTVocXZlUTgrK0NDeG5XTzU0Zm9iZG52UEJ5WS93TEJodzdodTNIVTRuSjRoWTVQTjNScncxbHR2eGJUVHo4ZjFkZlhVMTlkejdiWFhldDJ2YTFKWHJ2NzcxVDRyV2t0TFM3SFpiTXlmUDk5ajNPVnlzWDdEZWl4QkZxOXIrdmZ2ejRZTkd4ZzRjQ0JoWVR2Mm1IRTZuY3o3Y2g3RFJ3eW51Y2x6WS9Damp6NmFEei84a05QUE9KM0lpRWhqUE5nYVRHUmtKQmRmZEhGN2I0bUhhZE9ua1pLUzBxRzVVeVpQSVRJeWtrNmRPdTEyYmtscENZRUJnVHovd3ZNZTQwdCtXY0o3NzcxSGZuNCtkOTUxNTI3RFdwUEpoRG5BVEZWVkZlKy8vejRiTjIza24vLzhKNkdob2J6NnlxdDgvUEhIWHRjOCsrOW5TVTlQOXhoNzQ0MDNjRHFkL1BycnIyUm5aM3VkUDF3b3FCVTVRQ1FtSkZCVFhZUEQ0Y0J1dDFOY1ZFeGlZc0x1THhRUkVSRVJFUkhwb0tLaUlpWk4ycnVLeGRUVVZHWTlOOHRyL0o1Nzd5RXpNNU9hbWhwdXZlVldqM05YWG5VbG1UMHl2YTRwTGk1bTVzeVpSdmg1NVZWWDRuUTZBYkRiN1Znc0ZqWnQzTVJISDMzRUpaZGNRbkJ3c0hIdHo0dC81dGRmZitXcXE2N3l1bTlZYUJocjE2emw0MCs4QThLcXlpcGNMaGZ2dlBPT3g3akw1V0xKTDB0WXZYcTExelUzWEg4REg3ei9BWTBOalp3dzVnUmpmT1BHamN5YU5ZdVNraEkrL1BCRHIrc0FKdDdoV1ZGNzVKQWptVHg1TWplT3Y5RmovTmNsdjdKdzRVTEdqeDlQc0RYWTQxeEhRdGVkOWVuYmh6NjkrK3gyM29vVks5aTZkYXZYK05pVHgxSlVWTVFISDN4QVVGQVFFMjZmNEJHUzc4cGtNdUZ5dVRqbW1HTUlDZ3BpK3JUcDVPYm0wcXRYTDhhZVBKWkJnd1laYzdPMlp2SDZhNjk3dEg4RStQbm5uMW00Y0NHM1RiaU51Vi9NWmNiMEdUeit4T05ZTE43QithRk9RYTNJQWNKc05wT2MzSldjbkcyQSt6ZVRNVEV4V0hmNUppMGlJaUlpSWlMeVI1MTk5dG03L2FqL3poNTYwUHVqOXEyaW9xS0lpNHZ6V1gzWnZWdDNCZzBlNURXK2ZObHlBR0tpWXdBWVBYbzBBTTNOelZ4LzNmV2NOUFlramp2K09HeE5ObzQrK21pUG9EWXNOSXk0dURpT1B2cG9uK3NaZk9SZ1RqdjlOT040N2hkekdUNWlPQysvOUhLYnJRK3V1T0tLTnQrUDMzLy9uY1dMRjNzRXRjdVhMYWQzNzk3RWRJb2hQaUdlcDU5KzJqaFhWVlhGVi9PKzR1eHp6dlpZZDJCZ0lHYXptYi8rOWE4ZTkxKzVjaVd4c2JHY2N1b3BYczlkVUZCQWFlbU85aElOalEwMDJackl6czRtSWlLaXpSWU1mOFFWVjE1QlFVRUJQL3p3QTZlZWRpb1ZGUldVbC9udXk5dmMzTXpHRFJ2NWJNNW5BSno3dDNQWnVHRWo4Zkh4SkNjblUxQlFRSEZSTVdlY2VRYU50a1lBSWlOM1ZCbVhsSlF3WS9vTWhnd1p3cGd4WStqVnF4Y1RicHZBTXpPZTRZNkpkK3p6MTNhZ1UxQXJjZ0NKaUlnZ01qS1NtcG9hQUhKemMrbVIyUU0xUUJBUkVSRVJFWkY5S1NvNnFzTWZxUWV3V0N4NzFQOTBWL241K1RRMU5SRWVIbzdOWnVPRER6OGdJaUtDaEYwK1Nmcnh4eDlUVWxMQ2wzTy81SWZ2ZndCZ3dtMFRmTjd6bDE5KzhUaSs3UExMak1DMzFiZmZmTXVzV2JNb0tDamcyT09PQmVDM0ZiOTV6Smw0NTBSQ1FrSTh4bmR1OHpCdzRFQm16NTVOVTFPVGNYN0JnZ1djZXRxcGdMdXFOQ0FnZ01wS2R6dkRnb0lDNXN5WncxK08vWXRSTVJ3Y0hFeFVWSlRQMTVHMUpZdk1UTytxWTNDM004alB6L2NhdjJuOFRaeDIrbW5jY0lObmU0a042emQ0Qkx0dEtTMHBiYk5TMW1ReU1lSDJDZVRrNU5DclZ5L3V1ZWNlZmwvM3U4KzVkcnVkNWN1WHMzTGxTby94UG4zN0VCMGR6VTgvL1VSVlpSVm5uSGtHdFRXMVdLMVdvMUsycXFxSysrKzduNURRRUNPVVRVbEpZZUtkRTNub3dZY0lDUTNoK3V1dmI3T0g4YUZJUWEzSUFhWnIxeVRxNitwd09KMDBOVFZSV2xKS2x5NXgvbDZXaUlpSWlJaUlpRTg1MlRrQXhpYlp2aXhldkpqWFhuM05PTFphcmR4Nm0yZnYyZkx5Y2o3NjhDT09QLzU0Qmg4NTJCaXZxcW9pSWp5Q2dNQUFiSTAyU2t0TFNVbjFESm1mZnVwcEd1b2JQTVpLUzB0NThjVVhDUW9LWXQ2OGVjeWJONjlEcjZlNXVablUxRlNlL2ZlekFQVHU0NjZjTFM0dU50WmpNcGs0N3JqaitQNzc3d0ZZdEhBUkw3MzBFb0RSd21IU3ZlNFdFM2E3bmY0RCtoc2JnR1ZuWjVPWGwyYzhYMjV1TGtsSlNTeGF0TWhqSGZIeDhkeCt4KzBlUFhEZmZ2dHRHaHNidWZiYWE0bnQ3RjFOTzJ6WU1JNDg4c2pkdnNhRml4YXladldhTnM5YnJWWjY5ZW9Gd01NUFA5em12SEgvR01lb1VhTzQrdTlYK3p4ZlZWbEZWTFE3b0s2cHJUR3FhVXRLU3BnNlpTclYxZFU4OHVnakhsVzJJMGVPWlB6NDhUejc3TE9VbDVWejh5MDNFeDBkdmR2WGRDaFFVQ3R5Z0FrSUNDQWhNZEg0alZsSlNRbFJVWkVlSDVjUUVSRVJFUkVST1ZDODlOSkxtTTFtWEM1WG0zTk9PdWtrK3ZUcGc3M1pqaVhJUW1wcXFrZXYwcGFXRmg1LzdISEN3OE1aZjlONHJGYXJjZTdNTTg1azZ0U3BEQm84aU5telovUDk5OS96ek14bkNBOFBCOXpCNk5OUFBlM3hmTlhWMVV5WlBJWEV4RVFlZitKeFB2endRM3BtOW1Ub3NLRzdmVDBQUC9Rd1JVVkZ4bkZlWGg2MzMzNDdkWFYxQUZSV1ZITExyYmRRVVZGaHpEbjVsSk01K1pTVEFjakt5dUtXbTIvaDVWZGVKaW9xaXRkZWZZMU5temNaY3hmOGJ3RWZmZlFSd2NIQjJPMTJYQzRYeTVZdFkvSGl4UUFFQlFYUjNOek04Y2NmejRUYlBhdUpJeitMSkNBd2dBRkhEQURjRmNNMXRlNVA1UTRlUEJpVHlVVFdWdStOMUhZVllnMmhaOCtleko0OUc0RE9uVHRUVWxMQ2Y5LzlyekduSXh1WldhMVdtcHViMnp4ZldWbEphbW9xQURYVk5VUkVSTEIyN1ZvZWZ1aGhIQTRIZDkxMUZ6RXhNVlJYVjN0Y04ycjBLR3hOTmw1OTVWVnVHbjhUejcvd3ZNZG1ib2NxQmJVaUI2Q1ltR2dxS3l0cGFIRC9ObkJiYmk2WlBYcjRlVlVpSWlJaUlpSWkzdjcxNEwvbzE2OGZGUlVWWEhINUZSN250bVp2SlNnb3lEZ09DQWpBNlhDU3ZUVWJnS1N1U2NUR3h2THlTeSt6ZHUxYXpHWXpsMTE2bWNjOW5FNG5VNlpNSVNBZ0FKZkxSVk5URTVkZmRqa0JBUUVNR0RDQSsrNi9Ed0NUMlYyZFcxTlR3NzMzM0V0VlZSVlBUM3VhNWN1WDg4N2I3M0QyMldjVEVocmk4elZZclZZeU1qSUE5K1ppTzMvYy92WFhYbWZ6NXMxRzY0ZFhYMzJWZ0lBQXVtZDBaOGlRSVJRVkZuSGUzODd6V0MvQU5YKy9Cc0FJWTIrNC9nYWUrODl6QUdSa1pEQjl4blJlZVA0Rjh2THptRHAxS284OStwaXhnZGY5OTk4UHdKbzFhMWo4MDJMK01lNGZQdGNkSGhGdVBPNUlKVzJyeUloSWorT3cwRENHREJsQ2RGUTAyZG5aZlBMSkp4MXFkUkVXSG1aa0Y3NVVWZTJvcUsycnF5TWlNb0tZNkJpNmRPbkN1T3ZHY2VmRU85dTh0bS9mdmp6NDRJTnN6ZDU2V0lTMG9LQlc1SUNWa3BMTXhvMmIzUDhJMlpvb0t5K244MzVvRWk0aUlpSWlJaUt5djd6KzJ1dEdwZTJ1dlVhZFRpZmp4NC9ueEpOT1pOMjZkWngxMWxuTWdNeHdBQUFnQUVsRVFWUkdWZXJPeHQ4NG52SGp4OU9yZHkrdmM4SEJ3Y2I5Vzlzb0ZCUVUwTkRRd0lNUFBVaFRVeE16cHMvQVlyRXdiOTQ4dnZ6eVM1cWFtckJZTEI2Ym42V2twREJ0K2pUQUhkVHVmRzd5bE1rQWZEWHZLMmJPbk1uVWYwMDFlc3JPbmoyYkx2RmRtRFJwa2pFL0x5K1B4eDk3bkFjZWVJQ3c4RERtekpsRDdyWmNicjN0MWoxKy8rcnE2dmowMDA4NTkyL24rdHc0Yk9USWtZQzc3Y1JONDIvYW8zdGJnaXhHdTRaVzNicDFZOW5TWlh6eXlTZkcySVRiSnBDYm0rdDFmZTgrdlltTTJMSFB6cTVjTGhlVmxaV1VsWmF4Wk1rUzh2THlDQXdNcEx5aW5HblRwOUhTMHNJamp6elM1dnBDdzBMSnlNZ3dxb2NQQndwcVJRNVFGb3VGTHZGZEtDNXk5OEFwTGlvbUtqTFNhTG90SWlJaUlpSWljcUNiUEhreWMrZk94V3cyYysra2U0M3g1Y3VXYy8vOTk1UGVMWjNBd0VDbS9tc3FvYUdoclA5OXZWY2xwOHZsb3JxbW12S3ljby94akI0WlJFUkVZTGZiZ1IxQmNPL2V2WG4raGVmZFZhdzMzRUJjWEJ5UFBQb0lZV0ZoUnRYdnBFbVRHREowaU04MU94d09BZ085STdNZmYvb1JnSzFaVzRtT2ppWXVMZzZIdzBGb1NDanA2ZW0wdExRQUdPdEpURW9rTWpLU3lJaElyQ0ZXb3dYQW5oZzBhQkJCUVVIODlPTlBuSEhtR1czT2N6cWRsSmVYYzkvOTk5RzllM2RqZlAzNjlUejI2R1BNZUdhR1J4L1laVXVYOGZ6enozZG9EZWRmY0Q2MU5iWFUxZGZ4Nml1dmN0cnBwOUc5VzNkaU9zV3dZdmtLMXExYjUvTzYxZ0QzaXkrKzRJc3Z2akRXK2ZKTEx6Tjl4blRBL1djWUdocktHNisvUVY1ZUh2ZmNlNDl4L1lzdnZFaFpXUmtqUm96bzBEb1BCUXBxUlE1Z2NaMDdVMVZaUlZOVEV5NlhpOXpjUExwMzcrYnZaWW1JaUlpSWlJZ1ljcmZsRWhBUTBPWm1ZdjBIOU9mTk45N0Vack1adldmLzk3Ly9FUjBkYld4WUZSWGwvbmo4bENsVGlJdUw4K2hmNjNLNW1QL2RmSDc1K1JkamJOMjZkVHo0NElNTUdqeklaOFZ1ZG5ZMnpjM05qQmt6aHJTME5MS3ozYTBXV3RlWXN5MEhhOGlPUHJpdGV2YnNpY1Bwd0J6Z1dmMWJWbGJHaHZVYkFIajMzWGY1N3J2dmVPVFJSMml5TlJFU0VzSVhuMy9oRlh4ZWRlVlZ4dU9CZ3dhMitmNjF4MnExTW5EZ1FCWXRXdFJ1VU52cWswOCtJU0o4eDN2WEdwYSs5ZVpiSG9WZk8vZlgzWjNSbzBjRDdzM1pYbjNsVlFZTkdzU29VYU1BZC9Wd3lZSVNuOWRGUlVVeDU3TTVIbU96WnMweTJsNk0rOGM0amozMldLNjg2a3BDUWtOWXVuUXB6YzNOQkFVRlVWSlN3cWVmZmtybnVNNGRYdWVoUUVHdHlBRXVKU1dGelpzM0E5RFEwRUJsUlNVeG5XTDh2Q29SRVJFUkVSRVJ0eGRlZUtIZHpjU09QdnBvWG5uNUZSWXZYc3p4eHg5UGJXMHRpeGN2NXF5enp2SnFod0J3NFVVWE1uandZT1A0OHNzdTU5TExMcVZmdjM3RzJNNGhhR3NGN3M3M21qRjloc2VHWUsxYTEvam1HMjk2dERkb05ldTVXZGp0ZHE5UHMzNzkxZGVNSERXUzc3NzlqdXR2dUo1blpqekRoeDkrU0YxOUhaR1JrWXc5ZVN4L09mWXZBR3pMMmNiZGQ5L044eTg4VDNoNE9Bc1dMS0MwcE5UbmU5TVJJMGFNNE50dnZ6VXFkdHR6N0YrT0pTVjF4d1pnV1Z1eVdMTm1EV05QSHVzUmZxOWV2Wm90VzdaMDZQbXJxcXFJam83MmVTNHBLWW5hMnRwMjU0QjdzN2lpb2lMM2V4dmtmbS83OXUzTER3dC80TXFycnVTSUk0N2c5ZGRlWisyYXRRdytjakEvL2ZRVFpyT1o0NDQ3cmtOclBGUW9xQlU1d0ZtdHdYVHUzSm15c2pJQWlvcUtpSXlLOVBrUGlvaUlpSWlJaU1pZnBibTVHWUJISDN1VW5qMTcrdHhNRENBdUxvN1JvMGZ6NWh0dk1tclVLRjUrK1dYTVpuT2JGYUl6cHMvdytKblg2WFR5eE9OUGVJeTF0aGNBMzBIdHMvOStGbkJYMWdZSEJaT1lsQWpncy9WQlNVa0oxZFhWUnQ5WmU3T2RzTkFkbTFmWmJEWSsrK3d6N3JuM0hyNzc5anM2ZGVyRURUZmVRRVZGQldXbFpYVHAwZ1c3M1U1bFpTWGdEb05QT09FRTZ1dnJzZHZ0REJ3NDBDTWszVk1ubjNLeXo5Njl2blRwMG9YazVHVGp1TFdDT0NrcHlhaGFCaWdzS096US9UNy83SE5LU2tyNCt6Vi85M20rVzdyN1U3OWJObTh4M3MvV3F0Z0ZDeGF3YWVNbU5tL2V6TWFORzBsSVNDQWpJd05yc0x1U2VkVG9VU3hZc0lBTkd6YVFtWmxKV0ZnWXYvMzJtenVvL2ZFbmhnd1pRa3pNNFZXb3BxQlc1Q0FRSDkrRjZ1cHE3SFk3RHFlVHZMeDgwdEwydkxlTmlJaUlpSWlJeUw3U0dnSzJ0ak5vejJXWFg4WXROOS9DSXc4L3dySmx5N2p1dXV2YXJNQzgrNTY3R1Q1OHVIRjg1aGxuOHNBRER6Qm84Q0JqN0p5enp6RWV0d2ExdnZyS3p2cjNMRkxUVXJucHByWTMycG8vZno3ZmZ2dXRzYkdXeldZaktDaklPRDk3OW15aW82UHAyN2V2TVhiMDBVY0Q4T21ubnpMNnFORXNYYnFVSng1L3d1TyszMzMzbmZINHROTlA0NFliYm1oekRYK1V5V1RDWXJIdzVKTlBlZ1RXclZXNGQvL3pibU96TlhDL1p6dS9SbC9tenAzTDNDL21jdWxsbDdZNUp6NGhucGlZR0ZhdFdzV1FvVU53dVZ4Y2R1bGwzSHpMemJ6MTFsdFlnNjMwSDlDZjA4ODRuYjU5Ky9LZjUvNURjSEF3QUVPR0RNRmlzZkRUanovUnExY3YrdmZ2ejhhTkd5bklMMkRkdW5YY2ZjL2RmK1F0T1NncHFCVTVDSmhNSmxKU2tzbksyZ3E0L3pHc3FLaWtrMW9naUlpSWlJaUl5RjVZdFdxVjE2WmQ3YW1xcXZLcUNzM1B6d2ZjVlp5N2s1S1N3cW1ubnNxbm4zNUthbW9xcDU5eGVwdHpuM3ppU2ErSzJvY2ZmcmpOaXRyV01ESXd3SGZNVlZSVXhLSkZpd0NvcjZzSDNEMXVHMjJOZ0x0VndjNnFxNnNKQ1EweGpyK2MreVhqcmh2bmRkL3M3R3pLeThvWlBudzR5NVl0dzJxMTh0Nzc3M25ObXp4NWNwdXZkVit3Mld4WUxCYmVlZmNkcjNOcjE2eGw4dVRKUFBYVVUwUkZSM21kYjJ4c3hHdzJHK0VwUUhWTk5RQnp2NWpMMldlZnpjVVhYd3pzYUJ1eGNjTkdDZ3NMeWNuTzRaeHp6MkhJMENFcytuRVJWMTE5RlRVMU5UUTBOQkFRRU1Cenp6M24xVUtpMGRaSVJLVDc2OGhxdGZMWEUvNUtlRVE0QURmZGZCT1JrWkc4OWVaYlJFUkVlSVQxaHdzRnRTSUhpZERRVUdKaW9xbXNyQUtnc0tDQTBKQVFuODNQUlVSRVJFUkVSTnF6ZXRWcWZsLzNlNGZuTnpVMWVRVzFxMWF1SWlVbFpiY1Z0UzZYaTg4Lys1d3Z2dmlDNU9Sa3RtM2J4dFFwVTduMXRsdDlWdFdPdTI0Y0F3ZnUySHpybXI5ZncvaWJ4bnRVdEY3ejkydU1DdEg2ZW5mNDZ1dm40eTVkdXJCcDB5YmVmT05OWTZ4cjE2NHNXclRJQ0c4QkVoUGRyUkd5czdPcHJLd2tQUzNkT0hmdTM4N2w2S09QeHVsMGV0eDcwY0pGREI0OG1QRHdjR1BNVjV2Q25TdFoveWhmNGZxRTJ5WlFXdXE3QjI3ci9QSGp4N2U1anI3OStqSjE2bFRqdUxVUytPS0xMK2FDQ3k5Z3l1UXA1T2ZuVTF4Y0RNQUhIM3hBcDA2ZFNFNUpKc2dTeElrbm5zaTMzM3pML1BuejZkcTFLK0J1dGJCclNBdFFYbFpPajR3ZXh2SE5OOTlzUEk2SmljSHBkREovL256K2N1eGZmRjUvcUZOUUszSVFTVXhNcEtHK2dhYm1abHhBZGs0T21aazkxSzlXUkVSRVJFUkU5c2lsbDEzSytlZWYzK0g1Tjk5MHMwZEkyTG9oMk5ubm5NMjJiZHVvcnFvbWEyc1c0Qm1ZYnRxOGlYZmVlWWVOR3pkeTRZVVhjc21sbDdCa3lSS2VtZkVNMTE1ekxXTk9ITU9aWjV4SlV0Y2s0NXJJeUVqaTR1SThuajhxTWdxWHk4V0s1U3NvcnlqSDZYU3liZHMyeXNyTCtQNzc3d2tJQ0RCQ3dwMU52SE5pbTY5cDFjcFZiTTNlU29nMUJMUFp6SHZ2dmNmY0wrWVNGaGJHNktOR0cvUE9PZWNjcjJ2THk4dVpNMmNPRDB4K3dCaHpPQndzVzdyTWEyNU5kWTBSQk84cU9UbDVSeXVBb1VQWW1yV1ZKVXVXa0wwMW00UlJDYmhjTGxhdldvM0paS0trdElSVnExWXhldlNPdGRudGRtWThNNlBOMTdobTlScnV2LzkrWmowM3E5MStyenR2b0hiYWFhZVIyU1BUYUhrUTB5bUd4TVJFMHRMU1NFMUxKU1VseFNPY1R1cWF4S2hSbzNodTFuTkdjSitTNHQ3UWJQbXk1ZVRuNXhNU0drTFdsaXh5YzNPNStKS0x1ZXpTeTN5dXcrVnlVVjFkemYvbS80OGZGLzBJd01DQkE3bnpyanZiWFB1aFJFR3R5RUhFYkRhVGxwN0c1czFiY0RxZHRMUzBrSjJkUTBaR2QzOHZUVVJFUkVSRVJBNENJZFlRK3ZidFMrZk9uZmZvdXU0WjNYRTVYY1p4ZlYwOWFXbHBuSEhHR2Z6MDQwL01uRGtUZ0VHREI1R1ptVWxCUVFFQUxmWVdBZ01EZVhyYTA4Wm1YU05IanFSLy8vN01tVE9IK2ZQbmMrS0pKeHIzVFVoSU1EYWI4dVdUVHo3QlpESnh3UVVYVUZoWXlKdzVjNGlNak9UYWE2LzEyQ3lySTBwS1NuanhoUmVOWTR2RlFvOGVQYmptMm11SWpZMXQ5OW92NTM3SnNHSEQ2TmV2bnpGbXQ5dVpObTJhMTl5NnVqcDY5ZTdsOHo2bm5uYXE4WGpvMEtGTW56YWRUei85bExDd01JNDk5bGhNSmhOUFB2a2tGUlVWQUVSSFIzUG1XV2NhMS96dDNMOTVWZnI2Y3MzZnIybjNmR3BxS3JPZW13WEE2TkdqUGNMZ1cyNjVaYmYzbjNEN0JLWTlQWTNseTVkei9nWG5Hd1ZsUlVWRlBQLzg4NEM3MWNIWWs4ZHk5TkZIVTFkYnQ5dDd0b3JyRXJmN1NZY0lrNjNKNXRyOU5CRTVrTlRXMXBLelV3K2QyTmhZRWhNVC9MZ2lFUkVSRVJFUjJSUDVlZm5VTmRUVHEyZFBmeTlsbjNFNm5SNGJXUjBzN0hZN0RvZUQ0T0RnM2JZcHFLdXJJelEwRkxQWjdGR0Z1cTg0blU3c2RqdEJRVUhHV3ZMejgybG9hQ0E0T0pqRXhNU0RyaVdBeStXaXBjVWQyTy9MTmhDSElsWFVpaHlFSWlJaWlJdUxNM3JRbEplWEV4NFdaalRrRmhFUkVSRVJFZm16SFl3aExiZ3JhVHNhZnU3OGtmLzlFWmp1dXJFWDRMT2x3OEhFWkRJZGRPR3l2eHljZjRORWhQajRMb1NGaFJuSHVibTVORFUxK1hGRklpSWlJaUlpSWlLeXR4VFVpaHpFVWxOVHNBUzZDK09kTGhjNTJUaytkNEFVRVJFUkVSRVJFWkVEbTRKYWtZTllRRUFBYWVscFJvK1hacnVkYmR0eS9id3FFUkVSRVJFUkVSSFpVd3BxUlE1eVZxdVY1SjM2MWRUWDExTlNVdXJIRlltSWlJaUlpSWlJeUo1U1VDdHlDSWlLamlLMlV5Zmp1S1NraExyNmVqK3VTRVJFUkVSRVJFUkU5a1NndnhjZ0l2dEdZbElpRFkyTk5EWTJBcENiczQyTUhoa0VCUVg1ZVdVaUlpSWlJaUt5TytYbDVkVFgxZFBRMkVoTFM0dS9seU55U09qZnY1Ky9sN0JIRk5TS0hFTFMwOVBZdUhFVERvY0RoOU5KVG5ZT0dUMHlNSnRWUEM4aUlpSWlJbklnc20vZmE2U3hzWkdBZ0FEQ3dzTUlEZzcyOTdKRXhBOU10aWFieTkrTEVKRjlwN0d4a1MxYnNvemppTWdJMGxKVC9iZ2lFUkVSRVJFUjJWVitYajUxRGZVNEhVNmNUaWNKQ1FuRXhuYmEvWVVpY3NoU21aM0lJU1lrSklTa3BDVGp1TGFtbHFMQ0lqK3VTRVJFUkVSRVJIeHBhV25CNFhDUTNpMWRJYTJJS0tnVk9SUjE2aFJEVEhTMGNWeFdYazVGUllVZlZ5UWlJaUlpSWlJN2N6aWR1Snd1T3NWMklpdzAxTi9MRVpFRGdJSmFrVU5VMStTdVJJU0hHOGNGQllYVTF0WDVjVVVpSWlJaUlpTFN5ckY5dzdET25XTDl2QklST1ZBb3FCVTVoS1drcFdLMTdtaEN2eTFuRzQyTmpYNWNrWWlJaUlpSWlBRFl0d2UxUWNGQmZsNkppQndvRk5TS0hNTE1KaFBkdW5VaktNajlENy9MNVdMcjFteHNOcHVmVnlZaUlpSWlJbko0TXdHWVRQNWVob2djUUJUVWloemlBZ0lDNk5ZdG5RQ3orNis3MCtra0syc3JMZHQvZXlzaUlpSWlJaUlpSXY2bm9GYmtNR0N4V09qV3JSdm03Yit0ZFRxZGJObVNwYkJXUkVSRVJFUkVST1FBb2FCVzVEQmhEYkdTbHA2R2FYdFlhN2ZiRmRhS2lJaUlpSWlJaUJ3Z0ZOU0tIRWJDd3NKSVNVMHhqaFhXaW9pSWlJaUlpSWdjR0JUVWloeG1JaU1pNkpyYzFidXkxdUh3ODhwRVJFUkVSRVJFUkE1ZkNtcEZEa014MGRHazc5SUdJVXRocllpSWlJaUlpSWlJM3lpb0ZUbE1oWVdGa1o2ZVptd3cxdHpjckxCV1JFUkVSRVJFUk1SUEZOU0tITWJDd3NKSTc1YXVzRlpFUkVSRVJFUkV4TThVMUlvYzVrSkRReFhXaW9pSWlJaUlpSWo0bVlKYUVka1IxcHJkM3hJVTFvcUlpSWlJaUlpSS9Ma1UxSW9JNEE1cnUva0lheDBLYTBWRVJFUkVSRVJFOWpzRnRTSmlDQWtKOFFwck4yL2VRbk56czU5WEppSWlJaUlpSWlKeWFGTlFLeUllV3NQYWdPMWhyZDF1Wjh2bUxkVFgxL3Q1WlNJaUlpSWlJaUlpaHk0RnRTTGlKU1FraE80WjNRa0lDQURBNFhTeWRXczJsWldWZmw2WmlJaUlpSWlJaU1paFNVR3RpUGdVSEJ4TVptWVBnb09EamJIOC9BSUtDd3Y5dUNvUkVSRVJFUkVSa1VPVGdsb1JhVk5nWUNBWkdkMEpEUTAxeHNyTEs4ak96c0hwZFBweFpTSWlJaUlpSWlJaWh4WUZ0U0xTTHJQWlRMZHU2VVJGUnhsamRYVjFaR1Z0cGFXbHhZOHJFeEVSRVJFUkVSRTVkQ2lvRlpIZE1wbE1wQ1FuRXhmWDJSaXoyV3hzMnJRWlc2UE5qeXNURVJFUkVSRVJFVGswS0tnVmtRNkxqNCtuYTNKWDQ5amhjTEFsSzR2YW1sby9ya3BFUkVSRVJFUkU1T0Nub0ZaRTlraE1kRFRwM2RJeG05M2ZQbHd1RnpuYnRsRldXdWJubFltSWlJaUlpTWkrVkZGUlFXVmw1VjVkVzFWVnRVL1hVbGhReUp0dnZFbGhnVGE0Yms5OWZYMmI1K3gyT3hVVkZmdjArZGF1WFV0eFVmRSt1VmRkWFIyMXRZZDNJWmlDV2hIWlkrRmhZZlRva1VGd2NMQXhWbFJjVEhaMkRnNkh3NDhyRXhFUkVSRVJrZlk0blU0Y0RvZkhmMjM1ejNQLzRlV1hYdDdqNTdEYjdkdzAvaVllZS9TeFA3SlVEOFhGeGJ6MzNuc1VGKytiVUhCdlRaazhoYnZ1dkt0RGN5Kzg0RUplZS9XMU5zODNOemRUVWxMQ2hnMGIrT21ubi9oeTdwZTRYQzZ5c3JKMisxOTVlYm5YL1ZhdFhNV1ZWMXpKNXMyYmZUN2Z5dDlXY3NYbFY3QjYxZW8yMTFSWldjbWJiN3paNFovdEgvelhnM3o3N2Jlc1hyMmF0OTU4eTJQamNWOWZhMjNkdDdDZ2tNc3V2WXdaMDJkMDZIa1BWWUgrWG9DSUhKeUNnb0xJNkpGQlhtNHVOZHRiSDlUVjFiRjUwMlpTMDlJSUNiSDZlWVVpSWlJaUlpS3lxeWNlZjRLRkN4ZDZqRDMzbitkd3VWeGVHMGJYTjlUVDNOeE1WbGFXeDNoUVVCREp5Y25HOGNyZlZsSmVzU000M0phemphcXFLdUxpNHBnL2Y3N1BkYVNrcEpDWm1la3hkc1AxTjlEVTFPUnpmbk56TXdCUFB2a2tRVUZCYmI2KzUxOTRIb3ZGd3JTbnAvSGpqeisyT2E4dGQweThnMUdqUnUzeGRSMWx0OXNaOTQ5eDFOVFVlTDFXcTlWS1JvOE1icDl3KzI3dmM5NTU1M0hWMVZkNWpQWHAyNGVZbUJoZWZPRkZIbnZjT3lSZnMyWU5FUkVSOU8zWHQ4MzdMdmxsQ2UrOTl4NzUrZm5jZWRlZEJBUUV0THNPazhtRU9jQk1WVlVWNzcvL1BoczNiZVNmLy93bm9hR2h2UHJLcTN6ODhjZGUxeno3NzJkSlQwLzNHSHZqalRkd09wMzgrdXV2WkdkbmU1MC9YQ2lvRlpHOVpqYVpTRTFOcGJ5aWdxS0NRbHlBdmFXRnJDMWJTRXhNcEZOc0ozOHZVVVJFUkVSRVJIYVJucDdPMkxGanFheXM1UDMzM3dmZ2tZY2ZvYlMwMUdOZWF6aTZaczBhcit1ZmZPcEo0L2o5RDk1bjFjcFZIcCs2dEZxdHpKMDcxK2Z6MjJ3Mkxycm9JcStnOW9vcnIyaXo0akluTzRkMzMzMlhVMDQ1aGJUMHREWmZXMnV3T0dyMEtKSlRkb1RKbjgzNURMUFp6R21ubitienVxVy9MbVh0MnJXRWhvUjZuWHZweFplWU4yOGU0SDVQWEM0WDUvM3R2RGJYME1wbXMvSHh4eC96K2VlZkF6QnUzRGhPR25zU2wxNTZLU2F6aWNqSVNLWTlQWTJ4WThkeTBjVVhHZS9meXkrL3pCMTMzTUhvbzBaei92bm5lOXh6N2RxMVBQbkVreHh4eEJGZXoyZXhXTGppeWl2NDc3di9wYXFxaXVqb2FJL3ppeGN2WnNUSUVlMkdyMk5QSGt0UlVSRWZmUEFCUVVGQlRMaDlBaWFUcWMzNUpwTUpsOHZGTWNjY1ExQlFFTk9uVFNjM041ZGV2WG94OXVTeERCbzB5SmlidFRXTDExOTduWWlJQ0k5Ny9Qenp6eXhjdUpEYkp0ekczQy9tTW1QNkRCNS80bkVzRmt1YnozdW9VbEFySW45WWJLZE9oSWFFa3AyZGpjUGh3QVVVRkJaU1cxZEhjbkxYM2Y0R1RrUkVSRVJFUlA0OENRa0puSEhtR1dSblp4dEI3WFAvZWM1cjNrTVBQa1JJU0FpMzM3SDdDczgrZmZydytCT1BBN0JwMHlhU2twSUlDd3Z6bWxkVFU4TWxGMTlDVkZTVTE3bFJvMGFSbDVmblZka0xVRi9uN3IzYXVYTm5qMnJlVnFHaG9YVHAwc1U0SGpseUpDTkhqalNPdi9uNkcySmlZcnlDVDRDbXBpWSttL01aR1JrWkRCdzAwSHRkbzBlUmxKUUV3Tnk1YzdFMTJUajNuSE85NXUzcXBaZGVvditBL293YzRWNUg3ejY5QVZpemRnMmpSbzFpMkxCaFdDd1dRc05DQ1E0TzVvbkhuK0RZNDQ1bCtQRGhYSHJwcFR6MzNIT01HVE9HbmoxN0FsQlVXTVFyTDcvQ21CUEhjT1NRSXdGWXNHQUJLNWF2OEhqZWpJd01YbjNsVmVPNGI5KytkT3ZlamZ6OGZESXlNcGc5ZTdiWFdrT3NJWnh5NmltQU96QXZLQ2pnaHg5KzROVFRUcVdpb29MeU11OVdDK0FPcmpkdTJNaG5jejRENE55L25jdkdEUnVKajQ4bk9UbVpnb0lDaW91S09lUE1NMmkwTlFJUUdSbHBYRjlTVXNLTTZUTVlNbVFJWThhTW9WZXZYa3k0YlFMUHpIaUdPeWJlc2R2MytGQ2pvRlpFOW9tUUVDczllMmFTazdPTmhvWUdBR3ByYTltOGFUTnA2ZWxZcmNHN3VZT0lpSWlJaUlqNFMxbFptZGRHWFRVMU5UUTFOM24xTk8zZHAzZWIxWTVPcDVOSEhuNkU4dkp5K2cvb3o0Z1JJeGd4ZkFUeENmRUFWRmRYQXhBVjdSM1VBdHg3ejcwKys2KzJtamx6cHMveGtTTkhNdW0rU1cxZTE5VFVoTTFtODNudTg4OC9wNktpZ3B0dnVkbm4rWDc5K3RHdlh6OEFmdjMxVitycjZ6bjF0RlBiZks1V3I3LytPdDI3ZGZlYWE3VmFlZk9OTnhrK2ZMZ3h0bmJ0V2hZdVhNaEZGMThFd01tbm5NeHZ2LzNHZlpQdTQ5NTc3OFVjWU9heFJ4OGpOUzJWRzIrODBiaXV1cnFhdkx3OHFtdXFLU29zSWlNamc4QkF6N2d2SVRHQjFaK3V4bXcyczJUSkVwWXNXV0tjczlsc0JBUUVFQjhmYndTMUpwT0pDYmRQSUNjbmgxNjllbkhQUGZmdys3cmZmYjVHdTkzTzh1WExXYmx5cGNkNG43NTlpSTZPNXFlZmZxS3Fzb296emp5RDJwcGFyRmFyOGJWVFZWWEYvZmZkVDBob2lCSEtwcVNrTVBIT2llNWZFb1NHY1AzMTF4dWJtUjhPRk5TS3lENFRFQkJBOSs3ZEtDb3VwcXkwREhDM1F0aXlaUXNKQ2ZIRXhzYjZlWVVpSWlJaUlpTGl5MjhyZnVPMTF6dzN2cXF2cjhka01wRzF4ZDJqMXVGd1VGdGJ5eHR2dmtHblRyNWIzWm5OWmw1NDhRWFdyRjdENHA4WDgrNDc3N0p1N1RyK2VmYy9BY2pKeVFId3FIN2QyYXV2dllyTDVmSWFYL25iU3U2Ly8zNm1UcDNxcytxMXZZL250NzZXOHZKeXRtM2JSbXBxcWpIZTBOREFSeDkrUko4K2ZSZzJiRmk3OTJoVlcxdkw0c1dMZHp2UFYyVXd3R21ubmNibm4zM08wcVZMamJFM1huK0RFMDg2a1pTVUZNRDllbG9EeS92dXV3K24wOG5Ja1NPNTg2NDdQWHIwbm5YV1daeDExbGw4OTkxM1RIdDZHbE9tVHZGcWVWQlFVTUQxMTExUFJrWUcwNlpQODNoUExyemdRcTY4NmtyT1BkZXpRdGhxdGRLclZ5OEFIbjc0NFRaZjQ3aC9qR1BVcUZGYy9mZXJmWjZ2cXF3eVF2bWEyaHFqbXJha3BJU3BVNlpTWFYzTkk0OCs0bEZsTzNMa1NNYVBIOCt6eno1TGVWazVOOTl5czlkck9sUXBxQldSZlM0aFBwNndzREJ5dCtYaWREcHh1VndVRmhaUlYxZFBTa3J5WWZYYk1CRVJFUkVSa1FQTkw3Lzh3amxubitNUmlJNDVjUXhqVGh6ak1XL1NwRWtrSkNSdzAwMDNBWkNkbmMxTjQyL2E3ZjBEQXdNWk5IZ1Fnd1lQSXJsck1oczNidVNOMTkrZ3VibVovLzN2ZjhURnhaR1JrZUZ4emN5Wk0xbjY2OUkyN3VpdTNBVDNabUx0OVM3dDNiczNkOTl6dDhlWXpXWXpxbW5uZlRtUGNkZU5NODR0WGJxVW1wb2FHaHNidWZDQ0M0M3hkLy83YnBzL3UrYm01dkxRZ3crMXVZYmRTVWxKNGE3L3U0c0JBd1lBN2lyazQ0OC9ubUhEM1VGeGJXMHR2LzMyRzk4ditKNFZLMVlRRXhORFMwc0x2Lzc2SzQ4LzlqZ2pSNDZrZTBaM1VsTlRqZXBabDlQOVo3bHJOUzNBYzg4OWg5UHBwS3lzekdPOHNySVNnTGk0T0FBKy9QQkQvdnZ1ZjQzejA2WlBNNExqdGxpdFZxT1hzUytWbFpWR01GNVRYVU5FUkFScjE2N2w0WWNleHVGd2NOZGRkeEVURTJOVVdyY2FOWG9VdGlZYnI3N3lLamVOdjRublgzamVaeXVOUTQyQ1doSFpMeUxDdzhuTTdFRjJkbzZ4azJWdGJTMmJObTBtTFMxTnJSQkVSRVJFUkVUOFpNU0lFVXk2YjVKWDhIcm54RHM5MmdNVUZoYVN0U1dMRGVzM0FMUWJ5TFhGNlhLeVljTUcxcTlmVDBoSUNFT0dET0hDaXk3MENsdkhqaDNMMEtGRFBjYVdMbDNLVi9PK0lpMHRqWFAvZGk2aG9UczIrbks1WFB6dy9ROE1IVHFVc1BBZEFkN09sWm10S2l2Y2dXUmlZaUxmZlBNTkYxNTBvZEVqTnpVMWxjc3V2OHlZKytrbm53THRWK2oyN2R1WFJ4NTlaTGV2L1pLTEwvRWFLeW9zTW9KdmNJZkkvOC9lbmNmWlZQOFBISC9kTzNPMzJSZXpXY2VNcFN4UmtpVTBJbXY5b2xCUmtZcFVkbG9SV2hSQ0tYMkZaQ215RlNMYlJNa2FRaGpyV01ac1pydXozenYzenIyL1AyNXp1TzZkUlJ2eGZqNGVQWEkvbjg4NTUzUFBEUGVlOTNtZjkyZkoxMHZ3OVBSazd0eTV4TFNOWWRQR1RkaHNOa0pEUTNuKytlZng5dkhHWURDUWRpbU45ZXZYTTJQR0RBQ2VIL0E4RHovOE1JQ3lDTnZwVTZmUmFDK2YyNHlNREg0NzhCdGR1blpoL2JyMTVPZm5Ld0hQNUdSSHFZdnc4SEFBbWpScFFvQi9BT2ZPbmVPNzc3NHJkV0czSzNuN2VDdmxEOTB4R2k5bjFPYmw1ZUhyNTB0Z1FDQ2hvYUVNR0RpQTBhTkdsN3B0dlhyMWVPZWRkemg3N3V3dEVhUUZDZFFLSWY1QkdvMkc2RnJSSkY2OFNIWjJEdUM0QzNybXpCbkNJOElKTHVWUkdTR0VFRUlJSVlRUS82NnNyQ3ppNHVKNHV1L1R5c0pabjgvK25EcDE2aERUTmdadzFMR2RPMmV1MisxemMzT2RhcCtXaUlpSTRMbm5uM05xUzB4TUpERXhFWEFzZkJVY0hLd3NtQVdPOGdpTEZpN2kxS2xUREJreWhQWVB0SGZLYmoydy93QmZmUEVGaVltSjFLdGZ6eVVUK0dvWEV5OEM4TmpqanpGdjdqeVdmYk9NNXdjOEQwQmtaQ1NSa1pFQXhNZkhzM2pSWW5yMTZsVnVLWVUvdTJoMlFHQUFyNy91eVBnOWN1UUl5NWN2SjZadERLMWJ0UVlnTER3TXRWcE42OWF0YWRDZ0FTcVZpcEVqUmhJUkVjR28wYU40NlA4ZUlqVWxsUU1IRHREMi9yYktma3VDNkdQR09OZnBmZkhGRituL2JIODZkdXpJK25Yck9YbmlKSGZlZFNjQUo0NmZRS1BSS08rL1pzMmExS3haay8zNzl2UGRkOThwK3hnK2JEZ0pDUWt1NytXMjIyL0R6OWVQbkp3Y3QrL1ZicmVUbFpWRmVsbzZlL2Z1NWVMRmkzaDZlcEtSbWNIMEdkT3hXcTFNbWxSNndOdkwyNHZvNkdnYTN0R3czUE42czVCQXJSRGlINlZXcWFoV3JScmVQbGtrSnlWanQ5c2RwUkNTa3NuTnpxRksxU3BsUHJZaWhCQkNDQ0dFRU9LZlZ4STRiZHUycmZJby9NeVBaMUtyZGkxYXRXb0ZRR0ZoSWRXcVZzUFgxOWRsKzRTRUJDWk9tSGpOeDMzanpUZG8yYktsOG5yU2U1UFlzV01IQm9PQmxpMWJjdmp3WVhidDJrVkJRUUg1K2ZuazV1YVNuWjFOaDQ0ZEdQZld1RkpyM1Y2cHBDNXVWRlFVM2JwM1krbVNwWFRxM01ubHNmNkZDeFppTUJoNDZQOGVLbk4vY1hGeDlIaTBSN25IZGJkNG1WNnZwOG5kVFFCWXMyWU40TWplTldZYmFkZXVIWURUWW1IdWhJVmZYbDF6OEJ3QUFDQUFTVVJCVlBpcmhMbklqRjZ2WitxSFV3RkhtWXFwVTZhaTArdVV4Y3dxVjY3TW9VT0hsRUR0YjcvOVJwMDZkY3E5SnUvWnF5ZTVPYm5rNWVjeC80djVkSDJ3SzFFMW93Z01DdVMzQTc5eDdOZ3h0OXVWQkhEWHJWdkh1blhyQUVlWmgzbHo1ekhqSTBkV2NIU3RhTHk4dkZpNFlDRVhMMTdralRmZlVMYWY4L2tjMHRQVGFkYXNXWm56dTVsSW9GWUk4YThJQ2d6RTI4dUxoSVNMeW9kVlhuNCtwMDZkSmp3c2pLQmd5YTRWUWdnaGhCQkNpSDlEUmtZR3YvenlpMVBOMHFURUpBQysrdW9yVkNvVmRydWQvUHg4OXYyNmo5VFVWS2Z0anh3NVF0OStmWlhYYjcvOXRsTHZOaWNuaHkvbmYwbUhqaDI0N2JiYlNwM0RnUU1IbURCK0FucWQzcW05YWRPbTVPVG1FQllXUm1CQUlMNSt2c1FkaStQRWlST29WQ3JhUDlDZW5qMTdFaG9heXZUcDA5SHI5UXdjT0xETXRWQ08vSDRFdlY1UFpHUWtWYXBVWWNNUEc1ajI0VFNtZmpoVnlZemRzV01IKy9idDQrbStUeE1ZR0ZqbStZdUlpS0JYcjE1bGpnR1lOV3RXcVgxSlNVa2NQbndZdlY1UC9KbDRObS9haktuUVJOY0h1ekxvaFVFWWpVWmxiSDUrUHZIeDhlemZ2MTlwQ3c4UGQxNFlMQzhmUHo4L0pUczIyK2lvK1dvd0dKUXhEZTlveU0vYmY2WnZ2NzRrSnlkejRzUUpsMnhuZDBvQzZXbHBhY3ovWWo2Tkd6ZW1SWXNXQUZ5OGVKRkwyeTY1M2M3ZjM1ODFhOWU0bkpOelo4OEJqb1hJN3J2dlB2cjI2NHZCeThDK2Zmc29LaXBDcTlWeTZkSWxWcTllVGFXUVN1WE83MllpZ1ZvaHhMOUdwOU5ScTFZMEdla1pwS1NtWXJmYnNkbHNKQ1VuazVtVlJkV3FWZERyOWVYdlNBZ2hoQkJDQ0NIRW4ySzMyemw5K2pRZlR2M1FhVEd4eWxVcU85VnFQWFh5Rk9ESWxMMjc2ZVhhc1ljT0hlTE02VFAwN2RlWDFKUlV4bzBieDhzdnY2dzhubDVrTGlJMk5wWkdqUnRSdjM1OUFBb0tDaGcrYkRoUFBmMlVrcDFiVXY5VWIzQytCaXhaMUt5d3NKRE5temV6ZXZWcUN2SUxlUFRSUituNllGZUNyaWloMTdCQlEyYk1tRUZXWmhhalh4bnROak0wTnplWFE0Y08wYWhSSTlScU5UcWRqc0dEQnpOdTNEZysvL3h6QmcwYVJISlNNaDkvOURGUlVWRjA3OTY5M0hNWUVCQlFicmtGZ0RsejVwVGF0M0xsU3RxMGFjUEJnd2RwMWJvVmpSczM1bi8vK3grMWF0ZWlSODhlbUUzbXkyTlhyY1RmejUvMjdTOGYwOHZieTJsL3htd2pQajQreXV0Q1V5R0FVeUQ4M3BiM3NuSERSbmJ2M3MzdTNidng4UEFnSmlhbTNQZGhOQm9KQ0FodzIxZTVjbVZ5YzNQTEhBTmd0VnBKU1VuQllyRW9OWFRyMWF1bkJJN3Z1T01PRm55NWdLTkhqbkxuWFhleWMrZE8xR3AxaGVaM001RkFyUkRpWHhkY0tSaGZmejhTTGlSUVdPajQ4RENaVEp3K2ZZWktJWlVJQ3cwdHR4NlFFRUlJSVlRUVFvaHJWMUJZUU92V3JYbmwxVmVjRmhOcjBLQUJEUm8wVU1hTkdUT0dhdFdxY2ZIaVJSbzJiS2dFWGRQVDA1VkZxSW9zUlNRbUppcEJ3ZExZYkRZU0V4UEp6OHRYMml3V0MrQ2M4V2t5bVRodzRBQjc5KzVsMTg1ZCtQcjUwcWxUSjFyZDJ3bzdkakl6TTBsTVRNUmtNbEZRVUVCeGNURjE2OVpsNTg2ZHZQMzIyNHdaTXdhdFZ1dDA3QjkvL0JHTHhjSjlNZmNwYlhjMXVZdEhIMzJVbFN0WG92SFVzR3YzTG9CU2c3MGJmdGlnekRjMU5SVnprWm0xYTlhV2M2WWQ3L0gwbWRQS1dGOC9YMkppWWpoKy9EaWJObTdpNDVrZmMvRGdRUUQ2OXV0TGVIZzRkZXZXcFc3ZHVrNzdpWTJOSlNJaVFpbGg0RTVLU29xeUtGakp1UVRuUUhqak94c1RHaHJLbk0vbmtKYVdSdWN1bmNzTXJnSjh2L1o3TGwyNlJQOW4rN3Z0cnhsWkU0QXpwODhvSlIxS3NtSzNiZHZHcVpPbk9IMzZOQ2RQbmlROFBKem82R2dsZU55aVpRdTJiZHZHaVJNbnFGMjdOdDdlM2h3OGVOQVJxTjJ4a3laTm1wU2IzWHl6a1VDdEVPSzYwR28wUkVkSGtabVpTVXBLS2phYkRZRDB0SFN5amRsVXExYlZhVVZQSVlRUVFnZ2hoQkIvWGJZeG03Q3dzRExISE5oL2dJTy9IV1RrcUpIczNMR1R4WXNYODFpdng1ZzJiUnBHbzVGSEgzMzBMOC9EVk9nSUpCcjBCcWYyV1ovT1VoNzd6OC9QWjhHWEMxaTRZQ0U2blE2VHlZU2ZueDloWVdIb0RYb01lZ1BoNGVGRVJFVHcwMDgvTVdYeUZONGM4NmF5cjRLQ0FwWjlzNHpnNEdEdXZmZGVwK1AwZTZZZkZ5NWNVQmJOZW12OFd5NDFhMHNzWHJ6WXBkN3NnZ1VMeW4yUGFyV2E0M0hIT1I1M0hJQnExYXJSdW5WclBwbjVDYzJhTmFObXpacE9ZenQzNlV4R1JnWldpOVZwUHhhTEJaUEpSR3FLY3drS25WNUhRRUFBZHJ1ZGMyZlA4V2lQeXorWGtxRDRsZGZWYXJXYUhqMTZNR3ZXTEF3R0EwOCsrU1JsV2I5K1BldlhyYWZQazMxS0hSTVdIa1pnWUNDSER4K215ZDFOc052dFBObm5TUVlQR2N6aXhZdlI2L1EwYU5pQUJ4OTZrSHIxNnZHL3ovNkhUcWNEb0VtVEptZzBHbmJ1MkVuZHVuVnAwS0FCSjArZUpDa3hpV1BIanZINkc2K1hPYitia1FScWhSRFhWVkJRRUg1K2p1emEvSUlDd1BFaEZCOS9sc0NBQU1Jand2LzBhcHBDQ0NHRUVFSUlJUzRyeVd5TmFWdjY0K1NKaVlsTW1US0YyclZyMDdwMWF5SWpJeGsrYkRoNzkrN2w2YWVmeHR2SG02Wk5tenB0TSttOVNjcDFXMGs1aFprZnoyVFdwNlhYYUUzUGNOVEg5ZmJ4VnRyMGVqMFQzNTZJMld6bXhJa1Q1T1htMGFObkQ2VkVYbzlIZTlDaFF3ZjZQZE9QMU5SVWR1ell3UU1QUElDdnJ5L05tamVqYXRXcVRzZVlNMmNPMmRuWkRCNDgyQ1hUZHRQR1RmeisrKytvMVdwc05odHo1OHhGcTlIU3FIRWpsN2t1L21xeFMxdENRZ0kveHY3STAzMmZkbm9pTkNreGllOVdmMGZuenAyZEFyRWw0dVBqU1VsSllkeGI0OXllbDdjbnZzM3AwNmZkYnJkNzkyNm50cFl0Vy9MR20yOXc0c1FKY25Oem5Xb0NaK2U0MXFqTnljbGh3NFlOZ0dOaHVHM2J0dkYvLy9kL0xzY3EyWGI5dXZWMDY5YU5KNTU0QXJqOHN6MTU0aVRKeWNtY1AzZWU3bzkwcDhuZFRmaGx4eS8wZTZZZk9UazVGQlFVNE9IaHdXZWZmZWFTb1Z4b0tzVFh6N0VZblY2djUvNTI5K1BqNnlqWjhQTGdsL0h6ODJQeG9zWDQrdnB5enozM3VEMUhOek1KMUFvaHJqdFBUMDlxUnRYRW1KMU5VbElTdG1KSGRtMlcwVWhPYmk1VnFsVEJ6ODkxVlZFaGhCQkNDQ0dFRUJWMzh1UkpUQ1lUdFdyVmN0di82NisvTW5YS1ZEdzlQWG5sbFZjYzEybzFhOUszWDEvbXpaMUh0MjdkNlA5c2YyWGhycUNnSUlZTkcxYmg0OWVyWDAvNTgrRkRoL0gyOW5hcXF3cU94K1lYTFZyRTRVT0hYWUttVjliVVBYdjJMTit2L1o2dnYvcWE5ZyswcDN1MzdvU0ZYODRVM3JadEc1czNiYWJoSFEzcDBMR0QwbjcwNkZHK25QOGxjWEZ4UkVWRjhlcHJyM0xrOXlQTW16ZVBOOTk4ay9yMTYvUGdRdy9TckZremwrQXVPQUt4eTVZdjQ4ZllIOUZxdFRScjNzd3BRTHIzMTcxczJyaUo5ZXZXVTY5ZVBicDA3VUtyVnEzdzlIU0U0S0tpb2hnMWVoU2hvYUZ1ejlISVVTTmRzbmRuVEo5QnBVcVZuR29JQS9qNk9LNlRWMyszbXJEd01LVThCYUJrMy9yNyt3T09Pck5qM2h6RCtmUG5lZUdGRjRpTmplWHoyWjlqczlubzFxMmIwMzVqWTJNQmVPS0pKK2oxV0M4bWpKOUFZbUtpc3FqYzh1WExDUW9Lb21xMXFtZzFXaDU0NEFHMmJON0Nqei8rU0pVcVZRQkg3VnAzWlNReTBqT29GWDM1OTIvdzRNSEtud01EQTdIWmJQejQ0NCswdWErTjIrMXZkaEtvRlVMY01BTDgvZkgxOGVGaVlpSzVPYm1BbzhEOGhRc1g4UFh4b1VyVktzcUhteEJDQ0NHRUVFS0lhN04xNjFaOGZYM3g5ZlZseStZdHhNZkhBNUNVbE1TQ0x4ZXdlL2R1SWlJaW1EQmhBaEdWSTVUdHVuZnZUbjVlUGt1WEx1WDMzMy9uOFNjZXAzbno1bmg3ZTVlN3FOYUdIemFRbkp5TTNxQm54NDRkV0N3VzR1TGkrUDMzMzJuWHJwMlNqWHI4K0hIbXpaMm5CRkFuVEpoQVdIZ1lhOWV1eGFBM2tKeWNqTmxzSmpESVViTzBlZlBtM0gzMzNXemF1SWtsUzVhd2Z0MTYydDdmbG1IRGhuSDgrSEUrbXZFUmZuNStEQjgrSExQWnpJNGRPOWk0WVNQSGpoM0RZRERRLzluK1BQend3M2g0ZUZDbFNoV2FOVy9HTjB1L1llUEdqWHp3L2djWURBYnExYXZIU3krL1JFaElDSWNPSHVMNzc3OW56NTQ5ZUhwNjh0QkREOUd6VjArWEdxL2R1bldqVFpzMmJOaXdnUTAvYkdEcWxLbk0vMkkrWFIvc1NwY3VYZkR4OGFGNTgrYWxuaTkzNVJmMGVqMit2cjdVcmwzYnBlL2did2Zadm4wNy9aN3B4L2J0MnpseitneEZSVVg4OU5OUFJFWkdvdGZyT1hUd0VOT21UU01ySzR1Um8wWVNFeE5EVE5zWXhvNFp5OXc1Yzltelp3K0RCZzJpZXZYcUFIVHQycFhhdFdvckpROENnd0tKaUlpZ1JvMGFWSzlSbldyVnFqa0YyQ3RYcVV5TEZpMzRiTlpuVkt0V0RiMWVyN3lQQS9zUGtKaVlpTUhMUVB5WmVCSVNFbmlpOXhNODJjZDkyUVc3M1U1MmRqWmJmOXpLamw5MkFOQ29VU05HdnpLNjFITjJNNUdJaHhEaWh1TGg0VUdONnRYSnpjM2w0c1ZFWlNYUTNMdzhUcDQ4UlhoNG1OTXFuMElJSVlRUVFnZ2hLa2F0VXRPNWMyZXlqZGw4OHNrbjJPMTJXcmR1emRtelo5bXpadzlkdW5iaDZhZWZkc2x5QlhqeXFTZUpxQnpCM0RseldiTjZEWGZmZlhlRk1oN1QwdEpZdFdxVlV6YXNsNWNYTVRFeFBQZjhjMHBiVUZBUVdwMldjVytOVXg1NWo0K1BaOEdYamxxd0hoNGVOR3JjaUhidDJpbmJlSHA2MHFWckYrNXZkeityVnE0aUpDUUVsVXBGYUdnb0lTRWhEQjAybE5EUVVJNGRPOFpITXo3QzI5dWJYcjE2MGYyUjd2ajZPaisxR1JBUXdNQVhCdkpFN3lmWXVIRWpXMy9jU3JHdG1ORFFVRWFQR2sxY1hCemUzdDUwNzk2ZGg3czlUSEJ3Y0tudk9TZ29pTjY5ZTlPclZ5OWl0OFN5YlBreUZpNVl5Sm5UWi81VTNWV3RUb3RHNi81Y3IxeTFraXBWcXZEUVF3K3hiZXMydnZ2dU8reDJPMVdxVk9IbHdTK3pkczFhUHYvOGMvejgvQmcvZmp4M05ia0xBQjhmSDk1OTcxM216cDNMcG8yYm1QekJaR1orTWhPVlNrWExsaTFwMmJLbGNvd2hRNGFVTzhmaEk0WXpmZHAwRGh3NFFNOWVQWlZTR0NrcEtjeWVQUnR3Qkp3N2R1cElxMWF0eU12TnEvRDdEd2tOcWZEWS96cVZ5V3l5bHo5TUNDSCtmY1hGeFNRbkpXUE16blpxMSt2MVZLNGNJWXVOQ1NHRUVFSUlJZjZ6VHAwOGhkbGlvY0VWNVFEK2FYYTdIYlBack5SOHZWSnlVckpURm0xcGNuSnlVS2xVTG9ITzhsaXRWcXhXSzJxMTJtMUpnYkxtYkxWYThmRHdVRW91VklURlluRUtKQjg5ZXBUYXRXdGYwN0dMaW9yUWFyWDg4c3N2NUdUbmNIKzcrOTJldS9JVUZ4ZXo5Y2V0MUtsYlI4bGEvYnNrSlNhUmw1OUhuVHAxM1BhbnBhV3g0TXNGUE5QL21WS0R5d2YySDBCdjBGT3Yzai96dTFqeU0vVDA5SFNxNXl0Y1NhQldDSEhEeTgvUEp5SGhJbGFyODhxWFB0N2VSRVJFb05QcnJ0UE1oQkJDQ0NHRUVPTFB1UjZCV2lIRWphM2l0eUtFRU9JNjhmYjJwazdkT29TRmhUbmRRYzNMeitmVTZkTWtKQ1Jnc1ZpdTR3eUZFRUlJSVlRUVFnZ2gvaHFwVVN1RStFOVFxMVNFaEZRaUtEaUlTeW1wWkdabVV2STRRSFoyRGprNXVRUUZCaElhSG9iSE5Ud09JNFFRUWdnaGhCQkNDSEVqa0dpR0VPSS94VU90SnFKeUJMWHIxTWJQMzA5cHQ5dnRaR1JtY3VMNENkSXVwV0d6MmE3akxJVVFRZ2doaEJCQ0NDR3VqUVJxaFJEL1NWcXRsdXJWcWxFck9ocUR3YUMwMjJ3MlVpOWQ0c1NKazJSbVpTRkZ1SVVRUWdnaGhCQkNDUEZmSUlGYUljUi9tdDZnSnpvNmlobzFxcVBUWFY1VXJMaTRtS1RFSkU2ZFBFVk9UdTUxbktFUVFnZ2hoQkJDQ0NGRStWUW1zMGtTem9RUU40MHNvNUhVbEZTc1ZxdFR1OTZncDNKRUJGNWVYdGRwWmtJSUlZUVFRZ2h4MmZHNDQxaUtpL0dXYXhRaC9qRlJVVFd2OXhTdWlXVFVDaUZ1S29FQkFkU3RXNGZ3TU9kRnhVeUZKdUxqenhJZmY1YmNYTW13RlVJSUlZUzRudXgyTzB1WExpVWpJNlBVTVZhcmxaVXJWeElmSC84dnpxeDhTVWxKMTd5TjBXakVibmVmSTJXMzI4bkt5cXJ3dnJadjM4NlNKVXV1ZVE1bE1abE1aZmJiN1hZS0NncktIRk5ZV01oSEgzMUVRa0pDcVdOU1UxSlp0V29WUjQ4ZS9WUHp2SnJGWWlFN094dUx4ZkszN08vZlpyUFpvSlRmQ3lIRXJjbnplazlBQ0NIK2JpcVZpa29obFFnTUR1SlM2aVV5TXpPVkw4WUZCUVdjUDM4Qm5VNUhTRWdsL1AzOVVhbFUxM25HUWdnaGhCQzNGcHZOeHVKRmkyblNwQW5Cd2NGdXgzaDRlTEJ4dzBiT3hwOWwxT2hScGU0ckt5dUx3NGNQLyttNVJFZEhVN1ZxMVFxTi9mcXJyMW14WWdYVFoweW5SbzBhRlQ3RzJERmpzZHZ0ZlBMcEp5NTl4NDRkNDlWWFh1V2xsMTZpYzVmTzVlNHI3bGdjQnc4ZTVJa25ucWp3OGN2eTJXZWZjZlRJVVNaTW5GRHF6MkxqaG8wc1dyU0k0Y09IYzNmVHU5Mk9LU29xWXZPbXpkelg1ajZxVmF2bWRzeWNPWFBZdlhzM2plOXN6RHZ2dk9OMlRIRnhzVXViU3FWQ3JYYk5NL3YwMDAvWnNua0xIOC84bUtpb3FOTGU0ZzFMcFZLaFVxbitjeGwvUW9oL2pnUnFoUkEzTFErMW1vaUljRUpDS3BHV2xrWldsdEZ4MXhvd204MWN2SmhJU2tvcUlaVXFFUkFVNkpTQks4U05yclNzSENHRUVEZTJXLzBHOGZidDIyblVxQkhlM3Q1S204MW1ZOE1QRzdpbjJUMFVtWXVjeHJkcTFZb1ZLMWJ3NEVNUDR1ZnJwN1RyOURvbHFIaiszSG1tVEo2Q1ZxdDFHOHdyaThsa292K3ovU3NjcUgzd29RZlp1SEVqeTVjdEx6TjRmS1VMRnk1dzl1eFpldmZ1N2JaLzk2N2RBTnpWNUs2S1RkcU55UjlNWnUvZXZlV09Hek5tREkzdmJPelUxdXllWm16YXVJblJvMGZ6M3J2dkVSNFI3dFNma1pIQi9QbnpNUmdNMUtwZDYwL1A4ZmZEdjdONzkyNGlJeU01K050QmR1N2NTY3VXTFozR0ZCWVcwck5IVDVkdFc3WnN5UnR2dnVIVWR1N2NPV0szeEtKV3ExbTVZaVdqWHhuOXArY21oQkEzQ2duVUNpRnVlcDZlbmtSRVJCQWFHa3BXWmhacDZlbktuWHFyMVVweVNncXBseTRSR0JSSVNFZ0luaDRlMTNuR1FyaTZNakJiOG1jSjFnb2h4SCtMU3FYQ2JyYzdCV3R2dGNEdDhtWExLU3dvcEYzN2RrcmJ5Wk1ubVRWckZwY3VYV0xGaWhWdXR4czEwamtvZWxlVHU1ZzRjYUpUMjdUcDA0aU1qTHltK2ZSNHRJZEwyNFVMRnhnNlpHaXAyeFFYRi9QTEw3K3dZOGNPdC8xNnZaNGxTNWRRVkZSRWNYRXhQNnovQWJWYVRVeE1ESVdGaFlBalcxaXIxV0t6MmZqcHA1K29YYnMyYXJXYXRMUTBwMzFwdFZyOC9mM0xmUjlGUlVXRWhJVHcrQk9QdSszUHlNamdpM2xmdU0xV3ZhdkpYWXdkTzVhSkV5Y3lidHc0Wm4wMkMwL1B5NkdDanovNm1LS2lJaVpNbkVCQVFFQzVjM0VuUHorZjZUT21FeEVSd2RRUHAvTDZhNi96NlNlZlVxdFdMVUpEUTVWeE9wMk9DUk1tT0cwN2I5NDhmUDE4bmRxc1Zpc2ZmL1F4VmF0VzVjbW5ubVRTZTVPNHQ5VzlMb0ZmSVlUNHI1RkFyUkRpbHVIaDRVR2xrRW9FVndvbXkyZ2tQUzJkb2lKSDFvYk5aaU1qUFlQTWpFejgvZjBKQ1ExQnA5VmU1eGtMNFJ5VXZmcS9xOGNJSVlTNE1WMGRtTDN5UDNkamJtYjMzSE1QdTNidGNnclVIdGgvZ050dXU0M0FvRURDd3NPWU5tMmEwbWMwR3RtNFlTUGR1bmREcDlNcDdWY0dFdjlPRm9zRm04Mkd4V0toWjgrZVZLdnUvaEgrc3BUTWJlcVVxZXpjdVZOcEh6QmdnUExucGsyYjh0YjR0OWk3ZHkrWm1abGtabWJ5VEw5blhQWlZNaTRoSVlHTEZ5OENrSnljak1sa1l0ZXVYUUNFaFlVQkVCQVF3SDMzM2VkMlR1Zk9uZU9MZVY4NHRjWEZ4V0UwR3BYWDk5MTNINEdCZ2Z6NjY2OUsyK2xUcDltL2Z6K3RXN2NtS3l0TE9TWkFzMmJOVUt2Vm5EdDNEcFBKUkVHK280WnRRa0lDZW9NZXZWNVBaR1NrbytURHpFOUlUMHZudlVudm9kZnJHVEZ5QkNPR2oyRFNlNU40YjlKN0dBd0dBTlJxTlhjMHVvT0ZDeGJTcVhNbnFsU3B3cng1ODV5eXFRRVdMbGpJNmRPbmVmK0Q5NmxYcng0ZE9uWmcyb2ZUQ0E4UC8wK1dRQkJDaUJJU3FCVkMzSEpVS2hWQmdZRUVCUWFTazVQTHBiUkxtQW9kQ3lqWTdYYU1SaU5Hb3hGZkh4OUNRa1B3a2xWWXhYVnlaVkRXWnJPaFFvV0hwd2RxbFJwUFQ4OXJmcnhUQ0NIRTlXV3oyYkJhcmRqc05vcXR4ZGl3T2RYZXZCV0N0WTBhTldMVnFsV1l6V2FsYmR1MmJYVHAyZ1Z3bkFNUER3OWxjYTJrcENUV3JGbERtL3ZhS09VU2REcWQyeXhUcTlXcTNJVC9NK2JPbVV0S1NncFBQdldrTXRlcnl3UmNxNENBQVByMTYrZlV0bWpSSXVYUDM2NzZscENRRUFZTUhIRDFwbnc0OVVNbDZMdDkrM2FXTDFzT09ESjZiVFlia3orWURFRDdCOXIvcWJrdFdiS0VBL3NQVkdqczl1M2IyYjU5dTFQYjhoWExNUmdNZkRqMVE4NmVQYXUwejU0OUc0Q2FOV3N5ODVPWkxQaHlBZHUzYjZkdnY3NDBhTkFBZ0dyVnFqRmk1QWplZS9jOXhvNFp5NFNKRTVTZmIxWldGdDkrK3kydDI3UUdJRGMzMXltamRzMmFOYXhhdFlyK3ovYW5YcjE2QUF3YU5JaUVDd204TmU0dEpreWNJTUZhSWNSL2xnUnFoUkMzTkQ4L1gvejhmTWt2S0NEdFVocDVlWGxLWDI1ZUhybDVlUmowZWtKQ1EvRzc2cEVySWY1SkpjSFprdiswV2kxNm5mNTZUMHNJSWNSZm9GYXIwWlk4c2FOejFFY3RzaFJodDl0UnE5V28xZXFiUGxoNzIrMk96Tm5VMUZUQWtUR3JVcW1JaVluaHA1OStBdUNYN2I4d2QrNWNBR1Y5Z1RGdmpnRWNHYThOR2piZzNYZmZkZG4zc0tIRC90TGNRc05DMmJScGszSk1jRjhhb1R6ZHUzZW56NU45QU5BYjlDNkIxRldyVmdHT21xMUhqeDVsNE1DQnRHalJ3bVUvYXJWYUNkVDI3dDFicVhIN3l1aFh5TXZMWTlabnM1U3g3N3p0Zm1HdXNnd2RPaFN6eWV5MmIvTGt5ZVRtNWZMMnhMZEwzVjZ2ZDN3dm1mcmhWR3cyRzVzM2IrYnoyWjh6N3ExeE5HellFSlZLcFN5K0ZoTVRRNDhlenVleVJZc1dEQnMrakJuVFp6QnE1Q2hlZmUxVklpTWpsU3pma21COGJtNnVrbEg3M1hmZk1YZk9YRHAzNmN3amp6eWk3RXVqMFRCbTdCamVmT05OWG52MU5ZWU1IVUtyVnEydStad0lJY1QxSm9GYUlZUUF2TDI4OEk2c2dkbHNKdTFTR3Nic2JLV3YwR1Rpd29VTGFEUWFLbFVLSmpBZ0VMV0haREtLZjg2VlFWb0FieTl2UEtSMnNoQkMzSFQwZWoyZUdrOU1KcFB5Yi83TkhxeTllUEVpSTBhTVVHNk9aMlZtTVdUb0VESXpNNVV4blRwM29sUG5UZ0RFeDhjelpQQVE1bjB4RDM5L2Y3NmMveVduVHA5eXUrL0Jnd2NyWlFDdWxwcWFpc0hMNFBJSS9ZY2Zmb2pHVXdOQXZYcjFLQ2dvNEhqY2NhWC9oUmRlY0x1L2RldldZYlZhZWZqaGgxMzZha1RXS08zdE81ay9mejVoNFdIS2U3MWF5WTNhSzJWbFpSRVhGMGUxYXE0bEdZNGNPVkpxWVBuSzRIT0prc1hZM05Gb05HZzFXaXBYcVZ6V1d3QlFTbExzMzdjZkFLMUdpOEZnNE91dnYrYnJyNyttVWVOR1BQZjhjK1RuNTd0czI2eFpNMGFNSE1Fbk16OWg0b1NKelA1OHRwSk43ZS92VDM1K1BsYXJGVzhmYno2YytpRmJ0MjZsZGV2VzlPblRoK3dydnErWGVPMzExNWo4d1dUZW4vUStmZnYxcFdkUDE0WEpoQkRpUmlhQldpR0V1SUpPcDZOcXRhcUVSNFNUbHBaT1ZsYVc4c1hXWXJHUW5KeENTa29xdnI0K0JBVUY0ZVBqYzUxbkxHNDJWNVk2c05scytIajdTSWtESVlTNGlYbDZlT0psOENJM0x4ZTRYUDdnWmczV0x2aHlBYWRQbjFZV3Raby9mejRlSGg1RVJVZlJwRWtUVXBKVG5JS05KZC9EbnUzL0xPRDRQbWEzMnhuMHdpQSsrOTluVHZ1dWUxdmRVaGNUZTZ6WFkzVG8wSUZubjN2V3FYM1I0c3RsQ0tLaW9nZ0pDVkVDaFZCNldZRWRPM2FnMVdyL2ROa0JjQVFWMDlMU1dMTm1EVzNidGlVb0tNaXB2N2k0R0E5UDV4dTFXN1pzVVdyVEh6bHlSQ2tsQUk1eUFrODkvWlRiWTZXbHBmSDU3TThyUExkcnJYOWZVRkRBNGNPSEFkaTdkeTlXcTVYNzI5NVBSa1lHRFJzMjVNaytUNWE2YmQ5K2Zaa3lkUXFGaFlWb05CcU1XVVowT2gxNnZaN1VGRWZtdGIrL1AxN2VYdlR1M1p2c25Pd3k5emZ1clhFYy9PMGdEenp3d0RXOUJ5R0V1QkZJb0ZZSUlkenc5UFFrSWlLYzBOQVFNak15U2MvSVVDNG83SFk3T1RtNTVPVGs0dW5wU1VCZ0FFR0JnUzRaRDBKY3F5dUR0TVhGeGVpME9nblNDaUhFTGFDa0pFSlJVZEZOWDdOMi9JVHhBR3pjc0pHWk0yY3k4ZTJKMUs1ZEczQ1VCQWdOQzJYTW1ESEsrSXNYTHpMNWc4bTg5ZFpiZVB0NHMyYk5HaEl1SkRCMDJGQmxUTWwzdFBJK00vUHk4NXhlSnljbHMzRGhRbDU4NlVWOGZYMVJxOVY4TWY4THpwOC96NUlsUzFDcjFTUWxKWEhxbEdzR2IycHFLcjYrdmtxNWhoSnF0WnJXclZ0WDZGeUVob1lDTUdIOEJIYnQzTVdrOXllaDBXaVVmcXZWNnZTNnVMaVlIOWIvZ0U2bkl5Y25oN0ZqeHRLeFUwY2w2OWZmMzk5dENRVndMQ1oycGRPblR6dlZDYjVhZm40K0ZxdUZvMGVQbHZrZW9xT2owZXYxN04yN2w4cVZLM1ArL0htU2twTFl1blVySDMzOEVZTUhEeVlySzRzSkV5YVV1bytxVmFzU0ZuNDVFem96S3hPZFRzZmV2WHRKU1VseHpQL3NPWHIxNmtWd2NEQkpTVW0wdXJmMHNnYVJOU081NTU1N3lweTNFRUxjcUNSUUs0UVFaZkR3OENBa05JU1EwQkN5akVheU1qSXBLQ3hVK3ExV0srbHA2YVNucFdNd0dBZ0tDc1RmMzErQ2ErSlBLd25VcXRWcXBmYWJFRUtJbTU5QmIzQXNOR1p6TERCMk13WnByN1JqNXc0QXpzYWZKU0FnZ0pDUUVJcUxpL0V5ZUJFWkdZblZhZ1VjR2JRQUVaVWo4UFB6dzgvWEQ3MUJUL1hxMVpWOUZSUVdBSERtekJsR0RCL2hkQnovQUgvbXpac0h3TGF0MjNqOHNjY0pDdy9qMTE5L1pkcUgwOUJxdFZ5OGVKSGJiNzhkY0h3Ty8vYmJid0FZdkF6czM3ZWYyYk5udTN3bW0wd21QRDA5T1hQbWpOSm10VnBScVZST2dkcVU1QlFlN1BxZ3kvc3ZLZEVRR2hySzBHRkRtZlRlSkQ3OTlGT0dEWFBVMmJYWmJOanRkcVVzQXppQzI5bloyYlJxMVlwVHAwNHhZT0FBSm44d0diWHEycjkzVHBrOGhjVEV4SExIdmZyS3EyWDJmL0xwSjBSR1J2TGR0OS9Sb2tVTHpwOC96OE1QUDh5eVpjdVlOM2NlcjczK0drVkZSVFM1dTRteXY3WnQyeXJsSHM2Y09jTzJuN2JSc1dOSEFnSUNBTWpKemlFdkwwK3B1NnRXcTVrMWF4YVZRaW9SSEJ5TWo0OFBsU3RYSmpVbGxiRmp4ekp5MUVqcTFxMEx3TysvLzg3eVpjdnAyYXNudnI2eXZvUVE0cjlIQXJWQ0NGRkJnUUVCQkFZRVVHU3hrSm1aaVRITHFGeEVBQlFXRnBLWVdFaHljZ3ArZm40RUJRWGk1ZVYxSFdjcy9tdXV6S2lWSUswUVF0eDZ0Qm90SnJNSnRWcU4zVzYvYVlPMTZlbnBuRGgrQW9BbFM1WVFHeHZMcFBjbllUYVpNUmdNclB0K0hiTm56M2JhcGwvZmZzcWZHelZ1NU5SWFdPQzRpVjZuVGgybm1yS3JWcTFTRnVNQ1I5QjMzcng1QkFjSHMzYnRXbUppWWhqNHdrQWxvTGQ5KzNhV2ZMMkVDeGN1QUk0YThTVytYdksxOHZSVVRrNE92Wi9vVFo4bit6alZRRjIrZkRsZmYvVzEwOXdDQWdMbzE2K2ZVOXVpUll1Y1h0OTc3NzEwN3RLWkg5Yi9RSU1HRFdqZnZyMFNvQzQ1Wmw1ZUhrdVdMS0ZkKzNaNGVqamVVNXMyYmNqS3lzSmlzWERwMGlWc05odEZSVVZYbjI0QXArK3NBSysrOW1xcFk4K2ZPOC9NbVRNQlIxbUNoZzBidWgwSEVCRVJ3WjQ5ZTRpUGoyZjRpT0VzWGJvVWxVckYwS0ZEMFJ2ME9GUUh1Z0FBSUFCSlJFRlVMRnE0aU5qWVdMNWM4S1dTTFg3a3lCRWxVTHRyNXk2V0xsMUsyN1p0bFgwT2ZHRWdBMThZcUx3MkdvMDgyZWRKdEJvdFd6WnY0ZE5QUDJYeFY0dXBGRktKek14TTl1L2Zyd1JxWTJOajJiTjdUNmtsSUlRUTRrWW5nVm9oaExoR1dvMkc4TEF3d3NQQ3lNdkxJek1yaTl5Y1hLV1dsODFtdzJnMFlqUWEwV3ExQkFZR0VoZ1k0SFNoSU1UVlNuNS9TZ0sxSG1wWlBFd0lJVzQxYXJWYXlhUUVidHBnN2FhTm0yamVvam14VzJKNVlkQUxmUHpSeDZ4WXNZSzgvRHo4L1B6bzJLa2piZTVyQThDRjh4ZDQvZlhYbWYzNWJIeDhmTmkyYlJ0cGw5S2M5cGVjbkl4V3E2Vnk1Y3BVcVZJRmNEenFuNUNRd1BBUnc1Vng5ZXZYWjlldVhmajYrdkxHbTIvUXNtVkxwLzBzK1hvSmVyMmVoeDU2aUxWcjErTGo2MzR0Z2wrMi93TEEwaVZMcVYrL1B2WHExU3YxdmVvTmVwYzZ0cXRXclhJWjE3OS9mL2J2Mzg5WGk3L2l2dnZ1VTRLb0dxMGpvL2FyeFY5UlVGREFvNDg4eXVyVnE1WHRTaFl6ZStmdGR6aDY5Q2lQZEgrazFMbGNLU29xcXRTK3paczNvMUtwQ0E4UEozWkxMTjI2ZFhNcXdYQzFwVXVXMHJ4NWN5VWpGaUE4SWh5QVJvMGFzV3paTWs2ZlBrM3QyclZwMEtBQnNUL0dLdU1PSFRwRWRIUzBVZ2JpYXBtWm1Vck5ZSTFXUS8zNjliRllMT3phdFl2MjdkdFR2MzU5Zmp2d0c3MTc5NmE0dUpnOXUvY1FFeE5UNW55RkVPSkdKbEVESVlUNEMzeDhmUER4OGNGV2JNT1liU1F6TXhPVDZYSzlyNktpSWxKVFUwbE5UY1hIeDRlZ3dFQjgvWHh2eW9zdThkZGR1WWlZaDRjRWFvVVE0bGJqNmVtcGZBNm8xZXFiOHZ1Q3lXUmk3ZHExdlBIbUc4UnVpU1VvS0loQkx3NGlNek9UOUxSMFFrTkRzVmdzU25ET2JyZlRybDA3UjgxVWk0VkdqUnE1UE5JZUh4OVBkSFMwY3I2c1ZpdWZ6UHlFYXRXcUVSTVRvNHlyVTZjT05TSnJzUFhIclVSRVJMak1iZFRvVWRTc1daUDVYOHduS0NnSVB6OC9sekVaR1Jrc1hyeVlGaTFhWUxWYW1UaGhJaDlNL29BYU5XcjhwZk5pTUJoNC9mWFhDUW9LUXFQUmtKMmREVnpPcUsxY3VUS1BQL0c0VXkzWHEwVkZSZkhpU3krNjdVdEpTV0hxbEtubHp1UEVpUk5zM3JTWmUrKzlsd2NmZXBEWFhuMk5oUXNXdWl6Q2RpV1ZTc1dqUFI1MTIxZS9RWDMwZWoyLy92b3J0V3ZYcGxidFdpeFpzb1NNakF6MGVqMG5UcHlnZDUvZXl2aUxGeSt5Wjg4ZVRwODZ6WW1USjdpVWVvbW4rejROZ0Y2dko2SnlCRFZxMUdEN3o5dHAzNzQ5alJvMzRzdjVYMUpRVU1ESkV5Zkp6YzNsL25iM2wvcytoUkRpUmlXQldpR0UrQnVvUGRRRUJRVVJGQlNFeVdRaUs4dUlNU3VMNGo5V0tnYkhJMnQ1ZVhtbzFXcDhmSDN3OS9QSDE5ZEg2dGtLSnlYbEQyN0dpM01oaEJCbFU2bFV5dWZBeldyVnFsVUVCQVE0WmFHMmF1VllHR3IxNnRXMHZMY2wrL2J0WThya0tVN2J4Y1plenNMcyttQlhCZzBhQkRodWloOC9mcHgyN2RvQmpzL1J6ejc3ak5PblR6TnQralNYNzFuUFBQTU1jY2ZpR1AvV2VONTU5eDJxVmF1bTlKVmttUjQ4ZUpCYXRXcTV6RDA5UFoweGI0NUJwVkl4WU9BQXZMeThHRDVzT09QZkdzL1VEOHNQZ3BhblpGRTFRRm5vUzZmVkFmQkFod2ZLZlRyTDI5dWIyMjY3elcxZlJVb3FwYWFrTXVtOVNSZ01CcDdwL3d4aFlXRzBmNkE5MzM3N0xaNmVudlR0MTlmdGRrT0dEaUV5TWxJSkxsL0owOU9UMit2ZHp1RkRoK25kdXplUmtaRUFIRHQyREpWS2hjMW00OTU3NzFYR0h6OStuQlhMVjNENzdiZlR0V3RYNnRldmo0ZUhCd3NYTEVTbmM1eUxGaTFhc0dMRkN2THo4Mm5VcUJFMm00M1RwMDRUR3h0TGpSbzFuTTZqRUVMODEwaWdWZ2doL21aNnZaNklpSERDdzhQSXkvMmpORUp1cnRKdnM5bkl5YzRoSnpzSGxVcUZ0N2MzZnY1KytQdjVTUmJsTGU3S1IxMkZFRUxjbW03Mno0SWYxdi9BZ0lFRFhOclBuVHRIUm5vRzk5eHpEL3YzNzBldjEvUE5zbTljeG8wZlA5N3A5YTVkdThqUHo2ZFY2MVpZclZabWZqeVQyTmhZQmc4ZTdQYnhmb1BCd05oeFl4azlhalN2akg2RkVTTkgwTFJwVTZVL0lTR0IrUGg0bDZ6TWd3Y1BNbjNhZEFBbXZqMlJrSkFRQU1hT0c4dUk0U1A0WWYwUDZQUzZhejhocGNqUHp3Y2NwUk9nWW9IV3YrTDQ4ZU5NZW04UzJkblpqQjA3VmxuczdPV1hYeVlyTTR2bHk1ZVRtWm5Kczg4OTY1SnBYQko4TFUzOSt2Vlp1bVFwSnBPSnNMQXdZbUppQ0F3TVpPT0dqVVJHUmpvRnkyTmlZbWpYcnAzVERldGp4NDRCbDg5Qmk1WXRpRHNlUjdZeG02aW9LQll1Y2dSeHg0OGZ6NU5QUGZtM25BOGhoTGhlSkZBcmhCRC9FSlZLaGErZkw3NSt2aFFYRjJQTU1wS1psYVZrU0lEaklxd2swellwTVFtOVFVK0FueisrZnI1SzFvQzR0ZHpzbVZSQ0NDSEtkck4vRGp6eTZDTzBhdFVLMnhWUEhZR2o3dXVkZDk2Smo4L2x1ckR1Ym1CZkdjQ3pXQ3g4cy9RYnFsV3Joa2FqWWRqUVlady9mNTZYWG5xSmpwMDZPbTFuc1ZpVWJVTkRRNWt5ZFFyajN4clBoUEVUYU5XcUZVLzBmb0lhTldydzlWZGZvOUZvbEF6ZEVsV3JWS1Z1M2JvTUdEQ0F5bFVxSyszVnFsVmowdnVUaUlxS1l1blNwUzd6VFVsT29jZWpQWnphekdhekVnZ3RUVnhjSEFDVmdpdVZPZTVLVnF2VmJWWXJYQTc4WHEyd3NKQnZsbjdEdDk5K2kxNnZaK3pZc1RTNXU0blM3K25weVJ0dnZzR1V5Vk9JalkzbDExOS9wVy9mdnR6Zjd2NEsxNEZ0RzlPV2hnMGJLbVVjUm8wZWhjVmk0WjIzMzZIN0k5MmR4cnJMR3M3SXlBQlFTbDVFUjBmejdydnZLdjFCUVVHc1g3Y2VxOVhxVk9wQ0NDSCtpeVJRSzRRUS93SVBEdytDS3dVVFhDa1lrOGxFYms0dTJiazVtQXBOVHVOTWhTWlNDazJrcEthaTFXcng5Zk1sd044Zmc4RnduV1l1L2kwMzgwVzVFRUtJUCtkbUxJWFR2WHQzbDdhTWpBeldyRm5EVytQZlV0cUtpNHZadjIrL3k5aWM3QnlsdnV5ZVBYdTRjT0VDYjQxL2k4ek1UUEx6ODNuMzNYZTVvOUVkSkNRazhQTlBQNlBUNjBoS1NxS29xSWpnU3NIS2ZrcUN0VjkrK1NXeFcyTHAyYXNuMjdadFkvdjI3WFRwMnNXbERtNmxrRXFNbitDY3pidGx5eGJTMDlQUjZYUWNQSGlRalJzMnVpeUs1ZXZyeThQZEhuWnErMzd0OTA2dk4yM2N4TEc0WXdRSEJhTTM2TW5LekdManhvMTRlM3RUdTA3RkgrT1BpNHVqVCs4K0ZScWJtWm5KeG8wYldiTjZEYm01dVRSbzBJQ2hRNGNTVWRtMWRxOU9wMlBNMkRIOHNQNEg1czZkeTh5Wk01ay9mejV0N212REk5MGZVUllPdTlyQjN3NlNsSlNrdkQ1Lzdyenk1NVNVRlBMeThqQ2J6S3hmdHg2QThQQnc3bXB5RnhhTGhaVXJWeElZRUlqZGJtZlZxbFZVcjE2ZE5XdldzUHE3MVM3SEFTZ29LTUJ1dHpOazhCQ2xiZnlFOFc1TFdBZ2h4STFNQXJWQ0NQRXYwK3YxNlBWNlFrSkRzRnF0NU9RNHlpRGs1K2R6WmFpdXFLaUlqUFFNTXRJejhQRHd3TS9QRHo5L1AzeTh2Vys2aXpZaGhCQkMzTHArV1A4RFRaczJwWDc5K2txYnhXSmgrdlRwTG1Qejh2S29lMXRkQUZxMmJNbXdZY09VMGdWMzNubW5rclhwNGVIQmtpVkxBRWVXNWgyTjduREprdlgyOXVhbGwxNmlUNTgrQkFRRWtKaVlTUFhxMWVuZnYzK0Y1bjAyL2l4cjFxeFJicmFHUjRRemNPQkE1MlA0ZVBQNDQ0ODd0ZjM4MDg5T3I5VnFOVnMyYjNGcUN3c1A0NlVYWDhMYjI5dmx1SjZlbm02eldhT2pvM2w1OE10dTU1cWNuTXprRHlZRGpnWGRSbzBjeGFWTGw2aGN1VEl2REhxQk5tM2FsUHY5c25PWHp0emQ5RzYrWGZVdEd6ZHU1SGpjY1h6NytwWTZmdHRQMjlpMWMxZXAvZDdlM3F4YnQwNTUzYlJwVSs1cWNoY2FqWWJ2MTM2UDBXZ0VvRXFWS2d3ZU1oZ1BEdys4dlZ6UFIya3FWYXA0TnJJUVF0d29WQ2F6U1ZKNGhCRGlCbEJzczVHWG0wZDJUalo1dVhrdWp3U1dVS3RVZUhsNTRlUGpnN2VQdDJUYjNpUktWdm0yV0N3VUZSVVJHaEphL2taQ0NDRnVPcGZTTHFIVmF0Rm9OS2pWNnB0NjBkRzh2RHk4dkx4UXE5VllMSllLUDByL1Q4clB6M2NLam1abFpaR2Fta3JkdW5XditVYTUwV2pFYXJWV09HQllWRlNFMld6R3c4TURMeSt2YXpyV3RUcDE2aFFaR1k2YXdIL21keXc3T3h1NzNVNUFRTUEvTURzSG04MkczVzYvcWRkd2lEc1dSN0hOUm9NRzljc2ZMSVM0SlVpZ1ZnZ2hia0IydTUzOC9IekhvbU81dVZpdDFsTEhxdFZxdkpYQXJRLzZ2M0VoQy9IdmtVQ3RFRUlJdUxVQ3RVTGM2aVJRSzRTNG1wUStFRUtJRzVCS3BjTEh4d2NmSHg4cTQ2aGRhOHpKSmpjbjEya3hNbkFFK0hMejhzak55d05BN2FIR3g4c2JiMThmdkwyOTBjdWlaRUlJSVlRUVFnZ2h4QTFQQXJWQ0NQRWZvRGZvQ1Rmb0NROEx3MnExa3BlZlQxNXVIdm41K1Znc0ZxZXh0bUliT2JtNTVPVG1BbzRhYmQ0KzNvN0FyN2UzVXJ0TkNDR0VFRUlJSVlRUU53NEoxQW9oeEgrTXA2Y25BZjcrQlBqN0E0N0ZOcTRNM0Y1ZEpxRzR1TmhSUWlFN1I5bmUyOXNiSDE5SDRQWkdxQWNuaEJCQ0NDR0VFRUxjNmlSUUs0UVEvM0VhalliQWdBQUMvMWpNb2Fpb3lCRzR6Y3NqUHkrZjR1SmlwL0ZXcTVYczdHeXlzN01CUjhhdGw4R0EzcURINE9XRndXQkE0eWtmRDBJSUlZUVFRZ2doeEw5SnJzU0ZFT0ltbzlWcUNkSnFDUW9NQk1Cc05qc0ZibTAybTlQNDR1SmlweHEzQUI1cU5RWXZML1FHUFY0R0x3d0d2V1RlaXB1S3pXWkhyYjYyMWJ1RitLZVl6V1owVWs5Y0NDR0VFT0tXSjRGYUlZUzR5ZWwwT25RNkhjRkJRUUNZVENZSzhndkl6Y3VqSUQrZjRxc0N0d0RGTmh0NWVYbmtYUkc4Vlh1b01lZ05Uc0ZicVhkN2N6S2J6UXdaK1RyTjdybWIvay8zZHVsLzY1MFBBSmd3NXRVL2ZZeVhoNytLUnFOaCt1UjNYUG9HRFJtRnQ3Y1hVeWROclBEK2Z0aTRoYjM3RHZEV202K1VPL2EzUTc4emEvWThYaHI0TEkwYk5ieW1lZjlUTEJZTGMrWXZva3BFT0E4LzFLWEMyeTFidVpyMGpBeGVITkMvekhISFQ1N2lndzgvNXJFZTNlajBRTHUvT2wyM2ZqdjBPNmRPeDlQcjBZZkxIWnVVbk1MS2I5Znl4R09QVWlrNHFNTEhtUER1Wk1KQ1EzaXE5Mk40ZTNzcDdXdldiV0REcGxnNmRXakgvM1h0QkVDaHlZUk9xMFd0VnBlNlA0dkZRbTV1SGtGQmdXNzdsNjlhamQwT2p6emNGYzlTbmpSSVNrNWg1KzVmYWRIc2JxcFVqaWoxV01OZkdVTkdaaVlMNTg1eTZmdHN6bnlPSEkxand0alh5dHpIMzhsdXQxTllhQ0k3SjRjc281R3NyR3lNUmlQTm05MnRmRjZVS0M0dTVyV3hiM1A3YlhYbzIrY3hQRHc4M083ei9ha3o4UER3NU9rK2p4RVdHbExodVh5eDRDdTJiZC9Cdk04K0t2T21vTlZhekxTUFA2V2dvSkRlai9lZ1RxM29DaCtqb2xhdlhjOVB2K3prZ1hadDZkemhuL203Y3FPeTIrMmtwNldUWDFCQVlXR2h5eE01UW9oL2h0MXV2OTVUK052bDVlVmh0OXZ4OWZXOTNsTzVvZVRuNStQdDdlMjJ6L0dkSkplZ29JcC9MeXJQMGFOSHFSUmNpYkR3c0wrOEwvbVovbnNrVUN1RUVMY1l2VjZQWHE4bjZJL2dpTmxzeGxSb29xQ3dBRk9oQ1pQWjdQYml6RlpzSXo4L24vejhmRExJQUVDdFZqdjJaOURqN2VXRlhxK1hyTEQva05JdXdxM0Z4YVNrWGlJcnkraDJURnBhZXBuYkE2VUdja3BjdlFqZTFYMFdpN1hVZm5lU1V5OXhOTzVFaGNaV3IxYUY3SnhjNWk5YXd2U0dEVXJOckxYYjdSai9LQkh5Vi9qNytaVVpMQVRIT2QrNCtVZnExN3Z0bWdLMU8zYnQ0ZHo1QytVR2FpMFdLNW1aV1JRV21wemFrNUpUMkxENXh3b2ZEK0RKeDN1aTFUb0gwMHdtTXg5OU1wc3NvNUhNckN3RzlPOWI1bm45NUxNNUhJMDdRVUppSXBQZkhWK2g0NTYva01DQmc0Y0pEZ3Bpd0xOOW5mb0tDZ3BKVEVvbUs4c0lRR0ZoSWVQZS9nQzlYc2Nyd3dmajYrdmpzci9zN0J4ZUd6c1JEdzhQcGt5YWdFR3ZkK3JQeU14a3liSlZOTG16VWFsQldvQUxDUmRaOVBVM1JJU0hsUmxrZGZ4ZXUvN2VtODFtZHUvWmgwNnZJK0pQWEVpdFhiZUI3SnhjaW91THNkbHNGTnRzMklxTEtiSllLQ29xd213dSt1UC9aZ29MVGVRVkZKQ2ZuMDlCUWFIYjRFQnVYajZQOSt6dTFIYm85Nk9jUEhVYW5VNWI2dC90TEtPUjNYdjNvOU5wR2ZMaTg5ZjBIdklMQ3NqT3pxRzhXTVgzUDJ4a3g2NjlBQVFHQkZEbjVkSUR0V3ZYYlNBdEk5TnRYOGYyYmQzK3JES3pqSHoxelVyTVpqTlZLcCs0cFFLMWhZVW1FaTVjb01oaVFhUFI0T2ZuaDZkR0xoWEZyU2tySXhPTDNLaHdrWldWNVpURUFZNXJnU3BWcXJpTW5UcGxLZ0RqSjFUc00vN3ZNbUg4QlBMejg1azhaWEs1WXgvcjlSaWRPM2VtM3pQOTNQWVhGUlZoTkJySnlzb2lJeU9EYkdNMm5UcDM0dXpacytYdTI5L2ZuK0RnWUtlMnc0Y09NM0hpUk43LzRIMXExYXJsc3MyaGc0Y1lQMzQ4a3laTm91RWQ3aE1Kc3JLeStIN3Q5L1R1MDd2Yzc5b0E3N3o5RGc4KytDQjNOTHFEUXdjUDBidFBiK1U3cWMxbWMvczl3TjErazVPU0dUUm9FSGZmZlRkanhvNHA5N2ppcjVGUFh5R0V1TVdWWk56NkIvZ3JiVVVXaTFQd3RyVE1HcHZOUmtGQkFRVUZCV1QrY1VHc1VxblFhclhvdEZvMFdnMDZ2UjZkVm90V3E1WHlDVGVRb2lJTFBmczhVK2FZbjMvWnljKy83Q3kxLzVISCs1YmFOMnZHWklhL09yYlVmclBaakVxbG90ZVR6N3J0UzgvSWROdFg0b04zMytLN05ldDQrTUhPUk5XTWRPbWZOR1VHemU1cGdzbGt4bXcydS9SWHIxYUZVNmZqbVQzM1M4TERRNTM2b2lKcjBPaU9CdVRtNXRIditaZExuVU5GZlRwak1sV3JWUDdMKy9rbnBLV2xzM3J0K212YTVyRkh1N2tFYXZWNkhlUEh2TUtZQ2UveHc4WXRGQlFVTU96bEY5d0dxRGRzaXVWbzNBbDhmTHdaT2ZTbENoODNkdXZQQUxTLy96NlgvWmJNUnludG9sTGg0KzNGZ1lPSEdmN0ttNHg5ZlJRMXFsZHoyc2JmMzQvYXRhTDRhZnRPWnM2YXd5c2pCZ09PTE5yTXpDd3VYRXgwQkQvdE5tYlAvUktBNE9CZ2VuUi9xTUp6bnZieExCbzNhc2o5OTdVdWRjenV2ZnNwTkpubzFLRmR1UUY5ZDc3L1lSTXBxWmZjOW5sNGVLRFZhUERVZUtMVmFORnFOZmg0ZVJFYVVna3ZMd05lQmdQZVhsNTRlWGs1WG5zWnFCd2U3cktmYlQvL0FrRFhUZytVL2o3MjdNTnV0OU95MlQzL3lBMjdMS09SYjFaOGkxNnZJendzakI5LzJzNzliZHZRc1A3dGJzZHYvZmtYenNTZmM5dlhxc1U5YnR1Ly9tWUZack9aaVBBd2Z2NWxKekZ0N3FYSm5ZMyt0dmR3b3pJWEZSRWZINDlHb3lFcXFpWmVYbDdsYnlURVRTd3NOTFQ4UVgrVHVHTnhicDl1K3plbHA2ZXo3dnQxSERod2dKU1VGTXhtTTM1K2ZsU3BXb1YyN2RyUnZuMTdBTDc2NmlzMi9MREJhVnVOUnNPMzMzM3Jzays3M1Y3bTkvN3AwNmF6WThlT2E1N3J5RkVqYWRHaXhUVnZWMUVXaTRVQnp3OGdKeWZINWZ1alhxOG51bFkwSTRhUEtIYy9QWHIwY0FrQTMxN3ZkZ0lEQTVueitSdyttUHlCeXpaSGpoekIxOWVYZXZYcmxicmZ2WHYyOHMwMzM1Q1ltTWpvVjBhWEc2eFZxVlNvUGRRWWpVYVdMVnZHeVZNbmVlMjExL0R5OG1MK0YvUDU5bHZYbjkwbm4zNUNaS1R6ZCt1RkN4ZGlzOW40OWRkZk9YZnVuRXUvK0h0Sm9GWUlJWVFMclVhRFZxUEJ6Ky95b3kxV3E1V0N3a0lLQ3d1VjRLM1Y2cHIxYUxmYk1admRCOGRLZ3JpTy94eEJYQ1dvSzBIY2Y1V25wd2ZQOW52U2JaL1ZhbVhCNHFWRVIwVVMwNmFWUy8rS1ZXc0E2UEhJLzVXNmZ6OC9QenFWa1kyMkpYWWJhcldhKzl1MmNlbmJ0R1VyR28wbmJjc0liZ1VIQnJMdndFSDgvZjFkQXJYSkthbnMzcnVQZXJmVllmbXFOVTcxbDYrMllYT3NTMXZIQis2bjBSME4wR2c4YWRXeXVWTmZSa1ltY1NkT1VxbFNNTGZWcVYzcWZvdUxyZXphc3c5dy9IMXlaKzc4Uld5SzNlYlVkaXp1UkprQjZxc1ZGUlVCT0czVDdhRXU5SDdzMFFydkErQ1JoeCtrVjQ5dVpZNlpOSGs2aDM0L1dtcC9aSTNxVEJ6N0dtK09mNWVmdHU4a01DQ0FaNjRxblpHY2tzcjhSVXRRcTFXTUh2WnloUitQTjV2Ti9QalRkdFJxTlIzYXhiajA2Ly9JaGkyNTJEWG85WXg1YlNTelpuL0JscTAvOGVxWWlidzZjZ2gzWGxYcVl0Q0EvcHc4ZFlZZHUvYXdic050ZE8zMEFEOXQzOG5GeENUSHYwMDZIYjhmaVFNYzU3cEc5V29WRHRUbTV1YngwL2FkYUR3MVpRWnFmOWk0QllCbTl6UWhKeWUzM1AzNitIaTdEZWorYithSDZIUTZ0Qm9OR28wbkdvM1dLYXQ1eGJkcjJSeTdsYWQ2OStLdUNnUWZyVllyRnFzVnM4bk1yajIvRWhEZ3p4ME42bE5vdXB5VmZXVnBpUzEvQk5JYk5xakhwVXRwYnZlcDErdWRQbGNxeW02M00rT1QyUlFVRkRMd3VYN1V2NzB1dzBhL3lZeVpuekgxL1luS1lwcFhldi90Y1M3QmorVXJWN1B5dTdWdUg5dmN0LzhnbTJPMzBiRCs3WXdlTVpqQncxL2owLy9OWS9ya2QvRDM5N3ZtT2Y5WDJJR0U4eGZ3OFBDZ1ZxM29QM1d6UUFqeDM3ViszWHJtekptRHhXTEIwOU9UcWxXcm90VnFTVTlQNS9mRHY0TWRKVkFMRUJVVnhkaHhqaHZ4MjdadDQrdXZ2bmE3WHp2Mk12ODlhZEd5QlZXclZWVmVyMTJ6RnJWYVRkY0h1N29kdisvWGZSdzllaFF2Zyt1TnBMbHo1ckpoZ3lPQVhGUlVoTjF1cDhlalBjcDk3eWFUaVcrLy9aYnZ2LzhlZ0FFREJ0Q2hZd2Y2OU9tRFNxM0N6OCtQNmRPbTA3RmpSeDUvNG5IbEp1UzhlZk1ZT1hJa0xlOXRTYytlUFozMmVmVG9VYVpPbWNvZGQ5emhjanlOUnNQVGZaOW02WktsR0kxR0FxNzY3TnExYXhmTm1qY3JNL2phc1ZOSFVsSlNXTDU4T1ZxdGx1RWpocU5TbGI3bWdrcWx3bTYzMDdwMWE3UmFMVE9tenlBaElZRzZkZXZTc1ZOSEdqZHVySXlOUHh2UGdpOFh1SHhHN3Q2OW0rM2J0ek5zK0REV3IxdlBSek0rWXZLVXlYTHQ5ZytTUUswUVFvZ0s4ZlQweE0vWEY3OHJQcnlMaTR1VndHMytIOW0zWlQzU2ZrMUJYSjBPclU0blFkeC9pRnF0Vm1wNWd1TXg4TW5UWjlLbFkzdWEzTm1ZUlY5L1EvVnFWWjNHbE5pMFpTdUEyNzRyWFYzZmR0T1dyWmpOWmg1bzE1WTllL2VoMFdqYzFzRGR1V3NQM3Q3ZWJ2dXVkUGRkamRteGF3L1BQUFdFVS91Ky9iOEIwTHhaVTVhdldrT3pwazBZUG1TUTA1anpGeExZdC84Z0hkckY0SHRWNE1qemp5L0lCb09CMGNPZE0ycC8ycjZUdUJNbnVhTkJQWWErTkxEVXVhM2Z1SVZkZS9iUnVGRkRRa3NKUm9hRmhsQzNqdVBSTjV2TnhwR2pjWGdaREVSSDF5enpmVi9wNUtuVG1FeG1aVDhBSVpVY2o5cVp6V1pzZnp6U1ZoTFF0VnF0U3FCTmZjVVhldzhQRDVkSC82L203b0tyK0k5SDdFdEVSSVF6ZXRqTGZMUGlPeDdzMHRFcHFJZmR6b3laLzhOc050UG44UjdVclZ2YnVSOUtuY09tMkczazV1YlIrdDRXVktvVTdOSmZzbDFoWWFIVGUzcDUwSFBvZEZyV2Jkak00aVhMYVhSVnFRdURYcy9MZzU3anpiZmVaZnVPWGNxajdqV3FWK09qcWU4NUhlUGw0ZGRXay9uU0h5VkNJaUpLTDJkdzl0d0Y0azZjQk9DMU1SV3J5VHh6MnZ0VXYrTGl0a1JvU0tVeUwrNXljbk5KU2IxRW9jbjEzMTkzRm42OXpDbmJ1cWdvbTk3OUJqaU5lV1hFRU81dGNRL25MeVJ3K2t3OEFCOTlPcnZVZmQ1L1gydUd2dXo0ZTJPeFdKUlNCeVdaMEJicjVkOGxqY1pUdWZoY3RmcDdEaDc2blFiMWI2ZHpoM2FvVkNvZTY5R2RKY3RXOHQ3a0didzcvazJYTEcrdFZzdlJ1Qk9jaVQ5THB3ZmFvZFZxS1Bqajk4UHZxb3ZRekN3ak16NzlIMXF0bGhjSFBvdS9ueDh2RHV6UHBDa3plRy95ZE40Wi84Wk4rem1VbjUrUHlXeW1SbzNxRXFRVjRoYXpjdVZLNW44eEg3MWV6elA5bjZGRGh3N0tqVStBMUpSVTRvN0hPVzJqMFdnSUNYRjhyL0gyY2w5ckZSei9ycGYxNzJiejVzMXAzdnp5emZETm16WVRHQmpvRXZnRXgvZVp0V3ZXRWgwZFRhUEdyamNhVzdSc1FlWEtqaWVYMXE5Zmo4bHM0cEh1ajVSNjdCSno1ODZsUWNNR05HL21tTWR0dDk4R3dKR2pSMmpSb2dWTm16WkZvOUhnNWUyRlRxZGp5dVFwM0JkekgvZmNjdzk5K3ZUaHM4OCtvMzM3OXRTcFV3ZUFsT1FVdnBqM0JlMGZhTTlkVGU0Q0hNSHMzdzc4NW5UYzZPaG81bjh4WDNsZHIxNDlha2JWSkRFeGtlam9hRmF0V3VVeVY0UGVRT2N1blFGNHV1L1RKQ1VsOGZQUFA5T2xheGN5TXpQSlNNOXcreDZMaW9vNGVlSWthOWVzQmVDUlJ4L2g1SW1UaElXRlViVnFWWktTa2toTlNlV2gvM3VJUXRNZm41RitsMjlPWHJwMGlZOW1mRVNUSmsxbzM3NDlkZXZXWmZpdzRYejgwY2VNSERXeTNITXMvaHdKMUFvaGhQalRQRHc4OFBIeHdjZkhoMHAvdE5sc05peEZGc3hGUlJUOUVaUTFGemxxSkxyTHdDMVJWaEFYSElGaVQwOFBOSjRhUER3OThkUjRvdEZvMEhocThQVDArS1BmVXk0MC82UmxLNy9qeU5FNHdrSkRNT2oxakgxdEZBQUhmanZrTXJZa2dPcXVMekt5QmtHQnJ0bHQ2ZWtaelAxeU1RYURudnZidHVHemo2ZVdPcGRQWjB3dU16dWd4RjJORzdIdDV4MmNQdU5jSzJ6cno3OVF1MWFVa3EycFZxdGRBb0NKaWNrc1g3V2ExdmMyTHpXUTZrN0o3MmRaajNZWEZSV3hiTVYzZ0tPZWEya2U2dHFKaDY1WStPcnhwNTRqTXJJNmI0OTd2Y0x6R1RycURjNmR2K0IybXhlR2pDSXpNOHVwYmZHUzVTeGVzaHh3QkhRSEQ3cTJXcUpYaTkzMk01LytiNTdidnVjR0RTMTF1NitXcnVDcnBTdGMybGN0WGVBU2JDd3VMbFlDaHYvWHRhUGIvWG4vOGFoMmZuNitVN3RLcFdMQXMzMEpDdzNoL3BnMmJ1dm1OcWgzTzVQZUhzdnRkZXRVNlBmdWRQeFpMbDVNY25vTmNDenVPQmFMaGVyVnF4SVZXWVB6Q1FrQS9INDBEcU14RzZNeG02S2lJdWJPWHdSQTU0N3QrVzd0T2dEdWFYb1hPcTJXN1R0MkV4b2FRb1BiYjhPWWs4T0IzdzRSV2FNNlVaSC96OTU5UjBkUmRnRWMvdTJtYlJMU0lmUVFRZytFRm5wSFFFcEVlbE0rd1lJS0NvSUNpb0lnaUNncVlFVkJSUVRwSUwwS2hCSjZDejBoSkNGQWdOQlNTTnY2L2JIWlNaYmRGTENnY3A5ek9DUXo3OHpPSnJ2Wm1UdjN2YmNDSjgrYzVkYXQyN2k2dXRvOUxwTUptOEIzWG9hY3Y3ODZuYTdBY1k0T0RsWVgxNVdDQW0weVZpOWZ1Y3FOUEZtenEzTitQeUUxYTlodHpIYjlSaEpSMFRGV05VLzdEbndCbzlHNk50NHpnM0lEd1Y5K1BvMEtBZVdKMkgrSUJZdVc0ZVhseVZ0dnZLYjhqdnIxN2s1c1hEd0hEeDlseXNlZjhlN1lVVGJ2ODk5M2hMTWpmSTlTc2lFdDdSNXF0UW8zdDl5ZllYcEdCbE9tZlVaYTJqM2VIREdNTXFYTnBSK2FOR3BBbjU3ZFdMNXFEWjkvOFExdnZmSGFmekpZbTVHZWpncWtPWXdRajVrTEZ5N3c4N3lmMFdnMCtkWk1MVm1xWkpHYVVGMitmSmtEQnc1WUxidDI3UnBwcVdrc1g3N2Nhcm1QajQ5VmhxNUZkblkyV2ZsOE5xMWZ2NTQ3ZCs0d2ZNUnd1K3RyMXF4SnpabzFBVGg4K0REcDZlbDBDU3U4M3YvOCtmTUpxaGhrTTFhajBiRGdsd1UwYXBSYkp1Zk1tVFBzMmJPSC9nUDZBOUNwY3lkT25EakJoUEVUZU8rOTkxQTdxUG5rNDA4SXFCREFzR0hEbE8xU1VsSzRjdVVLS2FrcFhMOTJuVXFWS3RuVXZTOVZ1aFNuMXB4Q3JWWno2TkFoRGgwNnBLekx5c3JDd2NHQmtpVkxLb0ZhbFVyRnFEZEhjZW5TSmFwVnE4YTc3NzdMdWJQV0FYVUxuVTdIc1dQSGlJeTBQbWV2RVZ3RGIyOXY5dTNiUi9MZFpMbyszWlcwMURRMEdvM3lXWmVjbk16N0U5N0gxYzFWQ2NxV0wxK2UwV05HTS9YRHFiaTZ1ZkwwajlQUkFBQWdBRWxFUVZUcXEvYkxYSWsvUmdLMVFnZ2gvbFJxdFJvWGpRc3VHaGZBK3NMUGFES2h6YzVHcHpVM3Vjbkt6a2FiRTlEVkZSREVCWE1tb0Y2dko0dUNzOEhVYWpXT0RnNjV3VnhISjV5Y2NvTzVUbzdtZW8wT0RnNUZDc284RHVJdkpiQXhaL3IxOXAyN2xWcWdEK1BORWNObzNiS1oxVEtqMGNUTXI3OVRBdkVEbjg4L0U3VXdreWVNSTZTV3VYWlgzZHExQURoNCtLaXkvbExDWlM3R3h2UEtTOVoxd2RadDNNSlA4eGNxMzFzeStVYU9lZGRxWEwwNnRYbi8zVEg1UG41V1RxRDI4cFdyK1k1WnQzRUxkNU9UYWR3d2xDcVZnNHJ3clA0YVlaMDZrSjZlQVppUDkvRFI0NFRVckVHVnl1WUdUTVdLNVo4SlUxUit2cjdVRHFsWjRKanpVUmZRYXJWVXIxb0ZaeGZuQXNlcVZMWW4rMXQrMzhuTm5FeVJFaVdLMjZ3SGxHWmg5M0tlcjRWV3ErUDJuVHRVcWxTUll5Y2l1WFg3RHNIVnExR2plbFdyY2NIVnExbDlmeW5oc2swSkNrdnBnL0JkZTFtM2NZdk5NYXpmdEJVd2w1RUlDcXhBWE53bEFFNUVudUpFNUNsbG5HWGJzbVhMc0h2dlBpb0VsT2ZkTWFOSXVIeUZQUkVIYU5HME1ZTUc5dWZnNGFNY094N0prKzNiRXRhcEF4OU1uVzRPMU9hVGRaeWNrc0tMcjQ2d3V5NnZtVi9OTG5COWkyWk5yRExKZTNWL211YjMxWFQ5NlpkRlN2RDgxcTNiN05xekR5OVBUeWFNRzIzM0pzYTI3ZUZFUmNmZ2xPZml0RS9QN2tvbTdmcE5XOG5NektSWDk2N0tCWiszbHhlUkowOHo0OHR2VUt2VmpCazEzT29ta0VxbFl0U0lvVXlhOGdrblQ1MWgvS1NQR1AvT20xWkI1ZVRrRklvVmMxZUMvNmxwYVJRclZrejUyNStabGNVSFU2Y1RHeGRQdDZjNjIvenRlclovYnhLdlhTTmkveUUrbURxZGQ4ZSthUlhrL1MvSXpNeXl5cUFUUWp3ZWxpeGVnc2xrNG4vUC9jOXVrRFkvOSs3ZFV3S0o4WmZNZGNDdlhyM0ttdFZyck1hbHBxWnlrNXZjdm0yZDZSbFVLY2h1b0RZOVBaM2J0MitUa0pCQVFFQ0FzandqSTRPVksxWlNvMFlOR2pac1dLUmpURXRMWS8vKy9ZV095eStCSkN3c2pQWHIxblBreUJGbDJTL3pmNkhEa3gwb1g5NWM3MTZsVWlrQnl3a1RKbUEwR21uU3BBbGp4bzdCMlRuM1hLZGJ0MjUwNjlhTjdkdTNNM1BHVEQ2WS9JRk55WVBFeEVSZWZlVlZLbFdxeE14Wk02MStKdjM2OW1QUTRFSDA3R21kSWF6UmFLaFd6WHp1OHRGSDFqT0E4bnA1eU1zMGJkcVU1MSt3MzVjaStXNnkwcWNrTlMxVnlhWk5Ta3BpOGdlVFNVbEpZZHJIMDZ5eWJKczBhY0pycjczRzExOS96ZTFidHhrK1lyak5jeEovakFScWhSQkMvRzNVS2hVYWpjYnVSYUhKWkRKM0p0ZHF6Um01V1ZtNTN4ZFFUdUYrUnFNUnJkRUlPaDFrRmp4V3JWYWpWcW5NUVZzSE5RNXFCOVE1L3pzNE9LQldxM0IwY0ZTV3FSM1U1ckZxTlE1cU5XcTF1a2dkVi8vSjlIb0RYMzA3RnpEeDN0dHZGbG96OVBTWmMxU3RVdGxtbXZIQnc4ZjRkY2x5dXhtTEN4WXQ1ZlNaY3pTb1g1ZUtnUlhRNi9VMjJRU0ZpVHg1bXVpWWk2ank3Ti9MeTVOM1JyOUI3WkNhTE0zSllDMVh0Z3pqMzNtTG1qblQxeXpxMXE3RjY2L21abytlUFIvRjd6dDJNYUJ2Yi94eU1nQVhMbG1lMjR3cUgybHA1bnEzcDgrYzQ4clZSSnNtWWVrWkdheGFzeDZWU3NXei9RdXZqM2EvaElRclRKMCtvOGpqYitSVEN4U2dkNC9jR3NMZnp2a0pnTkQ2ZGVueGRHNzl0OGlUcDRHY01pWUZaRmtDZG44Mm9mWHFGTnBzYWVpSTBTUmV1ODdJNGE5U3VnaVpPWG1sWjJTd2VObEt1K3NzUWRoYnQrOXdJZVlpWUw3cE1PWGp6N2g5Mjd6Yzh2dktxM2VQcnBRclY0Wjc5M0t6YjMyOHZkRm9jZ09NbnA0ZVNoa0VDOHZOakY0OXV0SWhUNTNjazZmUDhzTzhCYnd3NkZucTFxNkZWODdGek9rejUvRDA5T0NYSDc1RnBWTHgrcWkzdVgzbkRvdm56d1hnOHkrK3hXZzAwYTkzRDFRcUZWZXVtck4wTFUzUExOblFsdmVrNWZmajZtby9xT2JpNGt6SERrL1lYUWNRRlIxRC9LVUU2dFN1UmFtUytUZktxVkxwd1c0dUxGeXlISVBCUVBlbnUrU2JhVzU1N2VSOTMxdnFLTjlOVG1iNUt2TUZmdjgrUFpXL0xYdjNIV0RtVjkraDF4c1krZnFyZHB1R3VXbzBUSnJ3TnBPbmZzclo4MUVNZi9NZFhudmxKWm8yYnFEczJ5dlB4V1ZhV2hvZXhjeEIvYVNrbTB6N2RCYXg4WmQ0b2sxTG0zcktZTDRRZjNQRWF4aU5SdllmUE1JYlk5N2w5VmRmb2s0aE55ZitUWXdHQTJySGYvZm5tQkRpd1dpMVdvNGRPNGFqb3lNZE85cWZxWktmeE1SRXBuOHlIVUJwTkh4L0dRT0EvdjM2bzFLcFdQanJRcHQ5M0M4ckswdkpwdDI4YVRNdnY1STd1K0xJa1NPa3BxYVNtWmxKdjc3OWxPV0xseXpPTjVQejh1WExUUDF3NmdNOXI3ektseS9QMkxmSEVoSmlybXR2TkJwcDI3WXREUnVaQThWcGFXbWNPSEdDWGVHN09INzhPRDQrUHVqMWVnNGZQc3owVDZiVHBFa1RnaW9GRVJBUW9IenVtWEpta05nNy81MDllelpHbzVGYnQyNVpMYjk3MTN3ZVlDazFzV0xGQ3BZc1hxS3NuemxycGhJNHpvOUdvMUhLWDlsejkrNWRKVENlbXBLS2g0Y0haODZjNGFPcEgyRXdHQmc3ZGl3K1BqNmtwS1JZYmRlMFdWT3lzck9ZOTlNOFhuL3RkYjZmOHozdTduODhBVUNZU2FCV0NDSEVQNEpLcGNMRnhTWGZDMzI5WG85ZXAwZG5NR2ZXR25SNnREb2RlcjBPdlU2UDNtQkFyOWNYR21qTHkyZzBZZ1QwT1NlYWZ3YTFTZ1VxRlNyQXBBTHpWK2JucHpKL2tmdS9LbmVkMFdqQWFESmgwSmtiK1BpWCtIczZEczlmdUppWTJEajY5dXBHb3diMXJkYUY3NDVnL3E5TCtQU2pEeWp1NTh2Tlc3ZFpzSGc1ZFd2WDVPMjMzckRLU0w2UVU1L3kvaXpsOVp1MnNtck5lbXBVcjhxNE1TTTVjL1k4MHo3N2dxRkRucmZKWGl1SVZxc2xPdWFpMVVuNXpsMTcwZWwxUk93L3lLV0V5eGdNQnJhSG03T0I5KzQvUUl1bXVSY041Y3VWcFh5NXNsYjcvSDNITGhvM3JLOEV4bjVidTZIUTQwak9jNks2WmRzT200WnNCdzhkVlFLQWI3NDl3V3JkdENrVHFKcVR6WnFmZStucFJKN012MkhYL1FvNitiWXdHazFXV2NmMnJGcXpubFZyMWhmNWNSL0d3MlN3TDF1eDJxYkIxbTlyTjdCeTlUcTdRZGkwdEhzY09Yb0NGeGNYL0h4OUNLd1FRSEUvWDRyNytlSG41MHR4UDE4cUJKUm4vY1l0TEZtZTIrbllVbXZWd3NmYm13RjlyUnV5UmV3L3BLekxtN1Y1N2ZvTkFJcjcrU212cGJ2SnljUmRTcUJKb3daMm4vZTU4OUhzM3J1UEtwV0RhTmJFZk9FWGRjRWNiTGJVRzdZRTRTM0I3YXlzTEp5Y25QSzlPZVRtNnNxd2wxK3d1dzdNV2JEeGx4TG8yUDRKbXd6WmgzWHIxaTEyNzkxUGllSitQTlU1LzR0OXk5OVlKeWZiUzQ5angwL2FMRHQwNUJpZnp2d2FnUDg5MDQ4bWpSc1VlQ1BoblRGdk1QZW5YOWdUY1lEdmZwaEg3WkJnM04zY1NFNU90Ym81a0pwNkQvOFN4WW1OaStmOXlSK1RkdThlalJyVXA5dFRuVW00ZkNYZi9mZnQxUjFRc2YvZ1lUNzgrRE8rLzJxRzNSSVBRZ2p4YjVDUWtJQk9wNk55NWNvUG5GRmZ0V3BWUHAveE9aRGJpT3grTjIvZTVGNU9JOWNyVjY1UXJweHRYZlc4N3ViY21DeGR1alRidG0yalgvOStlSG1ac3p3REFnSVkrTC9jY3kxTDVtNUI1eFRCd2NGTSszaGFvYy9sbVFHMk4raXVYN3ZPNjYvbnppckp5c3BpOGFMRk9EbzY4c01QUDlDbWJSdTJidG1LMFdqRTM5K2ZJVU9HNEY3TUhWZFhWMjRtM1dUanhvM01talVMZ0NFdkQ2RmJ0MjVBYmxBNzVrSU1Ubm1TSFc3ZnZzM3hZOGZwRXRhRmpSczJrcDZlcmdROHIxMjdCa0NwVXVhU1BLR2hvWGg3ZVJNZkg4L3ExYXVWZlJiRXZaZzdHUmtaK2E1UFRzN05xTDEzN3g0ZW5oNzRlUHZnNysvUHk2Kzh6SmpSK2M4eUN3NE81c01QUHlRdVBrNkN0SDh5Q2RRS0lZVDRWN0RVb0Mzc2ROSm9NcGtEdVpiQXJsNkhUcWREcnpma2RERTNCM1lOQmdNbWs2bVF2VDA0bzhtVU82LytRYll6R2pFYWpUa0I2YUpuRVA4Uk8zYnRZZTBHYzVmYzFlczJzV2I5WnF2MWhwemc5OUFSbzVVVFlwMU94LzZEUitnNzhFVmwyZHh2WmlxWkFubFBuRmV0V2MvOGhVc29WZEtmY2FOSGtxM1Y4dlYzUDVDWm1jbU5wSnRzM2I2endPTUxxUm1zQkZrc1RiSHlCbXJuL0RTZmpBenJ0T204OVZKRGFwcExKQnc4Zk1SbUdydmw1SGIwdVBlVjZmWmFyWmFyaVltTW56U1ZEeWU5Wi9lWUxJRmFWNDJHN1R0MzA2OTNENnNTQXU3dWJsUUtDclRhSmpidUVpYVRDUWQxNFZscndUV3E4ZEVINHdzZFoyR3BVVnVRSThlT2s1eWNHMkMrZHkvZHB1eEJjUFZxMUE0SkxuQS80YnNqdUg0anFjakhabUY1bnoxb29QWkNUQ3hyTjJ4Q28zSEJ4ZG1GbE5SVUFMdzhQZkgwOENBb3NBTEZpL3RSM00rUDRzVjkrV1hoVXRMdTNlUEgyVi9ZYlRpV1YrVktRWFRzOEFSSlNUYzVucWNzUVZIY1NMckpzaFdyR2Z5L0FVckpoZnZ0alRpQXlXU2lYcDBRdSt0Tm1DaFh0Z3d2dnpoSStibWNPblVHYjI4djVUV2ZjUGtLVGs1T2VRSzEyZmxtMHo0cXhZc1g1K3VabjNEM2JqSm56NTBuTXl0YnlXYk55NWp6ZnJPWFNiUjNYMjVkd3hNblQrSGw2VW05T2lHRTFLeEJxeGJOT0hiaUpQMy85MUtCeCtIbTVzcmkrWE9wWENtSWFsVXI0KzdtaHRGb0lpVTFsZXJWcWlqajB1NmxVYWxTSUdWS2w4YlgxNGZPSGR0UnFtUkozaGo5YmdGN041djQ3aGlxVmEyTW02dnJYeDZrdlhMbDZsL3krWlFmOWI5OFpvZ1E0c0drNWR3QTlmVHlMR1RrdzdrVWZ3bVZTa1dGQ2hVNGYrNThvWUhhSzFmTk44cjY5ZS9IanovOHlMS2x5eGp5c25rV1ZHQmdJSUdCNXZPcTJOaFlGaTVZU04rK2ZRczlwM2pZR1cvZVB0Nk1HMmV1KzMvNjlHbVdMMTlPbTdadGFObWlKV0N1MjZ0V3EyblpzaVcxYXRWQ3BWTHgxcHR2VWJwMGFVYVBHVTNYcDd0eTQvb05qaDA3UnRzbjJpcjd0ZHhZSHovZStoeHYyTEJodlBEaUMzVHMySkdOR3pZU0hSVk52ZnIxQUlnNkg0V1RrNVB5L0N0V3JFakZpaFU1ZXVRb3ExZXZWdll4YXVRb0x1ZlV4YytyZW8zcWVIcDRrcHB6L25RL2s4bkUzYnQzdVhYekZvY09IZUxLbFNzNE9qcHkrODV0WnM2YWlWNnZaOXEwL0FQZWJ1NXVWS3BVaVpEYTlzOTF4TU9UUUswUVFvai9GTFZLaGJPVEV6ZzVRU0dsQkMzQlVZUEJnTkZvd21BMFlEUVl6ZG10QnZOeXZVRnYvdHFZTThaZ3lMT044WUV5ZVA5Sk1yT3krSG5CWWp3OGl2RnN2OTVnNTRUMzdMa29kdS9kUjUrZTNmSU5TSUY1S3JZSjYyQ2MwV2dpNW1JYy92NGxtRHJwUFR3OFBKajZ5ZWNrM1RSUDYvcDF5Zko4OTJjeGF2alEzR3c0TzRIYTc3NzhIS1BKaU1sb1l2aGI3NkRWNnBqelRXN1pBQzlQVDR4R0l3SGx5OU9tVlhPcmZjZGNqR1B2dmdOMDd0Z0JuNXhNZ3RYck51THU1a2FIZG0zSnovWHI1a0JsNzU3ZFdMQm9LYXZXck9lNVozT240alZ1R0VyamhxSEs5OUVYWWhqejdpVEtsQzVGeGNBS2hUN252OEttbkNuN0FQc1BIbWI1cWpWTUd2KzJWWFp2emVEcU5obWs5NHVLam5tb1FLMGg1ejN5SU0wbXRGb2RzNzcrRHFQUnhNQUJmZG15YlljU3FIMmlUVXVlYU5QU1pwc2Q0WHM0ZHo2YTVOVFVRZ08xRFVQcjBUQzBIZ2NPSGJFYnFJMi9sRUN2QWRaMWp2VjZQWUVWQWtoTFMrUDNuYnNJS0YrV2JsM3ROeXRwM0tnQnh5SlBXYjBXOGdxdVhvMnZabnlpbEFxNWtYU1QyUGhMVmlVVjRpNGxVTDVjV2VYbmxwR1JhYmMrYlc0ZzNEenVxOWx6MlJOeHdHYWNwUmJmeks5bTg4VTMzOXM5cm1VTDdUZUdLMGlaMHFWd2QzZmpwYUVqQVJQVHByeFA1YUNLVm1Nc3I0SDdtM0hkVFU3bXhNbFQrUG42Y3Z2T0hYNWVzSmlNakV4bVRQK1F5ZSsvaTFxdHdtUXk0ZWxaY0tNcmw1eDZnTjN6L0Q3UzB0SXdHbzFLNllQczdHeTBXaDJleFR6UWFGeVlQblVTR28wTENaZXZNUGgvQXdwOW51WEtscUYrSVdVKy9peHU3dTRZOVBxY1VpOHFlMytlL3pSWm1abFd0WU9GRVA5OWxzYU8yVmtGOTMxNFdPZlBuNmQwNmRMVXFWT0hvMGVQMHI2RGJVM2F2QzVkTXRkMER3b0tvbnVQN2l4WnZJUk9uVHZaVE92L1pmNHZ1THE2MHZYcHJnWHU3OXk1Yy9UdVZYajVLWHZOeXpRYURhRU56Si9kYTlldUJjem50c2tweWJSclp5NkpsTGRabUQwbFMrVTIvckxJMW1hajBXajQ3SE56TTkzNCtIZysrL1F6WERRdVNqT3pNbVhLRUJrWnFRUnFqeDgvVHRXcVZRdHRaTm1uYngvU1V0TzRsMzZQZVQvTkkreXBNSUlxQnVIajY4UHhZOGM1ZS9hczNlMHNBZHdOR3phd1lZTjVWcG5SYU9USEgzNWsxaGZtck9CS2xTdmg1dWJHTC9OLzRjcVZLN3o3WHU2TnpibHo1bkxyMWkwYU4yNWM0UEdKQnllZnlrSUlJUjViNnB3NnN3OWFMelUvbG14YWs4bUVDcFVTdkRTWmNyN0tXV2RabHZ1L0NxUEJnTUZvUUtmVG9jMHVmRHI3SCtXcTBUQjEwbnVrcHFaUk03aDZ2dU4yNzkxSG01Yk44QytrZHEwbG85WVNWRktyVll3ZStSb3BxYW40ZUh2ejNkeDVIRGwyZ3M0ZDIvTy9BWDJWN1Y0YytnYUJBZVdaTUc2MHpUN3psc0ZRYWx6bXlaRHd5c2tFT1gzMkhQZnVwZVBpNG1MVG5kNGNxQzFuVlpjVnpFM1Q5dTQ3UUxzMkxaWHA2dHQzN3FhNG4yKytKUm1NUmhPSjE2NmpVcWw0cXZPVGJOKzVpM1VidC9CVWw0NVdUWTd5V3JYR2ZPTDc5Rk9kN2RidnZWOWk0bldsbm14UjNMNTlwOEQxc1hIeEhEdHhrcUNLZ2NUR3hWTzJkR211WEVsazRwU1BtZkwrdUNJL2pqMmZmL0V0Y2ZHWENoMTNLNmNSMk1RcEh4Y3BXUHRzLzk2NHVibHg1V29pMWF0V0lhelRrMnpadHFQUTdjcVhLOHU1ODlFa1hMNWlFeWg4VU43ZVhvUjE2bUMxYlAxR2M3T3d5cFdDS0Z1bU5GdCszNWx2b05hL1JIRW0ybWxLWnpLYTJCRytoL0E5RWJSdjI0cFdMY3l2dGMxYnR3UFFvcW41WXVmYTlSdmN1WE9YSm5rQ3ZSbVptZmo2MnI3T0RBWURhclZLZVgzcGREcXlzN09wVmJOR2tSdGZuVHAxTnQvU0F1czNidUhnNFNOV3l5N0d4bHQ5NytYcHlZdURuMlgybkhsTW16NlRHZE0vdEtvTnE5Zm5sRDY0NzIvdGxtMDdjTlc0VWpza21KMjc5dkxtRzhNWU4yRXluMy94RFZQZU4xOE01cTI3ZXlFbWxvdHhjWFRxWUYwL09HKzlZWXU3eWNrQWJONjJuYTNiYzE4L3YrL2N4WTVkdTFtMjBQdytDeWhmam9EeTVteXZwSnUzMkgvd01FMGJOOFEvVCtPNk8zZVRjWEQ0KzdwYSsvcDQ0K3pzakpPVGsvSTU5VmVKaTQyREl2eHRFa0w4ZDFqS2E4WEh4Mk0wR2gvb2IwemVSbDF4OFhGMngrd00zMG50MnJXcFdhc20weitaVGtwS2lsTEt3SjdUcDA2ajBXZ0lEQXlrYk5teWJONjBtUm1meitDenp6OVRNbU1qSWlJNGN1UUl6dzE2RGgrZmdtYzFsQzVkbXI1OSt4WTRCdURiYjcvTmQxMWlZaUluVDU1RW85RVFlekdXYlZ1M2taV1pSZGhUWVF4OWRTakpPWjh4WUc3NkZSc2J5OUdqdVdXbVNwVXFaZDBZN0Y0Nm5wNmVTblpzU3M1TUoxZlgzTS9wa05vaDdONnptMEdEQjNIdDJqV2lvcUo0YVVqQk0wb0FtalV6bjB2Y3ZIbVRlVC9ObzI3ZHVqUnQyaFF3bDU1SUNyZC9rOTNMeTR1MTY5YmEvRXppNDh5ZjhTOFBlWm5XclZzemFQQWdYTjFjT1hMa0NGcXRGbWRuWjVLU2tsaXpaZzNGODJueUt2NFlDZFFLSVlRUWZ4SkxmZHFIWWNuT2RYUjAvTnNhbEZscXRpNWF1cExscTFiYnJMZk12SDFsK0p0MnQzLy8zYkhLMUc2bE5JRXE5MlJmclZiajQrMk5WcXZqNXUzYjFLc1R3c3N2UEdkMVFhQlNnZHBCamJ1N1c0SEhhakNZQTdYMmZqYTc5NW92R0l4R0l4OS85Z1ZOR3plZ2RVdHpCcTFXcDhQWnlZbExDWmM1ZXo1YTJTWXErZ0lBZS9jZFZKYW5wNmRUM004MzMyTzRjdlVxZXIyZTBxVktvdEc0OEV5LzNudzI2MnZtL1Bnejc0d2VhVFArekxrbzloODhqTDkvQ2RxM2JWWGc4N080bTV4Y3BLQmtVUzFZYk01Yzd0aWhMYlBuekNNZ29CenQyN1ZoNHBTUGVYL3l4d3grcnZCTXd2emN2WHRYeVpET2o4bVVtM1YrSXlrSkI0ZkNUejB6TTdObzFLQStaY3VVNXEyUnJ4VXB3QTBRbEpPeEhIM2hJayswdHMyNGZSRGVYbDQ1ZFVseldWNW5BSzFhTkdQeHNwVkVYNGdwZEYvWjJka2NQbnFjNUpRVU1yT3lsR3pXcG8xeUcxNXQydkk3WlVxWG9rN3RXZ0JLbG0rdG5QSWRlcjM1Sm82cnhqYndxdFBwY1hKeXRsbis0dUNCeXM4RXpGbjBXVmxaRkhOM3Q4bk9lWDNVMjF5K2N0WHU4Wjg5SHdYbkMzMmFkT3JRamxPbno3RjMzd0UrbmZrMWt5ZU1VMzUzQm9NNW05Y3h6K05xdFZvMmJONUcwOFlOeVNubFRVQzVjanpidnc4Uit3OXhJeW1KL1FjUEUxQ3VIQTFDNndMbStzUVIrdy9TdEZGRDVVWk4ycjE3UFBmaU1Hb0dWK2ZEaWJtWlBrNU9UclIvb3JYTmNaNDhmWmFrcEpzNE9UbHgrODRkOXU0N1NQT21qU251NTh2NXFHaCttdjhyRGc0T1BOWDVTV1diVld2V3MzN2pGdDRkTzhxbWxyY1FRdnpibEN4VmtwS2xTbkxqK2cwT0hUcGswd2dzUDNxOW5tdlhydkg1WitZYXRmWnFwSjQ5ZTVZYjEyL1E3TlZtaElTRTRPenN6UGJ0MituWnM2ZmRmYWFscFJFWkdVbWRPblZRcTlXNHVMZ3dmUGh3M24vL2ZlYk1tY1BRb1VPNWxuaU5MNy80a3FDZ0lIcjA2RkhvY1hwN2V4ZWF4UXZZcmE5cnNYTGxTbHExYXNXSkV5ZG8wYklGZGV2VzVidnZ2cU55bGNyMDd0UGJLaHQ1NWFxVmVIbDYwYjU5N21PNjNYZGVtNXlTVExGaXViUFRNclBNcGJzMExya3paWm8zYTg2V3pWczRjT0FBQnc0Y3dNSEJnVFp0MmxDWTVPUmt2TDN0Snd5VUtWT0d0TFMwQXNlQStYZDcvZnAxZERxZFVrTTNPRGhZQ1J6WHJsMmIrVC9QNTh6cE05U3JYNDk5Ky9haFZxdUxkSHppd1VtZ1ZnZ2hoSGpNbVlQRUpwc013Q1BISTltd2FTdkRoNzZNZDU0NlpnbFhyakx2bDBXWThwUjlVS1pmNXdtcUpTWGRWSnA3QlFVR290UHBXTG9pdDRFVG1LZTRKeVhkWlBHeWxYYVB6ZEhSa1Q0OXUyRXcycTl4bVptVnhlNDkrL0R4OWlZOUk1MDdkKy95OVhjL0VsZ2hnREtsUzJFd0dIQjFjK1hNdVNoK1hyQlkyYzV5Y2JGNjNRYXJHcldXN0ZwN0lrK1ptM3hWcldJdUdkQ3llUlBXYmR6TS9vTkgyTEZyajFWd1VLdlZNanNuTTNid3dQNkZUbHV6cUZHOUtoUGZHMXVrc1FCdnYvY0JseEpzNjVLQnVTSFRzZU9STkc0WVN0a3laWlRsTld0VVkvVEkxemh6OWp3bGN6b0pHd3lHQXBzMUFUWmxQdktyNDV2WG12V2IrR24rcitiSERhN0I1QW52RkxxTnhjZFQzaTkweW50ZWxpWmM1Nk9pQ3hscG45Rm9JbHViYmM2QU41bHNmaDU1YTRZMmE5S1F4Y3RXc25QWFhpVzRtcGRXcStQdzBlTkU3RC9BNGFNbmxOcDBEZzRPUE5PdkY2MWJOcWRFVG5tRzczLzRtY3lzTE41NHRwOVNPbVRYN2dnY0hSMm9tN1B2OUhSenhxaTlETm4wREhPV1RtRldyVjdQc3BXcmVmdXRFVFJyVXZSbVlxT0dENlZ4SStzU0Rnc1hMV1A5cHEwMlk0ZTk4Z0puejUzbjFPbXpMRnY1Ry8zN21DL01kVHB6b0Radk03RzFHemFUbXBwRyszYXQrWDNITG1YNTAyR2RlS3B6UnpJek0xbXdhQ20xUTJvcGdkcVFtaldJMkgrUXlGT25sV3preUpPbk1ScU4rTjFYTjdac21kSU1IenJFNWhpbmZUcUx1M2ZObVZBblQ1M2xwL20vWWpRYTZmRjBHSFZyaDZCU3FUZ2VlZElxVUh2dzBCRWNIUjBMbkgwZ2hCRC9KbUZoWWZ6MDQwL00rWDRPMWF0WEx6Q0laNUdkbFUydFdyV1VSbDMybW9tdFc3c09mMzkvNnRldmo0T0RBNjNidEdiTjZqVjA2dFFKTnpmYm0vSTdkdXhBcDlQUnVrM3VqYlg2b2ZYcDFhc1hLMWV1eE1uUmlmMEh6RGRLeDR3ZFkvZDhhdk9temVoeStqdmN1SEdEYkcwMjY5YXVLL1Q1NkhRNllpN0dLR005UEQxbzA2WU41OCtmWit1V3JYejUxWmVjT0hFQ2dFR0RCMUdxVkNtcVZhdEd0V3JWclBhemZmdDJTcGN1clpRd3NPZjY5ZXRLVXpESUxidWd5Vk43dm02OXV2ajcrek4zemx4dTNyeEo1eTZkQy8yOXJGKzNucVNrSkY1NDBYNHowWXFCNWhsR0YyTXVLaVVkTEZteDRlSGhYSWkrUUV4TUROSFIwWlFxVllwS2xTb3B3ZU9telpvU0hoNU9WRlFVVmFwVXdkM2RuUk1uVHBnRHRSSDdDQTBOTFRTN1dUd2NDZFFLSVlRUUFvQWFOYXhQUEs4bW1ydk5WcWtjWkZYejA5NFVPWk9kT3FRM2I5L2h0N1ViQzN4TXZWN1ByUUxHYVRRdTlPblpUVGtCdjMvcTlNNWRlekVZalRScVdKL3czUkdNZlhNRUkwZS95K2RmZk11N1kwY0JVTXpkblM0ZDI5T2xZMjZtdy9hZHUvbnkyemw4Tm0yeUVweGR1MkZ6Z1ZQRkR4NHlULyt1SFZKVFdmYmFLeS95NXRzVG1QdlRMMVFPcXFoTW9mNyt4L2xjdm5LVmhxSDFhTjYwNkxXNzFHcTEzVHFrK2Ntdm1VWldWamF6NTg1RHBWTFJ2MjlQMHRPdE8vNDJhZFNBSm8wYUVIbnlOR0RPR0Z5MVpuMlJIN2NvREFhRGtoMWMwcjhFa1NkUGMvam9jUnFHMWl2UzlnOFNwQVVJckZBQmR6YzM0dUlUU0U1T3dkczcvMm1XOXNUR3hmSFdPKzhyMzl0cllCVllJUUF3VDVldlVqa0l2M3d5c0JPdVhHSDZqQzhCYzRPNWRtMWJjZWp3TVRLek11bmQ0MmxsM09wMUc5bC84QWdOUXV1YU0wdUJtSXV4bkkrK1FNUFFla3FtK1QwbFVHdDlrWnVla1lGZWI4Q3JDRDhyNDBQVUNnWnpadXI5cjBtSGZNckZ1THU1TWZUbEY1ajZ5UXhXcjkxSVdLY244ZkFvaGpibi9ldWNrL21ibG5hUEZhdldVcmxTRURXcVZiVUsxSnFuK29PSFJ6R3FWYW5DcWRObnljakl4TTNObFpCYTVnemprNmZQS29GYVMvWng4eVlGdjg5TUpoUDMwdFBSNlhRNDUyUUxOV3BZSDBkSEJ5TDJINlRIMDJGNGVucFFxV0lncDgrY1E2ODM0T2pvUUd4Y1BFazNiOUc4YVNQYzdRUVpoQkRpMzZocjE2NUU3STBnS2lxS3Q5NTZpMkZEaDFFL3RMN1ZlVVZzYkN6bno1MVhBcERKeWNsMmc2MFdKeU5Qc21mUEhsNTc3VFZsQmxSWVdCaWJOMjNtMTRXL0tnM0NMREl5TWxpMmRCbCtmbjQwYjI3ZFMyRHc4NE5KU0VoUW1tWk5uRFRScG1hdHhjS0ZDMjNxemM2ZlA3L1FuNEZhcmViOHVmT2NQMmVlTmxLK2ZIbGF0bXpKMTE5OVRlUEdqYWxZc2FMVjJNNWRPblA3OW0zME9UY2ZMWFE2SFZsWldkeTRmc05xdVl2R0JXOXZiMHdtRS9GeDhmVHFuZHNMSVAyZTdlZTZXcTJtZCsvZWZQdnR0N2k2dWpKdzRNQUNqMy9qeG8xczNMQ1Jad2MrbSsrWWtxVks0dVBqdzhtVEp3bHRFSXJKWkdMZ3N3TVpQbUk0Q3hjdVJPT2lvVlpJTFo3cStoVEJ3Y0Y4Ti9zN3BmUllhR2dvVGs1TzdJdllSN1ZxMWFoVnF4YlIwZEVrWGszazdObXpqSHYzajVYUUV2bVRRSzBRUWdnaEFQdUJLVEJQaXk2TVBpZEQxU0ZQRUtobWpXcEtjNktZMkRpU2sxTm9VTCt1MVhZREJnMmhZbUFGUHZvZ3R3dHVhbW9hVVJkaUNLd1FvR1FkV2dLMWVhZE82L1VHVnE1ZVI4dm1UZERrQkpLSysva3k1SVgvRWI1bkgxZXVKQUxZWk5vQlZLaFFucDdkbnJLcW8vbDBXS2Q4bjkrTnBKdWNPbk1PSnljbm1qVE03V3BmSWFBOGd3YjI1OGVmRnpMeHcwLzQ1TU9KaE8rTzRQY2R1L0R5OG1UNE1OdU1QakFIalc3ZnVhdDhuNTJkbmZNOHpZSHJvckprQnQrL2pZKzNGeXBVUE5tK0xVR0JGVGgxNWx5Qit3bXVYbzNhSWNFRmpnbmZIZkZBemNRMmJON0cxY1JyQkZZSVlQaXdJYnoxOWdTK21qMlhXWjkrbEc5TjN6OUNyVlpSdDA0SUVmc1BjdkR3VWF2YXBrWGg1K2ZMLzU3cFo3UDhmRlEwaDQ4ZXQxbis2VWNmb0ZLcE9IRG9pTTI2Z0hKbHFWK3ZEayswYmttVFJweGJwVmtBQUNBQVNVUkJWT1lMbmRObnppbFRIY0Y4azJIZUw0dnc5ZlZoeExDWGxlWHpmMTBLWUZYL1ZzbW9kYlcra1hBenAvUkVpU0xVaU12SU1BZnJOWGxxUC84VkdqV296NEMrUFduUnJJblNoRkNYazFGc3lZUnljWEZCcFZiUjc3N3lFdmRyMktBZTU2S2lPUjU1a3VaTkcxTzJUR25jM0Z3NUgyVXVYV0l5bVRoNkxCSlhWMWZxMWJYdU9wMmVuc0dGbUl0RXgxemtYTlFGb3FJdjBMeHBZN1E2bmRKOHpOM05qVG9odFRoNlBKS2ttN2Z3TDFHY21qVnJFQk1ieDRXWWk5U29YcFg5QjgyLzN6WXRXL3g1UHlRaGhIakVuSnljbURocEloOU4vWWpUcDA4emNlSkV2THk4S0ZPbUREcWRqcVNrSkZKVFV3a0pDVkVDdFpjdlg2WlZLL3VsbkhRNkhiTm56eVlvS0FnUFR3K21mamlWY2UrT0l6QXdrQTVQZG1EZHVuVzBidE9hcWxXckt0dk1uVHVYbEpRVWhnOGZqck96ZFFtZnJWdTJjdXJVS2RScU5VYWprUi9tL29Demt6TjE2dG8yZFZ6NDYwS2JaWmN2WDJiSDloMDhOK2c1cStCejR0VkVWcTlaVGVmT25hMENzUmF4c2JGY3YzNmQ5eWUrYjdNT1lNcmtLY1RFMkpZOWlvMk41Y0FCNjBhZXpabzE0OTMzM2lVcUtvcTB0RFNxVjgrZGxaR1NhbHVqTmpVMWxjMmJOd09RbVpsSmVIZzRUei85TlBlemJMdHh3MGE2ZCsvT2dBSG1NbGFXbVQvUlVkRmN1M2FOUy9HWDZOR3pCNkVOUXRrYnNaZkJ6dzhtTlRXVmpJd01IQndjbUQxN3RrMkdjbVpXSmg0NU4zODFHZzFQdEh1Q1lqbWY1YThQZngxUFQwOFdMbGlJaDRjSGpSb1ZmWGFPZURBU3FCVkNDQ0VFQU5PblRyTDYvc0NoSTZ4YXM1NTNSbyswQ3F6RlgwcXdhWGhWV0xiZWlsVnJPWGo0Q0w4dFhWRG9jY1RGWCtMRGp6L24xU0hQMC9sSmM5TWdyZGFTa1pkN1FybGwyM1p1M2JwTmwwNGRyT3FIdG03Wm5OWXRtL1A3VG5PV1hybXlaZGgzNEJDenZyYnRkTDloOHphcjc3dDM3Y0l6L1hyWmpGdTIwcHpSMGFSUktNV0t1VnV0ZXpxc0UzSHhsOWdSdm9mUjc3eFBTbW9xenM1T3ZEZjJUYXRBY0Y0WkdabTgrT29JbStYUkYyTHNMaS9NL2Rzc1dmQURBNS9wbzlSQkxVek40T29NNkd2N3ZQT0tpbzRwY3FBMk91WWk4eGN1QWVDRjU1NmhjbEJGd2pvL3lZWk5XNW44MFhRKyttQkNrUnRkUFlqbVRSc1JzZjhndisvY2JUZFF1MnpsYXVyV0NhRnE1VW8yNjN5OHZha1VGS2pVWFFaelU2L2YxcTZuZEttU05yWDQ4c3RtQm5CMmRyYmJUTXhpNTY2OXpQcjZPelFhRnlhTUc2MjhUbjdmdVl1VHA4NVFwM1l0UW1yV1VNYW5wS1lCdHFVUEVpNWZBYUIwbnVtVStiRUU4L1BMQXY0eldVb2VXR1RuQkdvdEFWSm5aeWRlZldrd2pSb1dYTysxZGkxejl2cXhFK1pBclVxbG9tS0ZBTTZlanlZakk1TnIxMjl3TnptWk5xMmFXMTFzSGp0eGtnK21UbGUrZDNOenBXcVZ5dFNyRTBKQ3doV3JnRUREQnZVNWVqeVNnNGVPMERXc0V6V3FWV1hOdW8yY1BIMkdHdFdyRXJIL0lCN0ZpbEcvbm0xd1FBZ2gvczA4UFQyWjl2RTA5dXpadzg0ZE81VXA4Tzd1N3ZqNit0S3FkU3M2ZERBMzFveVBqeWM1T1psS2RqNC9qVVlqbjA3L2xCczNiakJ6MWt4U1UxUFp2Mzgvdi8zMkc3MTY5V0xRb0VIc2k5akg1QThtOCttbm4xSzZUR25DdzhQWnRuVWJJYlZEZUxKamJxbVpNMmZPOFBPOG56bDM3aHhCUVVHOC9jN2JuRDUxbWg5Ly9KSDMzbnVQbWpWcjhsVFhwMmpjdUxGTmNCZk1nZGhseTVleFkvc09uSjJkYWR5a3NWV0E5TkRoUTJ6ZHNwV05HellTSEJ4TWw3QXV0R2pSUWltdEZSUVV4T2d4by9IMzk3ZjdNM3RyOUZzMjJidXpaczZpZVBIaURQeWZkUWFzUnpGendIUE42aldVTEZXU21qVnpaMlJac204dFRkYVNrNU1aLzk1NExsMjZ4S3V2dnNyMjdkdVo4LzBjakVZajNidGIzOVRjdnQzY2dIVEFnQUgwN2RlWER5Wjl3TldyVjdseHc3elA1Y3VYNCt2clM3bnk1WEIyY3FaRGh3Nzh2dTEzZHV6WVFkbXk1djRVWmNxVXNWdEc0dmF0MjFTdVZGbjVmdmp3NGNyWFBqNCtHSTFHZHV6WVFhdldyWXBjMWtzOE9BblVDaUdFRUFJQWYzL3JyRHhMTmx4eFAxK0tGODhON3FTa3BOcHNhd2xpNVRjbCtvK3kxQXQxY2NtZE92M3JraFhVQ2FsSjVhQ0tWb0ZhaTlObnp1SG82RUJReFFvY09uS2I3T3hzbm1qZDB1WjVnamtRdkdyTmVpVnpONjlMQ1pmWkViNGJsVXBsTlcwOXIxZGZHc3p4RTZlVVR2T2RPclJUYXFiYTQrVGthRldLNFVHWVVIb3Y1YjkvUjhjLzNGRHJZY1ZjakdYU2g1K2cxK3Q1cXZPVFNnM1h3UVA3RXhVZFE4ekZXTWE5UDRVSjQwWVgyTHp0WVRScVVCOFBqMkpFWDRqaDdQa29ncXZubHZQUWFyVXNXcnFTVmF2WHMvaVh1YWhVS3FWaG5sYXI1YnU1ODlpMGRUc3JGczNEeWNtSnBLU2JUSnp5TVZsWjJVeDVmeHd6dnB6OXB4MW5qZXBWS1ZPNkZDT0d2YXcwL0xxVWNKbnZmNWlQaTRzTEw3L3duTlg0MUh3Q3RSZGlZZ0dvVkxFQ0JkSHJEWnpMcWQwYnNmOGdYVHAyZU9EU0VuOUVacWIxK3hkUUd2NFZwRkpRSUs0YURTZHlTblFBQkZVTUpPckNSYTRtWHVQZ1lYT0hiVXNaQkl2QWdQS0UxcXREN1pDYTFBNnBTV0JBZ05MWWJObksxY3EwVG9EUW5BRHNnY05INlJyV2llRHFWU2xSM0E4M1YxZk9SMS9nYXVJMU9uZHNqNlBqMzlQa1VRZ2gvazRxbFlwV3JWcmxteWxyc1huelpod2NIR2pZc0NHN2QrL0daRElSc1M4Q2xVckZsMTkreWI1OSszaG4zRHRVcUdEK1BHclRwZzJMRnkzbXlTZWZ4TXZMaTdkR3Y4V1V5Vk1ZUDJFOHcxOGZ6aGV6dnNEVDA1TlJvMGFSbloxTlJFUUVXelp2NGV6WnM3aTZ1dkxDaXkvUXJWczNIQndjS0Z1MkxJMmJOR2Jwa3FWczJiS0ZUejcrQkZkWFY0S0RnM250OWRjb1VhSUVrU2NpV2I5K1BRY1BIc1RSMFpHdVhidlNwMjhmbXhxdjNidDNwMVdyVm16ZXZKbk5temJ6MmFlZk1lK25lWVE5RlVhWExsMG9WcXhZZ2MzVjdKVmYwR2cwZUhoNFVLVktGWnQxSjQ2ZllNK2VQUXgrZmpCNzl1emhZc3hGdEZvdHUzYnRJakF3RUkxR1ErU0pTR2JNbU1IZHUzZDVhL1JidEduVGhqWnQyekJoL0FSK21Qc0RCdzhlWk9qUW9RUUVtTXN2aFlXRlVhVnlGYVhrZ1krdkQ2VkxsNlpDaFFvRVZBaWdmUG55Vm8zTHlwUXRROU9tVFpuOTdXektseStQUnFOUm5zZXhvOGU0ZXZVcXJtNnV4RjZNNWZMbHl3eDRaZ0FEbjdWZmRzRmtNcEdTa3NMT0hUdUoyQnNCUUowNmRSZ3pOditiMCtMQlNhQldDQ0dFRUFBTUh2SzYzZVdqeDltZi9wV1hYcC9UMWQwaC8yQ0cwV2lpNzhBWHJaWmxaMmR6OWx5VTFmTDdtMWFCT1RDclZxdVZ1L2VPamc0WWpVYWU2ZDg3MytNNWN1d0VOYXBWdFFyS1BORzJsVldtb2tWNmVvYmRHcTE2dlo2Wlg4M0dhRFRScGxWenBVWnBYbGV1SmpMankyKzVtNXlzVE5GYnUyRXp0MjdmNFlWQnp5cmxHL0p5ZG5ibWxaY0cyejMyQ3pHeC9QanpRcDVzMzVZbjJ0Z0dXMmQ5L1IxSk4yL1IrY24yTkczY3dLYkIycU8wWTljZVpzK1poMWFycFVtakJyd3dLTGR1bXJPek0rUGZlWlAzSms0bC9sSUNJOGU4eTdDWFgzaWd4bGFGY1hKeW9tdVhqaXhhdXBKNTh4Znh5ZFNKU3BaM2ZNSmxUQ1lUQVFIbGxHelltN2ZNcFFObXo1MUhkblkyMWF0V3dXUXljU25oTXBPbVRpYzVPWmt4bzRZVFZESHdUenRHZ0ZJbC9mbG0xblRsMks0bVhtUGlsRS9RYXJVTUh6YUVjbVhMV0kxUHVua1RBSi83U2taWTZyTUcxOGpORnVyK2RCZ3RtemVsVko1c29GK1hMRmZlUTR1WHJXTEZiK3RvM2JJWlQ0ZDFva0pBZVlZT2VaNk16RXorS3BaOXUyZ2VyT3lDV3EwbUpDU1k3R3d0bVZsWnVHbzA5T25WamVlZTdZK3pzeE16djVxTnA2ZUgwblROd3RmWGgvZnp5V2pPeXNyR0k4OEZySCtKNGpSdjJsaHBFdWpsNWNrUHM3OEE0SnZ2emFWYjJyUXFQS2dzaEJEL1pmRng4YlI5b2kyZW5wNzgvdnZ2SER0NkRFOVBUMTU4OFVVaUl5TVpQbnc0TFZya2xvaDU0Y1VYNk5tckp4NGU1cHVDRFJzMjVNV1hYaVQ1YmpMbEE4cFRva1FKM2hqNUJ2NysvcHc5ZTVZdlpuMkJ1N3M3ZmZ2MnBVZlBIc3AyRnQ3ZTNyenk2aXNNZUdZQVc3WnNZZWVPblJpTUJ2ejkvUmt6ZWd6bnpwM0QzZDJkSGoxNjBLMTdOL3o4Yk0rOUxIeDlmWG5tbVdmbzI3Y3YyMy9menJMbHkvaGwvaTljakxuNFVIVlhuVjJjY1hLMm4xMjZjdFZLeXBZdFM5ZXVYUW5mR2M3cTFhc3htVXlVTFZ1VzE0ZS96cnExNjVnelp3NmVucDVNbWpTSitxSG1tU2JGaWhWajZrZFQrZUdISDlpNlpTdlRQNW5PVjE5L2hVcWxvbG16WmpScmxudURjc1NJd21kaWpYcHpGRE5uek9UWXNXUDA2ZHRIcVNGOC9mcDF2di9lUE9OTW85SFFzVk5IV3JSb3diMjBlMFYrL2lYOFN4UjVyQ2lhZjg2WnZSQkNDQ0VlcVM4L24yYjEvZDU5QjFtMmNqV1R4cjl0VmZvZzVtSWNYMzQ3QjFXZU1nZloyWllhbFBaUExWbzBhMHlGZ0hJUGREeFZLcGxyaDJWbFpYTTFNZEdxb1ptcnF5dHZqWHlONmxWdHN4Y3N4NTZXZG8rV3pacyswR1BlYjk0dmk0aUxUOERMMDlNcTZBam00TzZ5bGF0WnQzRUxCb09CaW9FQmpCazFuRE5uei9QRHp3dlpkK0FRQnc4ZjVZazJMUW5yOUNRVkEyMkR2SGxkakkxbjZZcmZsQ3hCZzhGQW0xWXRsRXhBTUdjem56c2Z6ZlViU1p3NWV4NHZMMDg2dG05THh3N3QvbEIycXNGZ1VMS1c4Mk12Z0c1eC9VWVNjK2Y5d3BHajV1N0lIZHExWWVpUTU1VUxBUXNmYjIrbVRabkFSNS9NNUh6MEJUNzUvRXZxaE5SazRETjk3WllqZUJqZG51ckMxdTNoUk1kYzVPY0ZpNVhmMjduejVvelN5cFdDbE9lemVhdDUrcUJlcjJmZ2dENzA2dDZWOEQwUnpKNHpENzFleC9CaEwvK3BnZVM4TEVIYTJQaExUSjc2S1hlVGsrblo3U25hdDIxdE5lN2V2WFRDZDV1elZpcmxxYWNYRzMrSnkxZXVVcjVjV2F1YkFVR0JGWlFzM1p1M2JqTi80V0wyUkJ6QTE5ZUhUNmRPNG5qa0tYNWJ1NEhmZCt6aTl4MjdxQjFTa3g1UGgrWGI1TTNTRk8yUFNMeDJIUUJQandmUDRuMTN6Q2lyTWhPV01oR3g4WmU0bW5pTnNNNVAycnpPQ3BLYWxrYkprdFpUV3NlK09keG1uRmFySTJMZlFVcVhLcG52M3hraGhIaGNmREQ1QTJYSy8rVEprNjNXZFFucllsTU95TmZYRjE5ZjYvT1NidDI2S1Y5LzgrMDN5czMzNE9CZ3BuMDhqU3BWcXRndFo1Q1hwNmNuZmZyMG9VK2ZQbWh6eXVwMDY5Nk50bTNiOGtTN0o1U2VCVVhoNk9oSXgwNGRhZCtoUFR0MzdLUnF0YW8yWStiL1VuaFRzbW5UcHVXN2J1aXJRN21YZmc4WEZ4YzZkdXBJeDA0ZHJkYjcrZmtSRlJYRjh5ODhieE5jZG5Oelk4U0lFYlJvM2dLTnE2YkFra3VGY1hOejQ3M3g3OWtzN3hMV2hjNWRPcVBYNjNGMGRGUWV3MUtYV0R3YUVxZ1ZRZ2doQkdCdWpKWFgyWnpBVnRuU3BmRHg4V2JyOW5CY05Sb09IRFkzMThrYkhMb1FjeEVBWHgvYnhsMEFMWnJsUDQyc0lFYWprWjhYTEVLdk4xQTN4RHByTHIvQWtsYXJZOUhTRmJpNXVkS2l1ZlhqSGpsNm5HdlhyOXZkNW40Yk5tMWwvYWF0QUF3Zk5rUUpFQ1VsM1dURDVtMXMyYmFEekt3c0hCMGQ2ZGU3QjMxNlBvMlRreE5seTVTbWZ0M2FMRmk4alBEZEVXemJIczYyN2VFRWxDOUhvd2IxcVZXekJuVkNhaXJadDRlUEhtZnRoczJjem1uNFZicFVTZnIzNlVtckZzMnNnclJnenZhYi9lWG5IRDErZ2cyYnRuSTg4aFRMVnE1aHhXL3JhTmFrRWQyNmRuNm9nT2VxTmV2dFpoUVg1bXJpTlg1YnU0RWQ0WHN3R0F5NHVibnk0dUNCTnNGR3ErZmc2Y25VRDhhellORlMxbTdZUk9TcE0wU09tMGkxcXBWcDE2WVZUUm8zeUxlMmIxRm9OQzZNSHZrYTR5ZDl4SnIxbTBoSlRhVm50NmZZRTJFdWoxRXIySng5cWxhckNhNVJEWjFPeDVnM2gxUGN6NC9QWm4xTnhQNUR1THE2TW03TVNPclhyUTJZQTdsM2s1TXBXNmEwemVOWmdwQ2FCOHdXQmRnUnZvZlpjMzlDcTlYeGRGZ25CZzNzejR3dlp4TnpNWlppeGR4eFVEdHdLZUV5NlJrWjFLcFp3eXJZdjJMVldnQ2JyT3VVMUZST1JKNG1ZdjlCamh3N29keEVlR2YwU0lvWDk2TkR1emEwZjZJMUJ3NGRaZFhxZFp3OGRZYVRwODVRTVRDQW50MmVva1d6SmxhMXBzdVdLVzBUWUwxeDh5WjM4alREQS9OckllSHlGV3JXcUc1VlZtSDd6dDBrSmQzRXhjV0Zra1hNdWpsMStpdzd3dmNVT09ieTFhc0FKQ1JjNW9zODlhZXJWcWxFNTN6S2lwdzdIMDE2ZWdhbC9QMVp2bW9OaVltMmZ3c3NVbEpUU2MvSXdOUFR3MnIvbFNzSEVkYXBRNUdlaHhCQy9GZTR1TGhZelZESzYyRUNpUGZYTjgxYnY3V29MRUhkdkptOEQ4UEJ3WUgySFI2dUhGVmh5dHczUStaK0pVcVVZUFNZMFFXT3NXVFovbFZVS3BYVW0vMkhrVUN0RUVJSUlRcmw1T1RFNHFVclNidG5uZ3JWL29uVzdOeTFoN2o0QkpKVFVyZ1lHMCtGZ1BKNGUzczk5R05NbWZZWmlkZXU0KzNsWlE1NnFWUWtYTDdDclZ1M2NkVm82Tm45cVNMdFovR3lsZHhJdWtuZlh0MXdkM096V3JkNjNjWWk3VU9uMC9IYjJnMEE5T3ZkZzRhaDljak16R1RxOUptY09uMFd5S25yMXFJWnovVHJSZWxTSmEyMkwxN2NqMUhEaDlLN3g5T3NXYitKOE4wUkpGeStRc0xsSzhURlg2SldjSFYrWGJLQ0hlRzd1WFBYWE5lMnBIOEordlRzeGhOdFdoYVlJYWhXcTJnWVdvK0dvZlc0bW5pTjFlczJzaU44TjN2M0hXRHZ2Z1BVQ2FuSnhQZkdQbENXWWRVcWxhbFIzVGFUSksvOUJ3NlJkTk5jS3NEZXo2Sk5xK1lNR2pqQUt2czZQNDZPRGp6LzNETzBiTkdVZWI4czR2U1pjMFJGeHhBVkhZTmFyYVpEdXpaRlBuWjdhbFNyeXBzamhqSGp5MjhJM3gyaFpLUzZ1YmxTTHlmNEN2RHlDOCtoMCtseGRYVmx6THNUaWJrWVMxQmdCZDRhK1JvQW44NzhHbGRYRFhGeGw3aDNMNTFLT1NVUU5tL2J6dEZqa1FBY094R0pXcTIydWRGUkdKUEp4TjU5QnpBWWpMejg0aUFsK0ZmY3o1ZGRleUtVY2M3T3pqUnYyb2doZWVyV3hseU1KV0wvUVZ4ZFhYbXlYVnRpNCtKWnVYbzlGMlBqdUpiVG9BVE1yNm51VDRmUnNYMWJxOWVEU3FXaWFlTUdORzNjZ0tQSEkxbTBkQ1V4RjJQNS9JdHZXYnhzRlY5OGxwc2Q5R3ovUGpSdmFwMVYvTk12aTFoejMzc3BXNnZsNDgvTUpRTzhQRDN4OXZZaUt5dUxHMG5tc2cyZE9qeFI1SXY1SzRuWDJMR3I0RUN0eGFtY0d4d1dXcDFPQ2RRdVhMeWNnNGVQNHVmcmcxcXQ1c3k1ODRBNXczL3g4bFdjT3g5VjRMN1ZhaFUza3BLNGtaVGJSQzlicTVWQXJSQkNDQ0grTWhLb0ZVSUlJUjV6M2JwMnBsM2JncHRJQU16KzhqTXlNek54TCthT3U1c2J5MWV0NGVoeGM1Q3FVbEFndzRlKy9JZU9vMnlaMGh3N0VhbGtLSUs1TzN4b3ZUbzg5MncvbTJCb2Z0by8wWnJqa1NmcDJiMnJ6YnJ4Nzd4bDFXREtJajBqZ3lIRFJpcmZPems1TVdIY2FOWnYzTW96L1hvQjVuSUxGU3NFY0NIbUlxMWJOdWZwc0U0MnRVVHZWNzVjV1Y1LzlTVUdEeHhBeFA2RDdObDNnQ0V2UEllVGt4T3hjZkhjdVp0TVNNMGFkQTNyUk1QUStqWVp0SVVwVzZZMHI3M3lJdjE2OTJEVjZuVnMzUjVPaVJMRmJZSzBhclVhRnhlWGZPdloxZ21weWNBQmZRcDhySVNFeTBxZzF0WFZsZHExZ2psM1BvcVd6WnZTcTN0WHlwY3IrMERIRGxBNXFDSlRKNzNIcWRObldidGhNOVdxVnZuRFFWcUw1azBiVWJKa0NYNWR2Snl6NTZQdzh2VGsxU0hQNDVwbldxU3pzN09Ta1RQMnplR0U3OTVMcis1UDQram9RR1ptSmhIN0QySXltZEJvWEdnUVdwZitmWG9DNE9Mc3dxRWp4d0J6VUw1Lzd4NFBYSHBDcFZJeFp0VHJYTDZhYUpVRi9Xei8zdlRxMFZXcCsrenA0V0VUNEt3VVZKRjJiVnRSSWFBOHhZcTU0K3pzUkZUMEJXN2Z1VVBGd0FCcTE2cEo0NGFoMUtoZXJkRFhWR2k5T29UV3E4T2h3OGRZdEd3RnRVTnE0WnhQcmIyQ2xQTDNSNjFXWVRTYVNFbE5KU1hWM0hUUXpjMlZEayswS2ZUMWxkZVQ3ZG84ZEYzWXZIV3lTNVh5VjI2UUFQajUrakt3Zng5Q2FnVVRVaXY0b2ZZdmhCQkNDUEZYVW1WbFo1a2U5VUVJSVlRUWp6dWowWWpSYUVTbjA2SFZhdkV2NFYvNFJ2OEFScVA1Tk9KQkE0d0Y3OU9JWHEvSFpETGxPODN1ZnRuWjJXaTFPanc4ekUyQzlIckRYOUtsWGF2Vm90ZWJwL2ovVVZjVHI2SFg2eDg0RTdNZ2xvWm1mNlIwUUZHWlRDYlMwdTVaVFhQL3E5eTVjeGU5WGsveDRuNVcwL0lmWithYXdTcmx2WGZuYmpMdWJxNUZmcy9ZWXpLWk1CZ01PRG82a3BLYVNscmFQZng4ZlhCMUxmcnJYYTgzb05OcDBlcDBxRlZxNVQzNUtCa01Ca3dtL3BLL0NYK0ZwSnRKT0RzNzQrVGtoRnF0L2t0ZjgzR3hjYUJXVVRId3oyMllKNFFvbW5ObnoyRXdHcWxWNjhHbi9nc2gvcHNrbzFZSUlZUVFEKzNQRE5EbTdsTmRhRE9KKzkxZk8rMnZDc2lZTXpEL25IM1pxM2Y2Ui9sNEYxNTI0TStpVXFuK2xpQXRnSyt2L2RySGo3UDdnM2RGS1RsUkdKVktwV1JkZTNsNlBsVEEzOUhSQVVkSDF3Y0s3djdWSHFRTWlCQkNDQ0hFb3lRcENVSUlJWVFRUWdnaGhCQkNDUEdJU1VhdEVFSUlJWVFRUWdnaHhOL01aREtYa0VyUHlIakVSeUxFbzZFQzNPNXIvdnU0azBDdEVFSUlJWVFRUWdnaHhDTVNGeHYzcUE5QmlFZEdhalJiazBDdEVFSUlJWVFRUWdnaHhOL013Y0VCbzE1UHhhQ0tqL3BRaEhnay92eHVGLzkrRXFnVlFnZ2hoQkJDQ0NHRStKdXAxV3BRcVhDWHFkOUNpQnpTVEV3SUlZVDRCMUNwck84bkc0M0dSM1FrUWdnaEhwWDcvL2JmLzlrZ2hCQkNpUDgyQ2RRS0lZUVEveUFxbFFxVlNvVldwMzNVaHlLRUVPSnZwdFZwbGM4QklZUVFRangrSkZBcmhCQkMvTU9vVkNwME90MmpQZ3doaEJCL001MU9KMEZhSVlRUTRqRW1nVm9oaEJEaUg4S1NSYVZTcWNqS3lzSmtNajNxUXhKQ0NQRTNNWmxNWkdWbFdYMFdDQ0dFRU9MeElvRmFJWVFRNGg5Q3BWS2hWcXRScTlVWWpVYlMwdEllOVNFSklZVDRtNlNtcG1JMEdwWFBBUW5VQ2lHRUVJOGZDZFFLSVlRUS93Q1dDM0pMc05iQndZSDBqSFFwZ1NDRUVJOEJyVlpMZWtZNkRnNE9Wa0ZhQ2RZS0lZUVFqeGNKMUFvaGhCRC9FSmFwcnBaQXJWcXRKamtsK1ZFZmxoQkNpTDlZY25JeURnNE9Wb0ZhQ2RJS0lZUVFqeDhKMUFvaGhCRC9JSG5MSHpnNk9tSXdHTGlhZUZVQ3RrSUk4UitVa3BMQzFjU3JHRTFHSEIwZHBleUJFRUlJOFpoemZOUUhJSVFRUWdnenk0VzVKYU0yNy9MMDlIUXlNek54Y1hIQjJka1pqWXNHUjBmNUdCZENpSDhUdlY1UFZuWVdPcTJPck93c2pFWnpnTmJ5VHpKcWhSQkNpTWViWE9FSklZUVEveUI1ZzdWNWw2blZhZ3dHQTVtWm1hU25wMk15bVpSL1FnZ2gvdmtzd2RlOEpXNmNuWjJWa2djU3BCVkNDQ0dFQkdxRkVFS0lmeGpMUmJ6bDY3emxFQndjSERBYWpUWkJXZ25ZQ2lIRVAxUGVvS3U5dittVy95M0xKVWdyaEJCQ1BMNGtVQ3VFRUVMOEExa3UyRTBtRXlxVkNxUFJxSHh2Q2RTQ0JHaUZFT0xmd2hLQXpSdVF6VnVUVmpKcGhSQkNDQ0dCV2lHRUVPSWZLdTlGZmQ3QXJXVFRDaUhFdjR1OXJOcjdnN01TcEJWQ0NDR0VCR3FGRUVLSWY3RDdMKzRCeWFZVlFvaC9LWHRCV1FuUUNpR0VFTUpDQXJWQ0NDSEV2OEQ5Ri9XV2tnaENDQ0grWGVSdnR4QkNDQ0h5STRGYUlZUVE0bDlJTHZTRkVFSUlJWVFRNHI5Ri9hZ1BRQWdoaEJCQ0NDR0VFRUlJSVI1M0VxZ1ZRZ2doaEJCQ0NDR0VFRUtJUjB3Q3RVSUlJWVFRUWdnaGhCQkNDUEdJU2FCV0NDR0VFRUlJSVlRUVFnZ2hIakVKMUFvaGhCQkNDQ0dFRUVJSUljUWpKb0ZhSVlRUVFnZ2hoQkJDQ0NHRWVNUWtVQ3VFRUVJSUlZUVFRZ2doaEJDUG1BUnFoUkJDQ0NHRUVFSUlJWVFRNGhHVFFLMFFRZ2doaEJCQ0NDSEVZOFJrTXJGa3lSSnUzNzZkN3hpOVhzL0tsU3VKalkzOUc0L01QcDFPUjFSVUZEcWQ3cUcydjNIOUJrYWo4VTgrcXIvRzJiTm5TVTVPZnRTSElSNFJ4MGQ5QUVJSUlZUVFRZ2doaEJEaTcyTTBHbG00WUNHaG9hSDQrZm5aSGVQZzRNQ1d6VnVJaTQxajlKalJSZHJ2Sng5L2dzRmdZT3piWTNGME5JZWNUaHcvd2ZyMTZ4bjR2NEVFQmdZKzFQR2VPSEdDRHlaOXdQTXZQRSt2WHIwZWFGdWRUc2ZZc1dNcFU2WU0wejZlOWxDUG41NmVUdXpGUHg2d3JsNmpPazVPVGdVK3p2c1QzaWN3TUpEUFB2L3NEeitlK1BlUlFLMFFRZ2doaEJCQ0NDSEVZMkRQbmozVXFWTUhkM2QzWlpuUmFHVHpwczAwYXR3SWJiYldhbnlMRmkxWXNXSUZUM1Y5Q2s4UFQyVzVpOGJGSnNDYm5KeE1SRVFFOWVyVlU0SzBBRGR1M09EQWdRTjA2OWJ0b1kvNzhPSER5dkU4cUIzYmQzRDc5bTFlZnVWbDVUaDM3ZHBWcEczTGx5dFAvZEQ2WEw1OG1YSGp4ajN3WTk5dndjSUYrUGo0NUx0K1YvZ3Vzckt5Nk4ybjl4OStMUEh2SklGYUlZUVFRZ2doaEJCQ2lNZkE4bVhMeWN6SXBGMzdkc3F5Nk9ob3Z2MzJXNUtTa2xpeFlvWGQ3VWEvWloxUld6KzBQcE1uVDdaYXRtUEhEb3hHSTEzQ3VoVHBXRXdtRTl0LzMwN3JOcTJ0c2t3dlhyeElXbXFhMWRoOUVmdndMK25QdGNSclhFdThabmQvbmw2ZUJBVUZXUzNUNlhRc1hicVU0T0JnbWpkdkRzQ2RPM2VZTzJkdWtZNnhYYnQyMUErdFQvWHExVm0vWVQwQUtTa3AzTHAxaTRvVks2SldteXVLbmpwNWluSGp4dkgxTjEvYnpScGV2SGd4YTllc3hkdmJXMW0yYytkT1VsTlRyY1p0MnJnSloyZG5ybCsvenBvMWEvSTlyaElsU3RDc1diTWlQUWZ4N3lLQldpR0VFRUlJSVlRUVFvakhRS05HamRpL2Y3OVZvUGJZMFdOVXIxNGRIMThmU3BZcXlZd1pNNVIxeWNuSmJObThoZTQ5dXVQaTRxSXN6NXN4QytaNnR1dldycU5zMmJJMGJOaXdTTWZ5NjhKZldiSmtDZkh4OGJ3MDVDVmwrVTgvL1VUa2lVaTcyNHdmUHo3Zi9UVnMySkNKa3laYUxkdXdZUU5KU1VtTWZYc3NBRmxaV1FRR0JySjh4WEtyY2QvTi9vN3QyN2V6ZE5sU0pmaHE3M21DT2NDNmNNRkNsaTFmWnJNdTZud1V5WGV0Njh0V3FWcUZvMGVPVXJkdVhWUXFsYko4MWNwVnhNWEYyUzJGTVAvbitmaytUNTFPUjUyNmRTUlEreDhsZ1ZvaGhCQkNDQ0dFRUVLSXgwQ2RPblZZdFdvVjJkblp5ckx3OEhBbEMxYWxVdUhnNE1EZHUzY0JTRXhNWk8zYXRiUnEzVW9wbCtEaTRvS1hsNWZWZnNOM2huUHo1azNlZU9NTnEwQm5mc0xEdzFteVpBbGx5cFJod0RNRGJOYlhxbFdMVjRlK0NzQytmZnRZOU9zaVpuMHhDMGRIUjlMVDAzbDc3TnNNR2p4SUNRcC9NZXNMbTMzY3VYT0hSYjh1b21PbmpsU3ZYcDNFeEVSR2pSekZrQ0ZEYU4raHZkVll0WVA1bURVYURRNE9EZ1VlKzhuSWsxU3JYczN1OC96KysrOXRsaytlTXBsS2xTdFJ1M1p0bS9FaElTRVBYRGQzMk5CaER6UmUvTHRJb0ZZSUlZUVFRZ2doaEJEaU1WQzloamx6OXNhTkc0QTVZMWFsVXRHbVRSdWxidXZlUFh2NTRZY2ZBSFA5V29EeDc1a3pXWFU2SGJWQ2FqRjE2bFJsbjluWjJTeGF0QWd3WjQ4VzVzamhJM3d4Nnd1OHZiMlpPR21pVmIxY0MxZFhWNldFUU5UNUtBQUNBZ0p3ZG5ZbUpTVUZBRDgvUDJXTVJxT3gyY2QzczcvRHljbUp3WU1IQS9EVGp6OWhOQm9KQ1FrcDlCanpjK1A2RFk0Y09ZS0hod2VuVHA0aXBMYjF2bWJNbkdHMzlFRndjUEJEUDZaNHZFaWdWZ2doaEJCQ0NDR0VFT0l4Y09YS0ZkNTg4MDN1M2JzSHdOMDdkeG54eGdqdTNMbWpqT25VdVJPZE9uY0NJRFkybVpyWkdRQUFJQUJKUkVGVWxoSERSL0RqVHovaTVlWEZ6L04rNWtMTUJhdDlybHk1a3FTa3BDSTlmbmg0T0RObnpNVFYxWlVwSDA2aGJObXlmOUl6czdadjN6NzI3ZHRIa3laTjJCVytpN3QzNzNMZ3dBR0dEeDlPeVZJbEgzcS9jK2JNd2NmSGg5QUdvWXdiTjQ3cTFhdFR0MjVkSlVQNStQSGpKQ1FrWURBWU1CcU5tSXdtNVd1RHdZQ25seWV0V3JYNnM1Nm0rQStTUUswUVFnZ2hoQkJDQ0NIRVkyRCt6L09KaVluQllEQUFNRy9lUEJ3Y0hBaXFGRVJvYUNqWHIxMm5kNi9leW5oTFJ1MkxMN3dJbUROcVRTWVRRMThkeXV6dlpuUDE2bFZXcmxpSldxMVd4dVpuOCtiTjdOcTFDejgvUHo2WS9JSGR6Tk0vaThaRmc1T1RFOUhSMGNUR3hwS1VsRVNEQmczbzJLbmpRKzl6NmRLbEhEeDRrUEVUeHRPa1NSUGF0bW5MdG0zYmlJaUlJQzB0RFhkM2QzNWQrQ3NtazhrY3BNMzVIOHlOMHdENjlPa2pnVnBSSUFuVUNpR0VFRUlJSVlRUVFqd0dKbjB3Q1lBdG03ZncxVmRmTVhuS1pLcFVNWmNyV0xWcUZmNGwvYTBhZGwyNWNvWHBuMHhuNHNTSnVCZHpaKzNhdFZ4T3VNd2JJOS9BWUREdytXZWZvMWFyQ1FzTFk5MjZkUVUrOXE1ZHV3Z01ER1RDaEFsL0tLdTFLT3FIMXVlMzFiOEI4TW5IbjZEVDZSanh4b2lIM3QrZVBYdFk4TXNDQmd3WVFKTW1UUUFJcVIyaWxENjRmZnMyNjlhdW8wdFlGL3o5L1l1OFg2UFJpRmFyZmFCanNRUjl4WCtUQkdxRkVFSUlJWVFRUWdnaEhpTVIreUlBaUl1Tnc5dmJteElsU21Bd0dIQnpkU013TUJDOVhnK1lNMmdCU3BjcGphZW5KNTRlbm1oY05RUUVCSERzNkRHaW82TVpPWElrNlJucGRoL25aT1JKVnE1Y0NVRExsaTE1WStRYmR1dkovbFhXckZsRFJFUUVVeithaXUvLzI3dnp1S3FyL0kvamIrNENGMlFURkFYVFFETFhSQ01kYTl4K281V1ZyZFpNaTIxamk1cWxwWldvNVpKYlpTN2xXSmltNWo0dWs3ZzN1ZVdTbVZ1WmltaUlhd3F5S0tEQTVkNzcrNFBoNXUwQ2dabFg0L1Y4UEh6SVBlZDh6L2Z6eFcvemVNeWJ3emtoSVpjOFQ4dVdMZFhuMVQ1cTJMQ2h0bTNiNXRaLyt0UnBMVnk0VUlGQmdicnV1dXZjK3NQRHcxVzdkbTIzOXIxNzkrcWhCeCtxY0QwaG9aZitMTGk2RWRRQ0FBQUFBQUJVRW1mT25IRWUwRFYzN2x5dFdiTkdvMGFQVW41ZXZueDlmYlY4MlhMRng4ZTdYUFBNMDg4NHY0NXBGaU5KYWhyVFZQZDB2a2NkYisrb0pVdVd1SXhQUzB2VHJGbXp0T2FyTmM2MnUrKysrNHFHdEJzM2J0VFVLVlAxMU5OUHFVbVRKa3BOVGRYUEozK1cwV1JVa3laTktqU1hqNCtQT25ic3FEbXo1MmpPbkRsdXoxRzh4Y0dzbWJOa01CaGMrdkx6OC9YQUF3K28yM1BkM09hdFhidTJudWo2UklWcW1UcGxhb1hHNDlwQ1VBc0FBQUFBQUZCSmZMbjZTN1c2dFpYV2ZMVkczWHQwMTRjVFB0VENoUXVWazV1andNQkEzZG5wVHJWdFY3U1A2dEVqUnhVWEY2ZjR5Zkh5OS9mWCt2WHJsWmFhSmtreW1VenEwYU9IMi94VHAwelZzbVhMWkxQWjFQbmV6Z29ORGRXTTZUT3U2RE1lTzNaTVk5NGZJNGZEb1hWcjEybk83RG5PTFFhNmRPbFM0YUQyWWpYRGEycktsQ2t1YmNXSHJvMGNOVklOR2pSdzZldlpvMmVwY3dVSEI2dDE2OVlWdXYrYzJYTXFOQjdYRm9KYUFBQUFBQUNBU2lBdkwwOUxseTdWZ0lFRHRPYXJOUW9KQ1ZHUG5qMlVrWkdoTTJsbkZCWVdKcXZWcXN6TVRFbEYrNkYyNk5CQnVibTVzbHF0aW9tSlVVQkFRSm4zOFBIeFVXeHNySjc5NTdPcVZhdVdWcTlhWGVyWWpJd01yVmkrUWgwNmRGQjRSUGhsZTg2UWtCQkZSRVFvSWlKQ3RXclZVcTFhdFJRUkVhSHdpSENGaG9iK3JybnRkcnN5TWpKYzJyTFBaUmY5blozdDFsZDhjQnRRSGdTMUFBQUFBQUFBbGNEaXhZc1ZIQnlzUm8wYU9kdUtWM1F1V2JKRXQvMzFObTNmdmwzdnYvZSt5M1ZyMXZ5eWhjRTluZThwY1NWdHNhNVBkaTEzUGVucDZabzNiNTVNWnBNZWZmVFJjbC8zVzZwVXFhS1BQL25ZcmQxdXR5czlQVjNWcWxXNzVMbFRUNmZxcVNlZktyRnY2SkNobHp3dklCSFVBZ0FBQUFBQVZBb3JWNnpVQ3krKzROYWVrcEtpOURQcGF0bXlwWGJzMkNHTHhhTDUvNTd2Tm03SWtDR1h0WjVUcDA1SmttclVxSEZaNXkyV2taR2hwS1FrSFVnOG9NUURpVHFZZEZDeHNiR0tHeEIzeVhPR2hZVnArUERoTG0zSGpoL1RPOFBlVWYrNC9xb2JWZGZabnBhV3BrMmJOK21Sdno5eXlmZEQ1VUpRQ3dBQUFBQUFVQWs4MU9VaHRXN2Qybm40VmJGTkd6ZXBlZlBtOHZmM2Q3WVpqVWEzNjcyOHZDcDhUNU81S0hyS1BaL3IxbmN3NmFBa3FVNmRPa3BKU1ZGZVhwN081NTZYMVd4VlltS2lwRi9DM0FNSERzaHNOdXQ4N25sbmUvR1kzTnhjMld3MkpTWW15c2ZIUnlkT25OQm5VejlUYW1xcUpNblgxMWNOR2piUVExMGUwazFOYmxKT1RvNUxIYlpDbTNPZVh4OEdackZZWkRJVlBjTjk5OStuTys2OHcyMUZibDUrbmlTcFdyVnFpcWdWNFd6ZnRXdVhWcTVZcWVDZzRCSVBEVXROUzlXQ0JRdksvZ2IreXJsejUxUTFwR3FGcnNHMWc2QVdBQUFBQUFDZ0Vuand3UWZkMnRMVDA1V1FrS0RCUXdZNzIydzJtM1pzMytFMjl0elpjd29QcjloZXNsRlJVWktrS1ZPbTZOREJRODdnTmlzclM2dFhyVlpvYUtpaW9xTFUrNVhlT256NHNQTzZmbjM3dWN3VDE5OTFGZXljMlhQY0R0YnExN2VmNnRTcG85ZjZ2cWJJeUVoMXZyZXpicnJwSmtWSFI4dGdNQ2dsSlVXOVh1cFZhcTJQUC9hNFcxdi91UDZLaW9yU3dZTUhaYlBaNUhBNDVMQTdaTGZiWmJQWlpMZmJsWlpXZE1EYTJyVnJ0WHYzYnRsdGRoVVdGcXF3c0ZDQmdZR2FPM2V1TEw0V2RlblN4V1h1MU5PcG1qL1BmZVZ5V2ZMejh5czBIdGNXZ2xvQUFBQUFBSUJLYXVXS2xXclJvb1VhTjI3c2JMTmFyUm8zYnB6YjJKeWNITlZ2VUw5Qzg5ZXRXMWN2dnZpaUVoSVM5TVVYWHpqYlRTYVRicnp4Um5WN3Jwc01Cb05lZmUxVlhiaHc0ZElmNUg4c0ZvdWlvNlAxOXVDMzNmcENRMFAxNG9zdlZtaSs2THJSMnJ0M3I4YVBIeTlKTWhnTTh2YjJsdGxzTHZyamJaYlpaRlprWktTU0RpVEpaRExKWkRMSmFETEthRFNxWWNPR3lzek0xTFRQcGlrb0tFZ2RPM1owenQya1NST05HajJxUXZYMDdOR3pRdU54YmZIS3k4OXplTG9JQUFBQUFNQ1ZkVGo1c0dUd1VsUmtwS2RMQVNxbGcwa0hsVysxcWtualJyODkrQStRazVNalB6OC9HUXdHV2ExV21jMW1qOVJ4TGJEWmJMSmFyZkwyOW5iYkdxRThyRmFyeG40d1ZvLzgvUkhWclZ2M3R5OUFwY1dLV2dBQUFBQUFnQ3ZNMDZ2bUx0NlBscEMyYkVhanNjUTllOHZMYkRicnpmNXZYc2FLOEdkVjhSOERBQUFBQUFBQTRIY3hHQXlTd3lHSHc5T1JMWUNyQlVFdEFBQUFBQURBRldiNjN3ck52THc4RDFjQzRHcEJVQXNBQUFBQUFIQ0ZtY3dteWN0THFXbHBuaTRGd0ZXQ29CWUFBQUFBQU9BSzg1S1hURWFqc3M5bEt5MlZzQllBaDRrQkFBQUFBQUI0aEpmQlM2R2hJVHFkbXFyekZ5Nm9SbGlZek43bTMzVndGWUJyRjBFdEFBQUFBQUNBaDRTSGh5c2dJRURIamgzWG9aOSs4blE1cUNTOHZMelV1SEVqVDVlQlh5R29CUUFBQUFBQThDQi9mMzgxYk5oQWVYbjV1cEIzUVFVRkJaNHVDWDl5Qmk5MlE3MGFFZFFDQUFBQUFBQmNCU3dXSDFrc1BwNHVBNENIRUo4REFBQUFBQUFBZ0ljUjFBSUFBQUFBQUFDQWh4SFVBZ0FBQUFBQUFJQ0hFZFFDQUFBQUFBQUFnSWNSMUFJQUFBQUFBQUNBaHhIVUFnQUFBQUFBQUlDSEVkUUNBQUFBQUFBQWdJY1IxQUlBQUFBQUFBQ0FoeEhVQWdBQUFBQUFBSUNIRWRRQ0FBQUFBQUFBZ0ljUjFBSUFBQUFBQUFDQWh4SFVBZ0FBQUFBQUFJQ0hFZFFDQUFBQUFBQUFnSWNSMUFJQUFBQUFBQUNBaHhIVUFnQUFBQUFBQUlDSEVkUUNBQUFBQUFBQWdJY1IxQUlBQUFBQUFBQ0FoeEhVQWdBQUFBQUFBSUNIRWRRQ0FBQUFBQUFBZ0ljUjFBSUFBQUFBQUFDQWh4SFVBZ0FBQUFBQUFJQ0hFZFFDQUFBQUFBQUFnSWNSMUFJQUFBQUFBQUNBaHhIVUFnQUFBQUFBQUlDSEVkUUNBQUFBQUFCVUlnNkhRL1BtelZONmVucXBZd29MQzdWbzBTSWxKeWRmd2NwS1pyVmFkZURBQVZtdDFzcytkMkppb3FaUG02NkNnb0xMUHZlbDJMZHZuN0t5c2p4ZEJqekU1T2tDQUFBQUFBQUFjT1hZN1hiTm1qbExzYkd4Q2cwTkxYR00wV2pVNmxXcmRUajVzUHE5M3E5Yzg3NDcrbDNaYkRhOThlWWJNcG1LSXFmZHUzWnIyYkpsNnZwa1YwVkdSbDVTdmJ0Mzc5YlFJVVAxN0QrZlZaY3VYY3AxelplcnY5U0JwQU42NmFXWFpEQ1V2azR4K2Fka0xWeTRVQTgvOHJDOHZiMUxISk9ibTZ2a24zNS9ZTjJnWVFPWnplWlMrM056Yy9YMlcyOHJNakpTWXo0WTg3dnZoMnNQUVMwQUFBQUFBRUFsc0hIalJzWEV4S2hLbFNyT05ydmRybFVyVjZubFgxcXFJTjkxVlducjFxMjFjT0ZDZGI2M3N3SURBcDN0UGhZZnQ0QTNLeXRMbXpkdlZ2UG16WjBoclNTZFBuMWFXN2R1MWYzMzMzL0pkWC8zM1hmT2Vzb3JMejlQWDY3K1VobnBHWW9iRUNlajBhaDFhOWU1alR0dzRJQWthY1A2RGZMeDhYSHI3M2g3UngwN2RreHhjWEdYV1AwdlpzNmFxYXBWcTViYXYySDlCdVhsNWVuaFJ4NyszZmZDdFltZ0ZnQUFBQUFBb0JKWThPOEZ1bkQrZ2pwMDdPQnNTMHBLMHFSSms1U2FtcXFGQ3hlV2VGMi92cTRyYW0rT3ZWbkRoZzF6YVZ1N2RxM3NkcnZ1dnVmdWN0WGljRGkwNXFzMWF0ZStuY3NxMDU5Kytrblo1N0pkeG03WnZFVmhOY0wwODhtZjlmUEpuMHVjTHpBb1VIWHIxblYrdnUrKyt4UVNFcUl4NzQvUjRMY0g2L1UzWHRmaXhZdmRyc3ZOelpVa0xWdTJURjVlWG03OUhXL3ZxQVlOR21qWjhtV1NwTE5ueityTW1UT0tpb3B5cnRUZDg4TWV4Y1hGYWVLL0pwYTRhbmp1M0xsS1dKS2c0T0JnWjl1NmRldDA3dHc1bDNFclY2eVV0N2UzVHAwNnBTVkxscFQ0bkpKVXZYcDEzWGJiYmFYMjQ5cEZVQXNBQUFBQUFGQUp0R3paVXQ5ODg0MUxVTHR6eDA0MWFOQkFWVU9xcWtiTkdobzdkcXl6THlzclM2dFhyZFlERHo3Z3N0cjA0aFd6VXRGK3Rrc1RscXBXclZwcTBhSkZ1V3FaUFd1MjVzMmJwNVNVRkQzMy9IUE85czgrKzB6ZjcvNit4R3NHRFJwVTZud3RXclRRNENHRFhkcGF0MjR0WDR1djFxMWJKMTlmWDQwZE4xYloyYTRoOFByMTZ6VmorZ3pGRFlpVHI2K3ZTOS9GSzQrTHJWdTNUck5tenRLL0YvemJyZTlBNGdGbFpicnVMMXZ2eG5yYXNYMkhtalZyNWhJRUwxNjBXSWNQSHk1eEs0UVowMmVVK3B4V3ExVXh6V0lJYXYra0NHb0JBQUFBQUFBcWdaaVlHQzFldkZqNStmbk90dlhyMXp0WHdYcDVlY2xvTkNvek0xT1NkUExrU1NVa0pLaHR1N2JPME5MSHgwZEJRVUV1ODY1ZnQxNXBhV25xM2J0M21mdkJYbnpQZWZQbUtTSWlRbzg5L3BoYmY1TW1UZFM5UjNkSjBwWXRXelJuOWh5Tm56QmVKcE5KdWJtNWV2T05OL1gwTTA4N1ErRUo0eWVVZXEvWVcySVZlMHVzSkduMXF0WDY2S09QU2h6WHMwZFB0N2F1VDNiVm80OCs2dEwydy9jL3FINkQraVUrWjN4OHZGdjdzSGVHS2ZxR2FEVnQydFJ0L0UwMzNhUlJvMGVWV250NTY4U2ZCMEV0QUFBQUFBQkFKZENnWWRISzJkT25UMHNxV2pIcjVlV2w5dTNiYThPR0RaS2tUUnMzYWNxVUtaS0s5cStWcEVFRGkxYXlXcTFXTmJtcGlVYU1HT0djTXo4L1gzUG16SkZVdEhyMHQyei9icnNtakorZzRPQmdEUjR5dU1SVnE3Nit2czR0QkE0a0Z1MGhXNmRPSFhsN2UrdnMyYk9TcE5EUVVPY1lpOFhpY24xS1Nvb20vV3VTWHV6K29xS2pvNTN0N2YrdnZWcTBkRjN4dTNidFdrMmZObDN4aytQZFZ0VDYrZm01ZkQ1OTZyUzJiOSt1Z0lBQTdmbGhqMjVxZXBOTC85aHhZMHZjK3FCUm8wYWxmME9BaXhEVUFnQUFBQUFBVkFMSGp4L1hhNis5cHB5Y0hFbFNaa2FtWHVuOWlqSXlNcHhqT3QzVlNaM3U2aVJKU2s1TzFpc3Z2NktwbjAxVlVGQ1Fwayticm9PSERyck11V2pSSXFXbXBwYnIvdXZYcjllNHNlUGs2K3VyZDRhL28xcTFhbDJtSjNPVm01dXJreWRQNnJWWFg5T2pqejJxdi8vOTcvcHM2bWZhdFd0WGlXTWxhZmc3dzB2Y283WmJ0MjdPRmJtVEowOVcxYXBWRlh0THJPTGk0dFNnUVFNMWE5Yk11VUo1MTY1ZE9ucjBxR3cybSt4MnV4eDJoL05ybTgybXdLQkF0VzNiOWc5NVp2dzVFTlFDQUFBQUFBQlVBak9tejlDaFE0ZGtzOWtrU2RPbVRaUFJhRlRkNkxxS2pZM1ZxWjlQNmVFdUR6dkhGNitvN2ZiUGJwS0tWdFE2SEE3MTZONURIMy95c1U2Y09LRkZDeGZKWURBNHg1Wm0xYXBWMnJCaGcwSkRRelYwMk5BU1Y1NWVMbzBiTjlhRUR5ZG8yTkJobWoxcnRpSWlJdFNxVlN0RlJVVlZlSzdycnJ0T2tqUi8vbng5KysyM0d2VFdJTFZxMVVyLzEvNy85Ti8vL2xlYk4yOVdkbmEycWxTcG90bXpac3ZoY0JTRnRQLzdXeW82T0UyU0hubmtFWUphbEltZ0ZnQUFBQUFBb0JJWU1uU0lwRi8yYWgzMnpqRFZxMWUwWGNIaXhZc1ZWaVBNNWNDdTQ4ZVA2NzEzMzlQZ3dZTlZ4YitLRWhJU2RPem9NZlh1MDFzMm0wMGZqUGxBQm9OQjk5eHpqNVl1WFZybXZUZHMyS0RJeUVpOTlkWmJxbEd6eGgvM2tQOFRHaHFxZDk5N1YxLzk5eXUxYTlkT2tsVG5iQjBkUFhLMFhOY2JqQVkxYnR4WWtyUng0MGJOL0h5bUhudnNNYlZxMVVxU2RGUFRtNXhiSDZTbnAydHB3bExkZmMvZENnc0xLM2VOZHJ0ZEJRVUZGWGtzWitpTFB5ZUNXZ0FBQUFBQWdFcGs4NWJOa3FURHlZY1ZIQnlzNnRXcnkyYXp5Yy9YVDVHUmtTb3NMSlJVdElKV2tzSWp3aFVZR0tqQWdFQlpmQzJxVTZlT2R1N1lxYVNrSlBYcDAwZTU1M05Mdk04UDMvK2dSWXNXU1pMYXRHbWozbjE2dSswbiswZXlXQ3pxZkc5bjUrZDkrL1pweFBBUk1wbE1KVzV6VU14bXM4blgxMWZ6L3oxZmt0U3laVXYxZWJXUEdqWnNxRzNidHJtTlAzM3F0Qll1WEtqQW9FRG5DdHlMaFllSHEzYnQybTd0ZS9mdTFVTVBQbFRoNXdvSkRhbndOYmcyRU5RQ0FBQUFBQUJVRW1mT25IRWUwRFYzN2x5dFdiTkdvMGFQVW41ZXZueDlmYlY4MlhMRng4ZTdYUFBNMDg4NHY0NXBGaU5KYWhyVFZQZDB2a2NkYisrb0pVdVd1SXhQUzB2VHJGbXp0T2FyTmM2MnUrKysrNHFHdEZMUllXa2J2OTZvTm0zYktEZzQyTmtlSHg5ZjVxcmVtWi9QMUxKbHk1eWZmWHg4MUxGalI4MlpQVWR6NXN4eGU0N2lMUTVtelp3bGc4SGcwcGVmbjY4SEhuaEEzWjdyNW5hZjJyVnI2NG11VDFUb21hWk9tVnFoOGJpMkVOUUNBQUFBQUFCVUVsK3UvbEt0Ym0ybE5WK3RVZmNlM2ZYaGhBKzFjT0ZDNWVUbUtEQXdVSGQydWxOdDJ4WHRvM3IweUZIRnhjVXBmbks4L1AzOXRYNzllcVdscGttU1RDYVRldlRvNFRiLzFDbFR0V3paTXRsc05uVyt0N05DUTBNMVkvcU1LL3FNeGI3Ly9udkZ4OGVyZWxoMTU1WUZrdFNyVnkrM1FQVmlCUVVGOHZiMkxyR3ZabmhOVFpreXhhV3QrTkMxa2FOR3FrR0RCaTU5UFh2MExQVSt3Y0hCYXQyNmRYa2V4V25PN0RrVkdvOXJDMEV0QUFBQUFBQkFKWkNYbDZlbFM1ZHF3TUFCV3ZQVkdvV0VoS2hIeng3S3lNalFtYlF6Q2dzTGs5VnFWV1ptcHFTaS9WQTdkT2lnM054Y1dhMVd4Y1RFS0NBZ29NeDcrUGo0S0RZMlZzLys4MW5WcWxWTHExZXRMblZzUmthR1ZpeGZvUTRkT2lnOEl2eXlQcXNrN2RtelIxNWVYbXJTcElsTGU2K1hleW1rYXVuYkIzejU1WmNsYm5FZ0ZhMmV6Y2pJY0duTFBwZGQ5SGQydGx0ZjhjRnRRSGtRMUFJQUFBQUFBRlFDaXhjdlZuQndzQm8xYXVSc0sxN1J1V1RKRXQzMjE5dTBmZnQydmYvZSt5N1hyVm56eXhZRzkzUytwOFNWdE1XNlB0bTEzUFdrcDZkcjNyeDVNcGxOZXZUUlI4dDlYWG50K1dHUGJyamhCdm43Kzd1MG04MW1tYjNOcFY1bk1KYSsyamIxZEtxZWV2S3BFdnVHRGhsNmFZVUMvME5RQ3dBQUFBQUFVQW1zWExGU0w3ejRnbHQ3U2txSzBzK2txMlhMbHRxeFk0Y3NGb3Z6SUsyTERSa3k1TExXYytyVUtVbFNqUnFsN3hkN3FVNmZQcTBUSjA2b1M1Y3VibjN2dmZ0ZXVRNFRLMGxZV0ppR0R4L3UwbmJzK0RHOU0rd2Q5WS9ycjdwUmRaM3RhV2xwMnJSNWt4NzUreU9YK0JTb2JBaHFBUUFBQUFBQUtvR0h1anlrMXExYk93Ky9LclpwNHlZMWI5N2NaZVdwMFdoMHU3NnNjTE0wSm5OUjlKUjdQdGV0NzJEU1FVbFNuVHAxbEpLU29yeThQSjNQUFMrcjJhckV4RVJKdjRTNUJ3NGNrTmxzMXZuYzg4NzI0akc1dWJteTJXeEtURXlVajQrUG9xS2k5TzIzMzBxU1ltSmkzTzc3VzRlSnpaZytReXRXckhCcnYrLysrM1RIblhlb1dyVnFMdTE1K1htU3BHclZxaW1pVm9TemZkZXVYVnE1WXFXQ2c0SkxQRFFzTlMxVkN4WXNLTFdPa3B3N2QwNVZRNnBXNkJwY093aHFBUUFBQUFBQUtvRUhIM3pRclMwOVBWMEpDUWthUEdTd3M4MW1zMm5IOWgxdVk4K2RQYWZ3OElydEpSc1ZGU1ZKbWpKbGlnNGRQT1FNYnJPeXNyUjYxV3FGaG9ZcUtpcEt2Vi9wcmNPSER6dXY2OWUzbjhzOGNmM2pYRDdQbVQzSDdXQ3RmbjM3cVU2ZE9wcjA4U1I5KysyM01ocU5hdFM0a1g3TDl1KzJhL2Z1M2ZMeDhaSGRidGZhdFdzVkV2TExIclluVHB6UXdZTUhaYlBaNUhBNDVMQTdaTGZiWmJQWlpMZmJsWlpXZE1EYTJyVnJ0WHYzYnRsdGRoVVdGcXF3c0ZDQmdZR2FPM2V1TEw0V3Q5VzlxYWRUTlgrZSs4cmxzdVRuNTFkb1BLNHRCTFVBQUFBQUFBQ1YxTW9WSzlXaVJRczFidHpZMldhMVdqVnUzRGkzc1RrNU9hcmZvSDZGNXE5YnQ2NWVmUEZGSlNRazZJc3Z2bkMybTB3bTNYampqZXIyWERjWkRBYTkrdHFydW5EaHdxVS95UDlZTEJaSlJkc3ArUG42T1QrWHhTR0h2dnZ1TzBsRnE0YkR3OFAxeEJPL3JJRGR2MisveG84Zkwwa3lHQXp5OXZZdTJ1ZjJmM3ZkbWsxbVJVWkdLdWxBa2t3bWswd21rNHdtbzR4R294bzJiS2pNekV4TisyeWFnb0tDMUxGalIrZThUWm8wMGFqUm95cjBmRDE3OUt6UWVGeGJ2UEx5OHh5ZUxnSUFBQUFBY0dVZFRqNHNHYndVRlJucDZWS0FTdW5FOFJQS09aK3IramZlNkpINzUrVGt5TS9QVHdhRFFWYXJWV1p6NllkclZYWTJtMDFXcTFYZTN0NHlHRW8vYUt3MFZxdFZZejhZcTBmKy9vanExcTM3MnhlZzBtSkZMUUFBQUFBQVFDVno4WDYwaExSbE14cU5KZTdaVzE1bXMxbHY5bi96TWxhRVA2dUsveGdBQUFBQUFBQUF2NHZKWkpMTld1anBNZ0JjUlFocUFRQUFBQUFBcmpBZlg0dnNEb2Z5Q3dvOFhRcUFxd1JCTFFBQUFBQUF3QlhtKzc5RHJ0TFQwejFjQ1lDckJVRXRBQUFBQUFEQUZlYmo0NlBBb0VCbHBHY29OemZYMCtVQXVBb1ExQUlBQUFBQUFIakFkYlZxeVdLeDZQRGhGS1duWjNpNkhBQWVadkowQVFBQUFBQUFBSldSd1dEUURUZEU2K2RUcC9Uenp6L3I5T25UTXB2Tk1ocU5uaTROZjNJR2cwR1JrZGQ3dWd6OENrRXRBQUFBQUFDQUI0WFhyS21xd2NIS3pUMnY4K2ZQeTJxMWVyb2tBQjVBVUFzQUFBQUFBT0JoRm90RkZvdEZvYUVobmk0RmdJZXdSeTBBQUFBQUFBQUFlQmhCTFFBQUFBQUFBQUI0R0VFdEFBQUFBQUFBQUhnWVFTMEFBQUFBQUFBQWVCaEJMUUFBQUFBQUFBQjRHRUV0QUFBQUFBQUFBSGdZUVMwQUFBQUFBQUFBZUJoQkxRQUFBQUFBQUFCNEdFRXRBQUFBQUFBQUFIZ1lRUzBBQUFBQUFBQUFlQmhCTFFBQUFBQUFBQUI0R0VFdEFBQUFBQUFBQUhnWVFTMEFBQUFBQUFBQWVCaEJMUUFBQUFBQUFBQjRHRUV0QUFBQUFBQUFBSGdZUVMwQUFBQUFBQUFBZUJoQkxRQUFBQUFBQUFCNEdFRXRBQUFBQUFBQUFIZ1lRUzBBQUFBQUFBQUFlQmhCTFFBQUFBQUFBQUI0R0VFdEFBQUFBQUFBQUhnWVFTMEFBQUFBQUFBQWVCaEJMUUFBQUFBQUFBQjRHRUV0QUFBQUFBQUFBSGdZUVMwQUFBQUFBQUFBZUJoQkxRQUFBQURBSS9iOHNFZnA2ZWwveU54SGp4NVZXbHBhaGE5ek9CeWFOMjllbVhVVkZoWnEwYUpGU2s1Ty9zMzU4dlB6TlhIaVJQMzAwMDhWcnFVMGVYbDV2emttTnpmM044ZXNYNzllQ3hZcytNMHhYM3p4aFFvTEM4dGRYMWx5Y25LVW5aMTlXZWJDMWZPZVg2cU5HemRXYVA3ang0Ly9ZYlVBVndPQ1dnQUFBQURBRldlejJUUjY5R2g5L3ZubmJuMTJ1MTE1ZVhsS1QwL1h3WU1IdFhYclZxMVl2a0t6WnM3UytQSGp5eFh1amhzN1RyMWU2aVdyMVZxaHV1eDJ1MmJObktXTWpJeFN4eGlOUnExZXRWcUxGeTMremZtc1ZxdFdyVnlsbjMvK3VVSjFsT2JZc1dONnJ0dHpTa2hJS0hWTWZuNitldmZ1cmVIdkRKZk5aaXQxM1A3OSsvWGR0dTlLN1U5T1R0YVk5OGRveXFkVGxKU1VWT0lZdTkwdW04M205cWNrUDUvOFdWMmY2S29KNHllVWVrOVVqS2ZmODUwN2RtckY4aFhPeitucDZUcDI3RmlKZjg2ZVBldDIvWlJQcDJqck4xdkxWZk9rU1pQVXMwZFA3ZGkrbzF6amdXdVJ5ZE1GQUFBQUFBQXFuKzNidCt2czJiTzY0NDQ3dEhQSFRvMGJOMDRGQlFYS3o4OHZkZlZtbFNwVkZCUVVwSDM3OXFsTm16YWx6cDJSa2FGRGh3NnBROGNPTXB2TjVhcG40OGFOaW9tSlVaVXFWWnh0ZHJ0ZHExYXVVc3UvdEZSQmZvSEwrTmF0VzJ2aHdvWHFmRzluQlFZRU90dDlMRDRLRFEwdDgxNHBLU25xMTdmZmI5WlU3OFo2R2pWcWxFdGJ6Wm8xRlIwZHJjbnhrNVY5TGx0UGRIM0M3YnJaczJicjFNK25kTWNkZDhob05QN21mVXJpY0RqMDZhZWZxa3FWS3FwU3BZcmlQNG5YdVBIalpEQzRydmVhOXRrMC9lYy8vM0c3ZnVLL0ppb3lNdEtsN2ZQUFA1ZmRidGQzMzMybmxKUVV0MzVVek5Yd251L1lzVU5MbGl4UmVucTZubnpxU2NWL0VxOHRXN2FVZU8vSEgzOWNqei94dU9iTW1hT0dEUnFxK2MzTksvUzhEOXovZ05hdFhhZkpreWRyWXN6RWNqOHpjQzBocUFVQUFBQUFYSEhMbGkxVG5UcDExTGh4WTMzenpUZkt6TXpVazA4OXFXclZxc25YMTFjV0g0c21USmlnaGcwYjZ2a1hubGRRVUpCTUp2Zi9DNXVibTZ1RFNRZGQybmJ1M0NtSHc2SHExYXByOTY3ZHBkWndZLzBiNWVmbkowbGE4TzhGdW5EK2dqcDA3T0RzVDBwSzBxUkprNVNhbXFxRkN4ZVdPTWV2QTllYlkyL1dzR0hEeW56MjRoWERqejc2cUdyWHFWM2ltSVFsQ1c2aG1TU1p6V1lOZW11UWhnd1pvcmx6NTZwR2pScnFlSHRIWi8rK2ZmdjBuLy84UjdmZWVxc2VlZVNSTXVzb3k5S2xTN1huaHoxNitlV1hWVFdrcW9ZTkhhYVpuOC9VMDg4ODdUTHV6azUzcWxtelpzN1B5WWVUTldQNkRBVUVCTGlNMjdwMXF6WnUzS2crci9iUml1VXJOR0g4QkwzMy9udUViZVYwdGI3bno3L3d2S3lGVnMyZlA5KzVKVWZEaGczMXhCT3VQMEFZTTJhTTgrdTFhOWZLYkRhWEdOUU9IVEpVZS9ic0tmVlpDZ29LbEpxYXFzY2VmYXpVTWJObXo1TEZZaW0xSDdpYUVkUUNBQUFBQUs2b3c0Y1BhOWZPWGVyVHA0OUxlL3QyN1ZXalpnM241OERBUVBuNGxMMUNOU1VsUllNR0RTcXhiKzdjdVdYV01XNzhPTldyVjArUzFMSmxTMzN6elRjdUFkYk9IVHZWb0VFRFZRMnBxaG8xYTJqczJMSE92cXlzTEsxZXRWb1BQUGlBZkh4OG5PMG1rMGtPaDBOYnR4YjlPbmR4ZUhVdzZhQnpkV3ZWcWxVbFNURXhNYnFwNlUwbDFyWjUwMmFYTFI2eXM3UDE0NDgvT2o5MzdOaFJGODVma01YWG9tKysrY2JaL3RuVXorVGo0Nk5XdDdaeTFpQkpFUkVSdXY3NjY1VXhJOTlOQUFBV1BVbEVRVlNkbmEwVEowNFVQVU5tbHM2ZlA2L0V4RVJKVXExYXRSUVFFS0JEaHc1cDJtZlRkSFBzemJyanpqdms1ZVdsMisrNFhRc1dMRkJrVktUYXRXdm5uUGU2NjY3VHlaTW5kZnJVYWQxNzM3MjZrSGRCVXRHL1hiSFUxRlJOR0Q5QnNiR3g2dGl4bytyWHI2OVgrN3lxRHlkOHFMNzkrcGIyejRPTFhJM3ZlYkh1M2J2cnd2a0xxbmRqUGFXbHBTa29LRWpObWpkVFRrNk9KTW5mMzEvZTN0N2xlczRDYTRHQ2dvUFVxVk9uY28yLzJNNGRPN1Zueng0NUhJNEtYd3RjTFFocUFRQUFBQUJYMVB4NTh4VWFHcXIyLzllK3pIRyt2cjdsM252empUZmZVSjA2ZFNSSmd3WU9Vb3VXTFhULy9mZExLbHBGdUcvZlBnMGVNbGlTZE9qZ0lZMGZQOTdsK3BpWUdDMWV2Rmo1K2ZuT3R2WHIxK3Z1ZSs2V0pIbDVlY2xvTkNvek0xT1NkUExrU1NVa0pLaHR1N2JPWHlQMzhmRlJVRkNRN0hhNzNudjNQWmY1di9qaUN4a1NpcllOR0RCd1FMbWU2V0luVHB6UWlPRWozTnBIanhwZDR2aHhZOGU1Zkg3d3dRZlY3Ymx1K3ZISEg5M21LVjR0T1hEUVFOV05xcXVoUTRZcU1EQlFmZnYybFplWGx5U3BaOCtlT25iMG1ENFk4NEVjRG9mYXQvL2wzMjdMbGkzS3lzelN2ZmZkcSt4ejJiSllMTTZWc2xsWldYcjdyYmZsNitmckRHVnIxNjZ0ZnEvMzA0amhJK1RyNTZ2dTNidTdiYW1Ba2wxTjcza3hnOEhnL0xmZHN2bVhiUTgrR1BPQmpFYWpCcjFWY3NCY21yRHFZWmUwR2p3M0o3Zk0xYmpBdFlDZ0ZnQUFBQUJ3eGV6YnQwK2JObTFTVExPWUVyY3l1SmpGMStJU0tKVWxQRHpjdWVlcDBXaFVVR0NRODdOL2dMK01KcVB6Yy9hNWJMZnJHelFzV2xGNCt2UnBTVVVCbzVlWGw5cTNiNjhOR3paSWtqWnQzS1FwVTZaSUt0cStRQ29LeTZTaVE4T2EzTlJFSTBhTWtNRmcwSCsrS05xM2RmZXUzUm8wYUpCZWYrTjF0VzdkV3BJcWRNcDlzZWpvYUUyZVBMbkV2djJKK3pWdTdEZzkvOEx6YW5GTGl4TEgrQWY0UzVMKzhwZS9hTUhDQlhJNEhPcitZbmVGaFlYcG5lSHZTQ3JhODNUZ29JRzZjT0dDUm8wZTVSTEdtYzFtRFJrNlJHOE5la3NmalBsQXg0OGQxK05QUEM2RHdhQ3N6Q3dGQlJlTlBaZDl6cm1hTmpVMVZjT0dEdFBaczJjMWF2UW9sMVcyclZxMTBrc3Z2YVNKRXljcS9VeTZYbjdsWlFVSEIxZjQrMUxaWEUzdmVVcEtpcjVjL2FXNlBkZnRrdmRDL3JWbXpacVZlUUJlV1NLakl0V21UWnZmL044VjRHckcyd3NBQUFBQXVDTHNkcnMrbmZ4cHVjZjdXbnlWbmVNZU52MFJqaDgvcnRkZWU4MzU2OXFaR1psNnBmY3J5c2pJY0k3cGRGY25kYnFyNkZleWs1T1Q5Y3JMcjJqcVoxTVZGQlNrNmRPbTYrQ2hnMjd6YnZtbTVJT1ZKT250dDk4dU5lQXFLQ2h3L3JxNlZCU1VSdFNLS0hGc2NlZ1dFaEpTNnBoaUJvTkJ2cjYrT25EZ2dESXlNbFN6WmszNSt2b3FLeXRMYjc3eHBuSnpjOVh2OVg0S0R3OTNmaTh1MWordXZ5Wk9uS2g1OCthcFdyVnE2blJYSjJWbVpqcFhlWjQ3ZTA0QkFRSGF1M2V2Um80WUtadk5wamZlZUVOVnExYlYyYk5uWGVhNjliWmJsWmVmcDJtZlRWT3ZsM29wZm5LOHl5Rlh1UHd1NTN1ZW5KeXNwVXVYNnNqUkk0cUxpNU8vdi8vdnF1M2d3WVBPa0hiZXZIbVhOTWYxa2RkcjI3WnQrdXRmLy9xN2FnRThoYUFXQUFBQUFIQkZMRnEwU0ljT0hWSkVSTWxoWXMrZVBaMi9haThWaFpVT2gwTVBkM25ZWlZ4MGRMVGVmZS9keTFyYmpPa3pkT2pRSVdkUU5HM2FOQm1OUnRXTnJxdlkyRmlkK3ZtVVN4M0ZLdzI3L2JPYnBLS1ZoZzZIUXoyNjk5REhuM3dzU2NyUHo5ZlhHNzZXVkJSZ0hqMTYxQmxvU3RJL0h2Mkhyci8rK2hMcldiUndVYm4zMnJ5VVBUbTNmbE8wZiszNTgrYzFhK1lzUGZiNFk3cjc3cnZWcEVrVGZmTEpKeG8xY2xTSjE1bk5aaTFhdkVqLy9mSy91djJPMnlVVnJjb3NYbEdiazVPamdNQUFWUTJ1cXJDd01MM3c0Z3Q2dmQvcnBkYlJxRkVqRFI4K1hJZFREaFBTWGdHWCt6MDNtVXdhOC80WTlldmJUMlBIalhXL1lRWDhkT2duTFZ4UThtRm14WXBYMkYrOFgrNnYzWHJyclFTMXVHWVIxQUlBQUFBQS9uQjVlWG1hTTN1T0huNzRZYVdscFNreks5TnRUSmVIdXlqQVA4RDUrZHR0MytwZzBrRjE3ZHJWWlZ4dzFjdi9LL0pEaGc2UkpLMWV0Vm9mZmZTUmhyMHp6TG1pZGZIaXhRcXJFZVp5bU5QeDQ4ZjEzcnZ2YWZEZ3dhcmlYMFVKQ1FrNmR2U1lldmZwN1J5emZ0MTY1eDY3Q3hjdTFKdzVjelJ5MUVobmYrTkdqVXM5VEd6ZDJuWE93OFRPbmoycjQ4ZVBsMXA3eXBFVVNVWDdpZTdkdTdmVWNZR0JnYXBkdTdZa2FmUG16YnIrK3V2bGNEaTBaczBhRlJRVTZKL2QvaWxKZXFuWFM4cTdrRmZpSEFhRFFRYURRWGQydWxOU1VVaWNtWm1wTTJsbnRHM2JOaDAvZmx3bWswbnBHZWthTjM2Y0Nnc0xOV3BVeWFHdkpQbFY4Vk4wZEhTcDN3ZGNYcGY3UFcvYnRxMU1KcE1PSngrV241K2Z5NzBxK2dPRWkxZnlscVpQN3o0eUdvMzZZT3dIRlpvYnVGWVExQUlBQUFBQS9uQVdpMFYvNi9BM1BkSDFDWTBmTjc3RU1SMysxa0UxYXRad2ZyWTc3TnI3NDE3ZGU5KzlWNnBNYmQ2eVdaSjBPUG13Z29PRFZiMTZkZGxzTnZuNStpa3lNbEtGaFlXUzVBeGd3eVBDRlJnWXFNQ0FRRmw4TGM0VnMxYXJWZlBuejFlSGpoMjBZdmtLUGY3RTQxcStiTGtHeEEzUTh5ODhYNkdhZHUvZXJmZmZlLzgzeDgzOGZHYVovYmZkZHBzR0RCeWdiNy85VmprNU9mcHI2Ny9xU01vUnZmRENDeG80Y0tEKzF1RnZxbHExcXFLaW91VG41NmVOR3pkcTN0eDUrdGVrZnpubldMQmdnUXB0aFdyUm9tZ3YzSFBuemttU2xpOWZydVhMbDBzcVdvVTVkY3BValo5UTlPOGNmVU8wL1B6ODlQbU16M1g4K0hHWHc5UStuZnlwenB3NW83Lzg1UzhWK3A3Zzk3bGM3N2xVOUY3ZGR0dHRidmNvc0JiSVlyRmNVbjAvL3ZpakZpMWNwS2VlZmtwUlVWR1hOQWR3TFNLb0JRQUFBQUJjRWIxNjlYTFoydUMzVks5ZVhWYXJWZW5wNlFvTkRmMERLeXR5NXN3WkhVZzhJRW1hTzNldTFxeFpvMUdqUnlrL0wxKyt2cjVhdm15NTR1UGpYYTU1NXVsbm5GL0hOSXR4ZnYzRkYxL296Smt6dXVlZWU3UmkrUXBaTEJZTkhqSlk0OGVOZDY0OHRGcXRLaWdvS0xHV2kxY2pObS9lWEdNK0dGTnEzWlBqSnlzcEtVa1JFUkY2cmU5cnBZNHJQc3hyM3R4NWF0ZXVuZXdPdTdQdU1SK01VYzJhTmZYb1B4N1ZpeSsrcUx2dXZrdkJRY0U2Y3VTSVRwNDRxWWhhRWNyUHo5ZWMyWFBVcm4wN1oxQWJGQlNraEtVSkx2ZVpOR21TVWc0WHJmSjk0ZmtYMUs1ZE96Mzl6TlB5OWZQVjl1M2JWVkJRSUc5dmI2V21wbXJKa2lXcVZyMWFxVFhqOHJ1Yzc3a2taV2RueTJBd3VHMWRrWk9kb3hvMWF1aFNKQ1VsNmJ2dnZsUDM3dDB2NlhyZ1drVlFDd0FBQUFDNElpb1Mwa3B5N3Q5NkpPWElGUWxxdjF6OXBWcmQya3BydmxxajdqMjY2OE1KSDJyaHdvWEt5YzFSWUdDZzd1eDBwOXEyYXl0Sk9ucmtxT0xpNGhRL09WNysvdjVhdjM2OTBsTFRKRW5wNmVtYU0zdU9PdDNWeWFYdTRPQmdEUms2Uk1uSnlaS0tEaE1yUy8zNjlTVVZCYXpGSWV1dm5UNTlXai85OUpOcTFhcWxFeWRPNk1TSkUrclFvVU9wYzM3MzNYYzZlUENnZXZmcHJaVXJWenJiR3pSbzRMem50bTNiZE5mZGQ2bCtnL295bTgzYXQzK2ZJbXBGYU4vZWZiSmFyYnIxMWx0TG5MdXdzRkNuVHAyUzFXcVYyZHNzcVdnUDJxODNmcTJubjNsYVRaczIxWXpwTTdUM3g3MXFmbk56YmRteVJRYURRZTNidHkveis0REw2M0s5NThVMmZyMVJNMmJNY05tajF1Rnc2TlNwVTJyWnN1VWwxWGpreUJFRkJnYTZyTEF2ZHVEQUFkMTM3MzBsWHZmNkc2K3JUWnMybDNSUDRHcEFVQXNBQUFBQXVDcEZSRVRJMzk5ZmlZbUp1am4yNWovMFhubDVlVnE2ZEtrR0RCeWdOVit0VVVoSWlIcjA3S0dNakF5ZFNUdWpzTEF3V2ExV1pXWVc3YTNyY0RqVW9VTUg1ZWJteW1xMUtpWW1SZ0VCUmZ2ckJnVUZxWGJ0Mm5ycXFhZkt2R2VQSGowVWZVTjBpWDB6WnN4UVFYN0pxMjB2RnY5SnZPeDJ1K0lHeE9uVFR6L1ZaMU0vVStOR2pWVXp2R2FwMTl4eXl5MktqSXdzdWEvRkxabzdaNjZzVnF1OHZiMVZwMDRkN2QrL1h4MDdkdFRPblR0bHNWalV2SGx6NS9qMTY5ZnJZTkpCSFRwMFNFbEpTYXBaczZhaW82Tmw4U242bGZkYmI3dFY2OWV2MTRFREIxU3ZYajFWcVZKRnUzZnZMZ3BxTjI5UmJHeXNxbGF0K3B2UGljdmpjcjdueGZiczJTT2J6YWF3c0RBWmpVWkpVbkp5c3M2ZlA2ODYxeGR0a1dBd0dxUnkvcHpHYnJkcngvWWR1ajZ5NUlQMndtcUU2Y0VISGl5eEx6cTY1UCtlZ0dzRlFTMEFBQUFBNEtxU2twS2laY3VXcVZldlhtcmV2TG0yYnQycXg1OTRYSkswZi85K0xmbGlpVjdwL1lyYjRVVy94K0xGaXhVY0hLeEdqUm81MjFxM2JpMUpXckpraVc3NzYyM2F2bjI3MjE2eGE5YXNjWDU5VCtkNzFLTkhENWxNSm8wWU9VTCsvdjdLeWNrcDlaNTE2dFJ4cm1UOXRRRC9BS1hucDVkWjg4elBaMnJidG0yNi8vNzdGUmtacWU3ZHUrdlZQcThxTGk1T0kwYU1VRVN0Q0xkcmJyNzVadFdzV1hxSTI2UkpFeFVVRkdqL3Z2MXFHdE5Va1ZHUjJyZDNueVJweDQ0ZGF0R2loYnk5dlozalo4MmFKWXVQUlUxdWFxTE85M1pXbzBhTjlNbkhuOGpIeDBlU0ZCc2JLN1BackMyYnQ2aCsvZnBxMHFTSmtwS1NkUExFU2UzYnQwOXhBK0xLZkVaY1hwZnpQUysyZCs5ZU5XM2FWR2F6V1cvMmYxT1NOSEhpUkVsRkszTHRkcnVtVEpsUzdocjMvTEJIV1ZsWnlzN08xdkhqeDNYZGRkZTU5RmNOcm5wRjk2MEdyaVNDV2dBQUFBREFWU0VqTTBQei96MWZYLzMzSzFXclhrMkZoWVZxMTc2ZGhyOHpYSHYzN2xYanhvMlZtcHFxVFpzMmxia1g2NlZZdVdLbFhuanhCYmYybEpRVXBaOUpWOHVXTGJWanh3NVpMQmJOLy9kOHQzRkRoZ3h4K2Z6clZZZVhrOVZxMWFlZmZxb1Z5MWVvYVV4VFBmdlBaeVZKdFd2WDFsdHZ2YVVoUTRhb2YvLys2dmxTVDdWcTFjcmxXcVBScU5xMWE1YzZkNzE2OWVUajQ2UHZ2LzllVFdPYUtqWTJWa0dCUVRwNTRxU09IajJxcms5MmRSbi84Y2NmeTJ3MnU3UmR5THVnZ01DaTV5OCtSTTQvd0YrUzFPdmxYZ29NRE5Tc21iTVVFQkJ3eWI4YWowdHp1ZC96bEpRVVpXUmt1S3l5M3JObmoxYXZXcTE2OWVwcDBhSkYycmQvbi9yMjdldmNCbVRpeElreW1VcVBvK2JObXljL1B6K0ZoSVJvelB0ak5HTGtDTGY5YjRFL0s0SmFBQUFBQUlCSG5UNTlXcExVLzgzK01wdk4rc2MvL2lFZmk0OGNEb2RhdG15cDY2Ky9YaDlQK2xqdnZmK2VUcDgrcldyVnFpay9QMS9KeWNrNmR2U1lwS0o5YkcwMm02U2l2Vkl6TWpLVW1KZ29TY3JLekZLaHRkRDUrZWpSb3k3WDFLcFZTdzkxZVVpdFc3ZVczVzUzcVczVHhrMXEzcnk1L1AzOW5XM0Z2OTU5c1lydXZ5dEp1ZWR6ZGZiczJSTDdDZ3NMUzJ6LzhjY2Y5Y25IbnlnbEpVV3RXclhTNjIrODdoSjZ4VFNMMFlDQkF6VG0vVEVhL3M1d3RXclZTazgvODNTWjRlekZUQ2FUQmc0Y3FMclJkU1ZKYmR1MlZkdTJiYlZvMFNMNStmbnBsbHR1Y1JuLzY1QldrdExQcE91RzZCdWNuMTkrK1dYbjExV3JWcFhkYnRmYXRXdlZ0bDNiRXEvSEw3S3pzM1hpeEltcjlqM2ZzbVdMSkRtM0prbE1UTlR3ZDRZckpDUkVRNFlPVVdwcXFrYU9HS21YZTcyc3ZuMzdLdmFXV0Zrc0Z1ZjFOcHZOWlV1RURSczJhTStlUGVyNlpGZTFhdFZLcjczNm11TDZ4K25sVjE1V3ZYcjFLdjROQks0eEJMVUFBQUFBQUkvYXNya283R25UcG8yZS9lZXpNaGdNZXZPTk43WG5oejBhOU5ZZzlYeXBwd1lPR0toWFhubEZoZFpDUlVWRjZjY2ZmOVNJNFNPY2M0d2ZQOTVsenJWcjEycnQyclV1YmYzNjluUDVYSHhOLzdqK2V2QkI5ejB2MDlQVGxaQ1FvTUZEQmp2YmJEYWJkbXpmNFRiMjNObHpDZzhQcjlCekQzOW5lSm45eFllSjJlMTI3ZDYxVy8vNTRqL2F0WE9YTEJhTG5uL2hlZDEzMzMwbEJzUXRXclRRUnhNLzByaHg0N1IxNjFadDNicFZEUm8wVUtkT25kVHg5bzRsM2lzbkowZGZiL2phK2ZuVXFWTXUvVi85OXl1RmhZWHBxLzkrNVd4cjNhYTFBZ01EdFhQSFRwMDRjVUsrZnI1Sy9pbFp4NDRkMDJPUFA2YXVUN2l1dmkzbWNEaDA5dXhaclZ1N1RwczNiWllreGNURTZQVTNYaS96KzFFWlhlM3YrWmJOV3hRV0ZxYnc4SEF0V2JKRTA2ZE5WMkJnb0lhUEdLNmdvQ0FGQlFWcDNQaHhHdjdPY0EwZVBGamp4by9UbHMxYjVGZkZUNm1wcWNyS3lsSm9TTkZLMjhURVJIMzA0VWNLRFEzVkF3ODhJSXZGb3RIdmp0Ym8wYVAxYXA5WEZSa1pxZlQwZEhsN2Uydld6Rmt5R0lyMnZUVVlETExiN1NxMEZxcXdzRkFPaDBQUFBQdE1pVUV6Y0xVanFBVUFBQUFBZUZTUG5qMTA1TWdSdFcvZjN0azJjdFJJeGZXUDA5bzFhM1ZucHpzMWRPaFF4Y2ZISy90Y3R1Ni8vMzVGM3hDdGQ5OTc5N0xjdjdUVnBpdFhyRlNMRmkzVXVIRmpaNXZWYXRXNGNlUGN4dWJrNUtoK2cvcHU3VjVlWGpLYnpVV2gwcSs4OU5KTHVxSGVEVzd0a2pSdDJqVGw1K1U3Ni9qNDQ0OWxNQmgwK3gyMzYvSEhIMWYxNnRYTGZLYXdzRENOSERsU216ZHYxb0ovTDFCaVlxSTZkZXBVNnZoejU4NXB4b3daWmM0cHlXVk1vOGFORkJnWXFGT25UaWsrUGw1UzBWWUhkM2E2VTYxYnQxWk9kdW43OC81YTliQ3luNmV5YXRLa3lWWDduaGNXRnFwV3JWcnlEL0RYM3IxNzllbmtUOVg4NXVaNjlkVlhGUklTNHJ3bU9EaFlJMGVOMUxadDIxU3ZYajI5Lzk3N09ubnlwQXdHZzVyR05GV2J0bTJLNmxpNVVqYWJUWEVENHB5cmJtKzg4VVpObWpSSlgyLzRXcHMzYjViVmFsVldWcFlXTFZya0RHVi9yZm5OelFscGNjM3l5c3ZQYzMrckFRQUFBQUIvYW9lVEQwc0dMMFZGUm5xNmxGTFpiRGFQQkM0NU9Ubnk4L09Ud1dDUTFXcjErSy9uT3h3T3JWcTVTaTFhdGxDMWF0VXVhWTVqeDQ2VmUvdURTK0Z3T0ZSWVdDaVR5WFJKMjBEZ3lydGM3N25kYnBmQllOQ2hRNGQwd3cwbC8rRGgxNG9EMW92ZmxiTm56MnIvL3YxdSt5cVg1LzRYSyttSElzQzFncUFXQUFBQUFDcWhJeWxIWkxVVjZvYm9hRStYQWdBQUpQRmpCZ0FBQUFDb2hDeSt2c3Eva09mcE1nQUF3UDhRMUFJQUFBQkFKV1N4K01naEtUTXJ5OU9sQUFBQUVkUUNBQUFBUUtVVUdCZ29iMjl2blRyNXM5c2Vqd0FBNE1vanFBVUFBQUNBU3NqTHkwdDFycThqdThPaDVPVERLaWdvOEhSSkFBQlVhaHdtQmdBQUFBQ1ZXTjZGUEIwOWRreUZoWVh5cjFKRlpoOXZUazNITmNOdXQrdkNoUXZ5OGJISVpESjZ1aHo4Q1FRR0JNalgxOWZUWmFDU0lxZ0ZBQUFBZ0VyTzRYRG96SmwwNWVibTZzS0ZDN0xaYko0dUNTZ2ZoMFB5OHZKMEZmZ1RDUSt2cWREUVVFK1hnVXFLb0JZQUFBQUFBQUFBUEl6Zlp3RUFBQUFBQUFBQUR5T29CUUFBQUFBQUFBQVBJNmdGQUFBQUFBQUFBQThqcUFVQUFBQUFBQUFBRHlPb0JRQUFBQUFBQUFBUEk2Z0ZBQUFBQUFBQUFBOGpxQVVBQUFBQUFBQUFEeU9vQlFBQUFBQUFBQUFQSTZnRkFBQUFBQUFBQUE4anFBVUFBQUFBQUFBQUR5T29CUUFBQUFBQUFBQVBJNmdGQUFBQUFBQUFBQThqcUFVQUFBQUFBQUFBRHlPb0JRQUFBQUFBQUFBUEk2Z0ZBQUFBQUFBQUFBOGpxQVVBQUFBQUFBQUFEeU9vQlFBQUFBQUFBQUFQSTZnRkFBQUFBQUFBQUE4anFBVUFBQUFBQUFBQUR5T29CUUFBQUFBQUFBQVBJNmdGQUFBQUFBQUFBQThqcUFVQUFBQUFBQUFBRHlPb0JRQUFBQUFBQUFBUEk2Z0ZBQUFBQUFBQUFBOGpxQVVBQUFBQUFBQUFEeU9vQlFBQUFBQUFBQUFQSTZnRkFBQUFBQUFBQUE4anFBVUFBQUFBQUFBQUR5T29CUUFBQUFBQUFBQVBJNmdGQUFBQUFBQUFBQThqcUFVQUFBQUFBQUFBRHlPb0JRQUFBQUFBQUFBUEk2Z0ZBQUFBQUFBQUFBOGpxQVVBQUFBQUFBQUFEeU9vQlFBQUFBQUFBQUFQSTZnRkFBQUFBQUFBQUE4anFBVUFBQUFBQUFBQUR5T29CUUFBQUFBQUFBQVBJNmdGQUFBQUFBQUFBQThqcUFVQUFBQUFBQUFBRHlPb0JRQUFBQUFBQUFBUEk2Z0ZBQUFBQUFBQUFBOGpxQVVBQUFBQUFBQUFEL3QvSmg3NmxsdUI2SWdBQUFBQVNVVk9SSzVDWUlJPSIsCgkiVGhlbWUiIDogIiIsCgkiVHlwZSIgOiAibWluZCIsCgkiVmVyc2lvbiIgOiAiIgp9Cg=="/>
    </extobj>
    <extobj name="C9F754DE-2CAD-44b6-B708-469DEB6407EB-4">
      <extobjdata type="C9F754DE-2CAD-44b6-B708-469DEB6407EB" data="ewoJIkZpbGVJZCIgOiAiMjkxMzM2NDUyOTAxIiwKCSJHcm91cElkIiA6ICI1NDcwODk2MDEiLAoJIkltYWdlIiA6ICJpVkJPUncwS0dnb0FBQUFOU1VoRVVnQUFCV29BQUFNWkNBWUFBQUNaS0EwbkFBQUFBWE5TUjBJQXJzNGM2UUFBSUFCSlJFRlVlSnpzM1hlVUZGWGV4dkducXZOa3dnd1ppU29DZ3FDSUdWWVhSY1cwNXJCTE1LR3I3cG9sbUZlQ2lnR3pnQW9LS2tHQ2dDQ3NvS1FGVkVSUkJDVkxEZ016MDdtcjNqOGFlbWg2QmdiYzEzYWQ3K2NjRGwzMzNycDFxeGs5emNQdFh4bkJVTkFXQUFBQUFBQUFBQ0J0ekhRdkFBQUFBQUFBQUFBcU80SmFBQUFBQUFBQUFFZ3pnbG9BQUFBQUFBQUFTRE9DV2dBQUFBQUFBQUJJTTRKYUFBQUFBQUFBQUVnemdsb0FBQUFBQUFBQVNET0NXZ0FBQUFBQUFBQklNNEphQUFBQUFBQUFBRWd6Z2xvQUFBQUFBQUFBU0RPQ1dnQUFBQUFBQUFCSU00SmFBQUFBQUFBQUFFZ3pnbG9BQUFBQUFBQUFTRE9DV2dBQUFBQUFBQUJJTTRKYUFBQUFBQUFBQUVnemdsb0FBQUFBQUFBQVNET0NXZ0FBQUFBQUFBQklNNEphQUFBQUFBQUFBRWd6Z2xvQUFBQUFBQUFBU0RPQ1dnQUFBQUFBQUFCSU00SmFBQUFBQUFBQUFFZ3pnbG9BQUFBQUFBQUFTRE9DV2dBQUFBQUFBQUJJTTRKYUFBQUFBQUFBQUVnemdsb0FBQUFBQUFBQVNET0NXZ0FBQUFBQUFBQklNNEphQUFBQUFBQUFBRWd6Z2xvQUFBQUFBQUFBU0RPQ1dnQUFBQUFBQUFCSU00SmFBQUFBQUFBQUFFZ3pnbG9BQUFBQUFBQUFTRE9DV2dBQUFBQUFBQUJJTTRKYUFBQUFBQUFBQUVnemdsb0FBQUFBQUFBQVNET0NXZ0FBQUFBQUFBQklNNEphQUFBQUFBQUFBRWd6Z2xvQUFBQUFBQUFBU0RPQ1dnQUFBQUFBQUFCSU00SmFBQUFBQUFBQUFFZ3pnbG9BQUFBQUFBQUFTRE9DV2dBQUFBQUFBQUJJTTRKYUFBQUFBQUFBQUVnemdsb0FBQUFBQUFBQVNET0NXZ0FBQUFBQUFBQklNNEphQUFBQUFBQUFBRWd6Z2xvQUFBQUFBQUFBU0RPQ1dnQUFBQUFBQUFCSU00SmFBQUFBQUFBQUFFZ3pnbG9BQUFBQUFBQUFTRE9DV2dBQUFBQUFBQUJJTTRKYUFBQUFBQUFBQUVnemdsb0FBQUFBQUFBQVNET0NXZ0FBQUFBQUFBQklNNEphQUFBQUFBQUFBRWd6Z2xvQUFBQUFBQUFBU0RPQ1dnQUFBQUFBQUFCSU00SmFBQUFBbElwRUZGMjVVb3BFRHYvVVpjc1VuamYzb0dOaWE5WW8rTkc0STEzZC93eHI2MVpadTNmLzZubWlLMzZVb3RIL3dvcCtKZHVXdFdlUEZBNm45b1ZEOFQ0QUFBRDhLZ1MxQUFBQVNJaDg5NjJLZWorazROUXBoMzF1N051bENzK2VmZkF4NjljcE1HcWtyRTBiajNTSlJ5VDY4MC9hZGVYbGlpNWRlc2l4d2NrZmE5ZVZsNmVHa3BZbC83Q2hpaTViZHNnNVNsNTdSU1dEbmpuUzVVcVNvdDkrcTZJK3ZSV2NQS2xDNDYzZGhmSy8rWWJzWUtDME1SYUwzMGRGZjlsMjJYTVhGbXIzamQwVm1qa3pwUzg0WmJKMjM5ZzkrYm9BQUFBNGJNNTBMd0FBQUFDL0g1RXZGMHVTWE8xUHFkRDQyTmF0c243WklOY0piWkxhbzk5OUozbTlNck56SkN1V2FIYzBiQ1FqTTFQQnNlUGsvY3Rma3M0eHExZVh0WDJiOXR4LzMyR3YyMUczbnJMNzlUL3M4dzZISFFnb3RuS2xpajZkcm95ZVBlVTVzMFBaQXkxTHNaOS9scmZ6K1llYzA5cTlXd3FGeXV3emE5U1FvMzU5QlQvNlNLNDJKOHJ3ZU1vZVY2V0s1SExKMnJwVm9jLytyZGpHWDVUZHU2L2tkTW8vZkxoQ1V5ZFgrQjV6bmhra1IvMzZGUjRQQUFDQS94NkNXZ0FBZ0VvcXRucVY3S0xpcExiSWZ4YktMTWlYdlhtem9wczNsM21la1pNalI0TUdraVJyM1ZyNWh3MVY3aXV2SlkwSlRQeElqb0lhQ3MrWkk5dnZUNWtqOVBrc2hUNmZsZFNXL2VTLzVLaFZPeW5BdFRiOG90RG5zK1h1MEVHTzJyVlRGeE9PS2pCMnRPUjJwWFRaUlh1MCs3YWU4ZGQ3ZDRvV0RlZ253eno0bDhyc1dEeFlMdXpSTFg2L2VibktIZnlLak14TVpUM3lxSW9IOUpQL3BaZGtSQzA1VzdlT2x5ZlkvL3pkdTJVSEFySWpVWVVYekUrWjM5WHllQm1abVpLa3dGdkREbGt1UXBMMjNQUFBjdnV5SDN0Q3ptYk41R3g2dERKdXZWWCtsMTVTeWF1dktQT09PeVZKWmtHK01tL3VXYnErYUZSMk9DUXpJelBSRnR1d1FmNjNoMG1Tb2l0WEtqeG5Udkk5aGVOaGNuamhBc1VPK0xtSXJmbzVmaS92dlN1WnlYKzk4SFRzbVBoWkFRQUF3TUVSMUFJQUFGUlMvbmRIS1BydHQyWDJGVDM1ZUxubnVVNW9vNnlIZWttU25DMWF5aW9zVkhSdldDZEpkaWlrNlBmTDVUdi9Jb1huekZIR2pUZkwxYjU5b2o4eWY3Nk1ESitjclZvbnpXdG1aa29PaDd5WFhKWm9DOC81UXFIUFo4dHorbGx5SHQ4eVpTM0J5Wk1rMjViM29vdFQrZ3lQVjc0Yi9pWkpzclp2VjNEOE9Ibk82U1JIblRybDNwc2tSYi83VnVFRjgrVzc5bnJKNFpBODd0STV2VjVsUGRoTC9tRkQ1RHorZU1WKytra2xnNTR0YzU3Z3BBbGx0dWNNZkZxT3pJYWw5MTJqUUpsMzNGVjYvYSsrbGgyTnlOV3VYY3E1b2M4K2s2TkdnWnpITlUrME9lcVY3b0Qxbk5sQnNSOVhLUHpGRjRueUVvYmJLK2Z4eDVmTzhmbHMrVjhhckNvZmppbWQyRnU2VzljdTNLWG90OGtsSXZhRjE5YkdqYkozSjllanRZdUs0dXYrN2p2SlNBN0IzVzJTZDFvREFBQ2dmQVMxQUFBQWxaaXIyWEh5OWJoUlVueTNaUERERDVYVGY2RGtkTW91S1ZIUkkzM2x1L1phdWRxY0tFbnl2L0p5MHZtRzF5dlgwY2NvdXZqTFJGdGswVUlaSG8rY0xmYUdpVjZQVkZJaTI3SVMxekZ6OCtSbzFEaHhqaU8vZWp3VVBkRGVzZ0IySkxVOGdCME1LalIrdkp4Tm1zalY5c1RVYzkxdWVUcDFraFN2VVJzY1AwN3V0bTJUUXN1eTJKR3d0R0MrUEdlZkxibmRLZjJHeDZQTW5yZExrbUtyVmttU2NwNStSbWFOR3BLa29sNjlaRzNicXR6WDM1Uk1JM0ZlZE5reUZROUlMYzlndUR4eUhuMU00amc0ZHF3VUNzbDMvUTBwWS8wdlBDK2pUZHVrOFFmSzZOcE5udk12a0ZscnZ4M0l0cDBJNWEzMUcrTHIyVnV2MTZoYUplbDgxMG50NURvcE9TUzJkdTNTN2x0dWt2ZVN5K1RwM0RtcEx6aCtuQUlqUnlxN1gzOFpYbCs1NndJQUFNREJFZFFDQUFCVVpsNXZvaWFwWStXSytPOTE2MHB1dDZ3OThaMlRSdFZxaVRHRzE1c3loYU5sZkZldHVmZnIvTmIyYmZKMDZDQTVTejlxRmovNWVHSStPeEtSREVPUlJRdmp4NkZRNHV2N0I3TDJsazBJejU2ZEVzYUdwazZSdFh1M01tKy9zOEszRzFteFhIWXdlTkF4c1hWcnkyd1BUaGd2YTl0V1pmeXRtK1JLTHJWZ3VEMHl2RDVGbC8rZzJJYjE4YlZ2M1pyMHRYL0RsUnI2N3VOLythVkVtUVE3RXBGc1c0VTNYSmN5emc2RkZKdnhxY0t6UGt1MDViNDVOUG5QeGVWSzNUVnMyeXArZWtEODVkN2RzZnVPM1dlZUtmZFo1ZFRiM2NjMFpHUmt5SENsbHBpUTA3VzNmcTZSMmdjQUFJQUtJNmdGQUFEQUViTkxTdVRhK3pYODhNeVpzdjBsY2g0VEQxenQ0dEw2dHprdnY1cDRYVHh3Z014cTFaVFI0MFlwSE5hdTY2OHRmLzdDM2ZHNUZ5MlViM2Voek55OFJGOW85dXo0Zk0rWGxoN3dYSFNSZkpkZFh1NTh3UTgvUEp6YlMxNUxPS3pROU9tS3JsaXBySC9lTGJOV0xUbWJOVlAyWTAvSXJGWXRQdi9FaVRKcjFaSXNXNUh2dmswS2FoMk5HOGZIMXF5Vk1yZm4vUE1UNVNHQ1k4YklEb2ZrdXpZMXFQVy85cW9jalJvbmRncExrdUYycS9pUmh4WFpHN1M3VDI2dnpMditrWHlpYVNwdnhIdVNTa3NmN0R1V2xGSm45MEJtYnA3eTNoNWVacC8zd2k3eVh0amxvT2NEQUFEZzBBaHFBUUFBY01SaXExZXI1SVhuSlVsV1NUeVkzVmV6ZGQvRHJQeXZ2YXJBbTI4a3p0bTNvM2IvWGFGRi8zcENtYmZjS3ZjWlp5Yk5ieFh1a3B4T21YbFZGUHA0c256WGxZYVgzczZkWmUwTmc2MjFheFZlTUYvbUliNTZuOTJycjV3dFd4eDBUSERxRkFXR3Y1UFM3cnZpU2prYk5sVEpDODlyVDUvZXluMXhzSXpzN01STzRNalhYeXV5ZUpFeWI3NVZrWjlYS3ZMMVY2VUJwbTByTU9vOW1UVnFscmx6Mk5Hd2tSd05HMG1TUXRPbnl3aUZ5aXpuWUxqZE1nc0tVdm84RjE4czkrNDlDbjQ4VVlwR1U4NkwvZktMcksxYkpVblcybldKOVNibVBlQUJhNkZQUDFWZytOdmx2a2VIa25YUC9YSzJiblhFNXdNQUFGUkdCTFVBQUFBNFlzNFdMWlQ3NWhESnRyWDd0bHZscUg5VTRrRmpraVRMa3UrcXErVGE3OEZoL25mZWxwbWJKKzhsbDhpT1JGWFUreUZsOXJoSnJ0WW5wTXh2YmR3b1I0MGFjbmZvcU1EbzBmS2NmNzdNS3ZHYXFwNXp6MHVNSzM1Nm9BeVBSKzR6enpyNGdrMmo3RnE0K3pQSy93cS82OFNUbFAzWUU0cHQyeXBqYjZrSEtWNHYxejlzcUJ4MTY4bmRzYU9NbkJ3VkQzcEcxdTVDbWRrNUtobnloc0l6WnNUWGJGblMvc0ZvR1plTC9QQjl1YVVQeXZvQTcyclRWcElVbWorbnpIV0haODFTNk5OcHBaZk15RkRKQzg4bGpqT3UvMnZTZUdmVHB2SmVmVTN5bXI3K1N0R2xTK1c5K21vWm50UVNHSklVMjdCQjRaa3paSHZLS0pFQUFBQ0FneUtvQlFBQXdLOFdYYmxDMW80ZE11dlZWV1RKRXJsYXg0TlpPeGFUV2F1MkhIWHFTcll0U1RLOFBobVptWExVcmhQZlhTdkpyRmxUUm5aMjhxU1dwZGd2djhqWnNxVTg1L3had1lrVEZYenZQV1g4L2U4SFhIdWxJb3NXeW52UnhUS3lzZzY2enFJQi9WSjJqeDVvWHczWDhqZ2FOWktqVWFPa052OXJyOHJhc2xrWlBXNlNIQTY1V3JlVzRmRW9OR1dLWW12V0tQTE5FbVYwdjFHZTg4NUxPczhPaFZMcTNVcVNvMTU5WmZ6MWJ5bnRKWU5mUE9qYXltUkl2dXV1UzlxTmZLQURTeDg0R2pSSUt0c2dTU29xVW5UcFVubk82U1F6SjZmTWVjTHo1aW84YzRaTVg4YmhyeE1BQUtDU0k2Z0ZBQURBcnhhZVBVdUd4eU5yM1hvVjkzOUtXUTg4SkZlclZsSWtJdFBqVmVHdE44c3VLa282Si9UcDlJUE9HVjIxU25Zd0lPZlJSOHZJekpUdmlpdmxIelpFcm5idDVHclhidStncVB4RDNwU1preVB2cFpjZGNwM2U4ODZQUHl6dElDSkx2MUY0YnRrN1V5VXArdE5QTXJ6ZXhEekJ5UjhyUEcrdUpNbHc3dDJ0NjNiTDNhR2pnaCtOazVtYnA2eEhIcFdyMlhHcGt3VUNNbnpKNVJxeTdycy8vc0taK2xFOTkvVTNVdG9PS2hyZSs2Q3Y1QWVXN1M5NzBQT0hOK2ZCK0FPUzRqdDJBUUFBY0hnSWFnRUFBUENyMkg2L3d2UG15WDF5ZTFsRlJmSjBhQ1QvcXk4cis3RW5KRWxHVHJaeW4zOVI5dDRkdGY2WEJzdW9Xa1crYTYrWFlsSDVYM2hCUm1acXNCZVpIdzhWbmMzak5XVTluVG9wUEgrdVNsNS9WVGwxNjhpc1hVZis0VzhydG5xVk11KytKNmtVUVhsY3JWckplZnp4QngxaitVdWtnd1Mxb2NrZksveWZCYXJ5OW5DRkZ5OVNZTVJ3T1Z1MVV2U2JiNUxHZWMrL1VLRlBwOHZkOFU5bGg3U1NySklTbWRXclM1SUtlM1NUd3VGRDNvTWt5ZTFXM3RDM0Rqb2tzbVNKN0QxRk1yTGlPNVh0U0VTT1JvM2srOHNWa3VKbEN2eHZENU5oMjdJcmR0VkRzb3IyU0ZLRi9pd0FBQUNRaktBV0FBQUF2MHBvK2lkeU5HNHNzM3AxV1VWRjhsNSt1V0s3ZHltMmZyMGt5Y3d2a0YxVWxDaHo0RGoyR0psZW4rekNRa21TcjN1UDFGMnU0WkRDWDh5V1diT1duRTJheE50TVV4bTMzNkhpWGcrcTZNa241VDcxVklVKytVVHVjODZSdS8wcEtldUtyVm10NkEvTEpVblc5dTN4YVJjdlZPeVhYdzU2UDdIbDhYT0NuMDZYWWNaM3lMcE9PRUZtelpxU3BPaVB5K1ZzM0VTUmI1YW81TVVYNUtoWFgxbDMvVk9GM2JzbXpXUFdLSkQzM1BNVW5EUkJycE5Pa3JOcDArUUwyYmFzelp2a2JIYXNKQ256OWp0a0Z4YXFaTWdiY3JVOFhwNU9uVkxXRmw2OFdPR1pNK1JxZVpDdzJiWVZlTy9kK0M3bnZDcHlOQ3d0WVdEbTVKWUcxVjdQUWQrSEkySHQzQ21aSmp0cUFRQUFqZ0JCTFFBQUFJNllYVnlzNEtSSnlyanhKbGxyMThZYm5VNWwzdEpUb2RtelpOYXNJU01yUzN0Njk1SzFhV081OCtRT0daWlU5elE0WmJLc3drSmxkRTB1WitBb0tGRG0vUStvcUc4ZkJTZE9rUFBvWTVUWjQ2WXk1NHorOEwwQ0kwY21qZzJQUitIUFBxdlFmUmtlajRMdmowb2NtOVdxeWF4WlU5YldyYksyYjVmbnpBNEtmakpWamxxMWxOV25UMHI1Z24yOFYxMnQ4SmVMVkRLZ243SWZmMEptN1RxSlBtdkxsdmpEd2VySGcxUlhtemFTSk52cGtQK2x3WEkyYkNqdmxWZkZIenhtV1FxTS8wamhmOCtVKzR3emxYbmI3V1Zlejk1ZHBQRGFieVhUbExmTFJRcU8vMGplYzg4dDdRK0hFNkgxZ2FVb2ZqWExVdlNISDJUbUZ4ejBnV3dBQUFBb0cwRXRBQUFBamxoNC9qeVp1WGx5bjl4ZXdYMUI3VjdSUll2a2J0YytjZXk3N25wNUwreVNQR2JsQ2hVOTNEZXB6ZHEwVVlFeFkyVVdGS1RzS3JXMmIxZmcvVkh4QjVPWnBxSS9yVlRnM1JIeVhuNUZ5dGZ0UFowdmtLZnpCY2tManNVVW1qWk41bEZIeWRXOGVWSlhZTndZT2ZLcXluWGFhWW02cmdlS0xsc21TWEllMTF6dTg4NlRiRnRtYnA1MDRBUEl3aUdGWnM2USs4d095cnI3UGhVOTNFZDcrdlpSNXQzM0pxNGJXYnBVa21RMlRINW9sK2ZNczJTWXBrcGVlMDJSYjc2UjU4SUxGWnd3WHJHTkc1WFJ0YXM4NTUxZlpoQWEyN0JCc2RXclpCWVVLUFB1ZXhUN2NibGsyM0kyYjVrWUUvbjZLKzIrN2RZeTcrMXdoYVpQVjNUNUR6SnpjeVhUb2VpSzVZcXRXeXZ2UlJmL1YrWUhBQUNvYkFocUFRQUFLcG5ZdXJXeWcwSEpINUR0akNpNjRzZDQrNWF0a3FUSVR5dGxPSjJ5OXo0WXl0cXlKVEhHOHZ0bHhHS0tydmhSaHNjalY2dldNbkp5NHJzKzkyTUhBd292V2FMc3h4NHJiVFFOeWVGSVhrektlVUVWUC9lY0ZBNHA4NWFlaVFkcTJYNi9nbE1tS3pSaHZPeG9WTDVycjVYNzlETlU4dnByQ2s3K1dLSFAvaTNQbnp2SjA3RmowcTdWMHB1T0tUVG5Dd1hIanBXMWVaUGM3VTlKQ21ydDRtS0ZaMzh1YTlOR0dTUGVrZnVzRHZLZWU1N01XcldTcG9sODlhWGtkTXA1N05HU2U3OHdkMi85WFNzWVZIRGlCSVVtVFpLMXUxRHUwOCtRbzBFRFpkMzNnSW9IOWxmeDQ0L0tlL0dsOGwxN3JTSno1OGlSbnk5bm84WXB5M1cxYVN0djU4NEtUaGl2NkF2eGgzMTVyNzVHN281L0tuZTNxcU51WGZsdStLczhIVHBLTHFkS0J2U1hxL1VKTW12V2lQZlhyaVB2aFYza09UODV2RGFyVnBXMVkwZjg0REIyd2hvWlBrV1dmQzA3RkpKc1c0NHFWZVM5b0l0OFYxMWQ0VGtBQUFCUWlxQVdBQUNna2lrWlBGaXh0V3NTeDBWOWVpZjFGei82U05KeGNQU0hDbzcrTUttdHFFOXZPZXJXVTg2ZzUrUXVLRWk1UnZEREQrVTg5aGc1R3pkSnRNVTJibFRrNjYrVHhzVTJKdGVMTFhuaGVjWFdySmIzb292bGJObFNzWFZyRmY3c000WCtQVk4ySUNCbjgrYks2SDZqSFBYcVNaS3llL2RWWlBFaUJUNzRRTUVKNHhXY01GNk9PblhrUHVjY2VTL29JbXZYTG9WbmZhYlE5R215ZHV5UW8wRkRaVDN3b0Z4dFQweTZycEdWcGR6blgxQmt5UktGUHBtcTBKVEpDazJaTEZmYkUrVzVzRXM4MUkxR0Zmbm1Hem1iTkUwT2FTVkZWLzBzU1FxODg3WmtHSEtmY3FxOEYxOHNJenRlenNIWnNxV3lIbnRjL3NFdnl0V2loYUxmZktQSUQ5L0xlK2xsOFhBMEhGWjA3VnJGZnY1WmthKy9VdVRicFpKdHk5V3VuWnpOamxONDFpd0YzeCtsNEpqUmNyVm9JVWZUbytXb1hWdU9XclhqOVgzZGJrbVN0OHRGa21XcGVPQUFXWVdGeXJ6M3lzUWF2VmVXdnBabEtUaGxzZ3lQVjNLN0ZKazNMLzQrWkdlbi9GbVd4MzM2R1hLZmZrYUZ4d01BQU9EZ0NHb0JBQUFxbWN6YmI1Y2RDUDdxZVl4eUhrWmxGeFVwL1Bsc1pUMzZXRko3Wk80OFJSZC9tVHcyRmswNmRqUnBJaG1HZk5kZUowa0t2UHV1SWt1K2x1dTQ1dkplZXBtY3JWcWxYTTkxNGtseW5YaVNvdDkrcTlETUdRb3ZYaHgvMk5mWFg2bDRRSC9Kc3VROHRwbDgzYnJMZlZLNzhuZU5Hb1pjSjV3ZzF3a25LUGJMTHdxT0hhUHd2TG1LZkxsWU9jOE1rbDFTSWpzWWtPdTQ1aW1ueHRiRXl6NjQyNTBzNzlWWHkxRzNYc29ZWjZQR3lobjB2R1FZOGc5OVUwWjJ0andYWENqL1cyOHBOUDJUZVBrRTA1U3pjV1A1cnI1RzdyUE9pcGRWa09TOTRFSkZmL3BKa1FYekZWbTZWSkV4bytPN2VCME81YjR3V09iK1lYazBLbXZYTHZsdStHdnFBOHoyTVUyRnBrMlR0V1h6M3NVNTVUbXZzOHk4dkxMSEF3QUE0UCtkRVF3RjdYUXZBZ0FBQUg4QTRiQnN5NUxoOVVxUmlPUnlIZGs4KzUxcjdkb3B1N2drc1lPMm91dVEyeTFGby9LUEdDN1BXUjNrYU5Ub2lKWmliZHFreU5KdjVEbjN2UGp4bHEyU3c1QlpQVDk1b0cwcjh2MzNLWFZ2eTJPSFFvb3RYeTVucTFhS3JWK3Z5UHg1Y2g1N25CekhIRjF1ZmR5azgvMyt2U1VzUW5LMWJwM2FYMUtTVXJPMzdJbnNSRUI4WUJrS0FBQUEvTFlJYWdFQUFBQUFBQUFnemZobmN3QUFBQUFBQUFCSU00SmFBQUFBQUFBQUFFZ3pnbG9BQUFBQUFBQUFTRE9DV2dBQUFBQUFBQUJJTTRKYUFBQUFBQUFBQUVnelo3b1hBQUFBZ0ZTaFVFalJXQ3pkeXdEU3hwQ1VrWkdSN21VQUFBRDhaZ2hxQVFBQWZpZUNnYUEyYnRxa1FDQWcyN2JUdlJ3Z3JRekRVUFBteDZWN0dRQUFBTDhaZ2xvQUFJRGZnZTNidG12emxpMXlPQnpLeTgxVlZuYTJuQzQrcXFIeU10SzlBQUFBZ044WW4vNEJBQURTckxDd1VKdTNiSkhQNTFQOW8rckw1ZVFqR2dBQUFGRFo4TGNBQUFDQU5JcEdvOXE0Y1pQY0xwY2FOV29vdzJBZklRQUFBRkFabWVsZUFBQUFRR1ZXdUt0UWxtV3BYdjE2aExRQUFBQkFKVVpRQ3dBQWtFYUJZRkF1bDBzK255L2RTd0VBQUFDUVJnUzFBQUFBYVJRS0JlWDFlTks5REFBQUFBQnBSbEFMQUFDUVRyWmttSHdrQXdBQUFDbzcvbFlBQUFBQUFBQUFBR2xHVUFzQUFBQUFBQUFBYVVaUUN3QUFBQUFBQUFCcFJsQUxBQUFBQUFBQUFHbEdVQXNBQUFBQUFBQUFhVVpRQ3dBQUFBQUFBQUJwUmxBTEFBQUFBQUFBQUdsR1VBc0FBQUFBQUFBQWFVWlFDd0FBQUFBQUFBQnBSbEFMQUFBQUFBQUFBR2xHVUFzQUFBQUFBQUFBYVVaUUN3QUFBQUFBQUFCcFJsQUxBQUFBQUFBQUFHbEdVQXNBQUFBQUFBQUFhVVpRQ3dBQUFBQUFBQUJwUmxBTEFBQUFBQUFBQUdsR1VBc0FBQUFBQUFBQWFVWlFDd0FBQUFBQUFBQnBSbEFMQUFBQUFBQUFBR2xHVUFzQUFGQloyYllDWThmSTJyV3ovREhScUlJVEp5aTJaczF2dDY0S3NEWnRPdnh6ZGhkS3RsMTJwMjNMS2l3OHNzVkVJc25IMGFnaVgzMTFaSE1CQUFDZzBuS21ld0VBQUFCSUU4dFM4SVAzNVdyZFdtYVZxbVdQY1RnVW1qbERzVFZybEhublhlVlBWVmlvNkxMdmpuZ3B6b1lOWmRhdVU2R3h3UTgvVkdEaWVPWDBHeUJIdlhvVnZrYnhrMDlLdHEyY1o1NU42WXYrdUZ4RkQvZFZ4azAzeS9QblRoV2VVNWFsb3I1OTVHamNXQmszM1N4SkNzMmNLZi9RTjVYOXlHTnlObTllL3FrN2RzamFzZjJRbHpEejgxUCtmS0xmZmFlU04xNVY5cFA5Wk9ia1ZIeTlBQUFBK04waXFBVUFBS2hrd3ZQbnlkV2loWXlNek5KR3kxSm94Z3k1MnJhVnd1R2s4ZTcycHlnNFlidzhuVHZMek1vdTdmQjZFZ0dpdFc2ZFNsNTRYbks3WlJqR1lhM0hEb1hrdStFR2VTc1kxSG82bjZmUXpCa0tmalR1b09IeC9tSWIxaXUyZG8xOGwxOVpabjlrNFVKSmtyTlY2NG90ZXEvZ3g1TVVYZld6M0owN2w2NnZZMGNGeDQxVjRQMlJ5bjdpWCtXZUc1cjFtWUlmdkgvSWEvaHV1RUh1azlwcnozMTNLNnZQdzNJZWM0enNVRkRXNWkxU0xIWlk2d1VBQU1EdkYwRXRBQUJBSlJQODZDUEpINUM3UTRkRVcvU25sZklQZVVQZWJaY29PR0Y4bWVjVjllNlZkT3hzM1VyWnZmb210ZVU4MVYrTyt2VVBhejJGTjF5WDBoYmJzRjU3N3Irdi9KTXNTK0VGOHhWZU1ML01ic1BuVTk3UXQ2UndXTFlWVStqVFR5WFRsUHVNTTJRSEEvRXhwa055dStOenpaMGpaNlBHTWt4VDF2WURkcm02M1dYdVdvMnRYcVhBQisvTDJhS0ZQR2QxU0JydnZld3Y4Zzk5VThHUEo4bDdZWmN5MStqN3krWHkvZVZ5aFQvN1RDV3Z2cXdxNzM4b21hWVVpMm5YTlZjcHMrZnRjbmZzR0wvZFRadGtoMEtTWlpYL25nQUFBT0IvR2tFdEFBQkFKZU51MDFiaFJRdVRnOW9sMzhoNTlERXk4dkprRmhRbys2bitpVDU3OTI2RlpzeVF0OHVGa3R1VGFEZWMvMDhmSlNNUnliS2xhRlRlaXkrVldhL3VZVSt4YjIwbGcxOVUrRDhMRXUyNzc3b2o4ZHAxUWh0bFBkUkxrYSsrbExWcmw2eGR1N1Q3dGx0VDV0bzNibjkyMFI2VlBQTzBESzlYbWJmZG5uS09wMU1uaFJjdlZPRGRFWEkyYUNobml4YUhmUThBQUFDb1hBaHFBUUFBS2hsbnk1WUtmRHhSOW40bERrSnp2NUNuMDk3YXJLWWh3K0ZJUEZ6TDJyUkpvYW1UNVQ3dFZCbVpXWklrdytPV1VWWnQxR2cwcFhUQzRRaTg4NDVpVzdmSWQ5WFZraVJYeTVaeUhuLzhFYzhuU1dadXJuelhYcDk4blE5R0pWNEhKMDJVV2IyNk1ycDJUem0zNUtVWEpWZnlSMlk3R0ZEeHdJR0tiZCt1N0lmNnlLeWVuM3BSdzFEbTMrOVEwZjMzcWZqcEFjcjY1NzF5dG01VjlnTDNQZURNNURtL0FBQUFsUmxCTFFBQVFDWGpQUHBvbVZYeVpHM2RJa215OSt5UlpNaDkraGtLejVralNRclBtNmZBOExmai9YdUR4T0luSG84ZlI2TnlIbmVjc3ZzK2tqTDNuZ2Z2LzFWck13dXFLL1R2R2RJVlZ5VGF5aXFOY0NqZUxoZkplK1ZWOFFPZk4xRkNZSi9ncEltU3BPaXlaWXIrOElNeXV2V1FxMTI3MUlrTVE0YlRsVGkwZzBFVjkzdEswUitYSzZOYnQvTERWMGxtYnA2eWV2ZFI4Uk9QcTZqL3Y1VFIvY1pFR0I3NTRYc0ZoZzJMejFsU0xFbmFjOSs5U2VjSFJuK2c0SlRKa3FTTVcxTjMrZ0lBQU9DUGhhQVdBQUNna29sdC9FV1p0OTBocTdoRWttVHYzS1hNVzN2SzNsV1lHT1A1ODUvbCtmT2Y0K1BYck5hZSsrOVR6c3V2eXN6SlVlQzlkeFZkOVhPWmMyZmVjcXZNL0lJeSs2eXRXNlVNWC9JRHlSVGZ0V280M1pJazV6SE5aQWNDaXE1WW1lalA2SDVqbWZPRnBuMGlPeGFUOS93TFV2ck1veXBXSnpmdzNnaVpCUVh5bkhOTzJRTXNLeEhVV2x1MnF2aVpnWXF0WFNQdlZWZkwwem4xdWdkeTFEOUsyWTg5cnFJbkhwZC95QnNLei8xQ0dkMjZ5MUcxZXFMMFJIVFJJaWtjTGkxRllkc0tERjhqNXpISHl0R2tpU1RKY0xrcmREOEFBQUQ0MzBWUUN3QUFVTWtFUm81VWJOVXEyYkdvSk1rLzhsMFpwa05tdzZQa2FuV0NyTTFia25heDd0dFJ1K2YybnZIamFGU3liZTI1K3gvS0dmUjgwdHlPcGtlWCt6Q3h3cTUvbGVkUFo4djkxNzhsdGVlK01hVDAvQVlOWkZhdkxydHdWNkx0d04ydys0UVh6SmZwOFpUYlh4RVovN3hIOW83dENrNmRJdmNaWjhxc1VpV3AzNDdGWkxzY2ttV3ArT24raXExZkw5OWYvMWJ1QThMS1l0YXVvK3orQStSLzh3MUZGaTZVLzUyM2xmM3dvL0plY0tFa3FXakJmRG1hSHAwNFZpeW13UEIzNURxK1ZlbkR4QW9MNVQ3OURKbDV1VWQ4cndBQUFQaDlJNmdGQUFDb1pQWTlHQ3M4WTRaSzNuaE5XYjE2eTlrNHZuTXpPR21peklKOFpkMWJXc0lndG5HalNwNS9UbGtQOXBLUm1hSGcxQ215Tm14UVJzL2JFbVBzV0N6K3dqUU9lbTNMWDVKOHZIbXpBdStQVXNhTk44bkl5cEpNVTdrdnY2clkrdlVLakJrdG1hYXNUWnZLM01GcmJkc21JenRMNGJsemtqdE1VKzVUVHEzUWUrSEl6MWRNVW5Ec1U0cjg1ei9LZnZReHlWVmE2a0N4V0h4SHJXa3E4N2EveTlxMVU5RzFhdys3SEVQT3M4OHA2OTc3Rlo0N1I2N2pXMGxHL0gyS0xGbWk2STgvS3ZPZmR4LzBmRE12VDVsMzNwVTR0aU9SK0F2ajRPODNBQUFBL25jUTFBSUFBRlJTb1lYekpVbldtcld5Y3ZOa1ZxOHVXVEVaM2d3NTZoOFZmekNmV0VPL0FBQWdBRWxFUVZTWUpEc1MvOTJzV1ZObWRyYk1yR3haWHE4Y2Rlc2w1cktEQVVsU2JQVnFGVDMwWU5KMWpMeGM1UTUrUlpJVS92eHorUzY3WEdaQmdTSmZmNldTd1MvS2NMa1YrK1VYT1k4NVp1OWt0aUpMdjRtL3p2QXBzbVNKL0c4TmxlSHhKTTFyaDBLUzA2bllxbFdsYlhzRDQvMkRXbXZ6RnUyNjh2S1UremZ6NHc4QmMrVG5LNlBuYlNvWjlLeEtocnloeko2Mzd6M1JrbXc3VWZyQTBhaVJIR29rSXl0THhuNFBHQXVPR3llelNsVzVPM1pJdVViMGgrV0tMRjRrdWVPbEM5eW5uWjdvaTYxYnE1TEJMOHJWN0RpNVQyNmZjdTZCd2pObktyWjdsd3lIUStFdjVrZ09oOHlzckVPZUJ3QUFnUDhOQkxVQUFBQ1ZrTFZqaDJKNzY4QUd4bzZXT1h0V2ZEZHBNQ1RENTFWbzJqVDUzeHFhZE03dW5yY2tYanRidGt5ZTBCOFBhcDFObWlUVmxBMU9taWc1SGFYam9sRUZocjhqbzFvMWhhWk9rZnYwTTVUUnZVZDhONjJrOFB4NUNvNGVyZGlHOVpJazA1ZWh2WHQxbFRmMHJVVGdhUmZ0VVdHUDd2SmRkWlc4RjE5YWVyM3g0eFQ0OE1Pa3BabTV1ZkpkZTMxU1crQ0RVVW5IN3ZhbktQcm5UZ3A5T2wzT1pzZkowNkdqRk4yN2E5WHRTaHJyUE9aWU9ZODV0dlIrM250UGpsT09rYmZMeFRwUTBMSVVXYnhJaHRlVDBoZFpzRUJtVHJZeS92RlB5VFJMT3d4RDdwUGJ5eXJjcGRqcVZYSTBiQlMvMUtxZkZQcnNNOGt3Wk9ia0tLTnJOOG5KeDNrQUFJQS9DajdaQVFBQVZFTGhtVFBsYXRkTzRWbXpsTkhqUnZsZmZVWEJDZU5sbFJUTHlNcVc1K3l6NVRydE5FbVN0WDY5aWg1N1JMa3Z2Q2hsWmlreTV3dFoyN1luelJmYnZGbHl1MlhXckNWM3Jkcnh0blhyRlB0bGd6SnUvM3RpbkxOWk00VVhMWlNSbGEzTWUrK1R1OTNKU2ZNRVI0K1c0ZlhJMC9sOGhhWk9rWkdWV2ZiNjU4VjNBd2RHajVIejJHYWx3V2xaZk42VU9yYkJTUk5UaDkxd2d5TGZmSzNnaHgvSWM5cnBzc043ZzFxWEsyWHNQdGEyclpKbHlWR25UdGtEUXZFNURJODNwY3Q3NVZYeVhIU3hETzhCZmFhcHpIdnUxWjRINzFkMDVVcGwzZitBSkNuanBsdVVjZE10S2ZNQUFBRGdqNEdnRmdBQW9KS3hnMEVGcDAxVjVqMzNLanhybG95OFBQbHV2RW4ycnAyeWR1eVVXVkFnT3hLUlhWaTQ5d1JibnJNNnlDcnh5NGhFNVd6UlVrWjI4bGZ1WTJ2WHlObXdZV25OMUdoVS9qZGVsNk5PWFhsT1B5TXh6dG00aVJ6MTZpbjgrUmR5MUtpUnNyYk1PKytVNDZnR0NydzdRbWFWS2pLeWMxTEdXTHQyS3ZEaEIzSzFheWRGb2lydTMwL1pqejhwUjcxNktXTVBoK0gxS2ZQdWUyWG1WWkZjTHRsNzlzVGI5KzdpTFV0NDhlTDRmVFU5dXN4K094aVEzSjV5YThuRzFxNlZ0WEZqMmVjV0Y4bXliSVUvKzZ6czlSWVV5Tlc4ZWJsckF3QUF3UDhXZ2xvQUFJQktKdmp4UkptNXVYTHR0d3ZWM2Y2VWVOL2t5WEtkZkxJaVM3NVd5UXZQSjUwWG1qMHI4ZHB6N25uSzZMRzN4RUU0ck9pS0grVSthKyt1VmR0V3liQWhpcTc2V1RsUDlVditXcjhrMy9VM0tQcmpDaFgzZTBwWmZSNldvMjdkUkoralFVTkpVdVRicFhJMGFweXlkbXZIRGhVOThiZ01ROHJvMmwyR3o2Yzl2UjVVY2I5L0tmdkpwNDc4VGRuTHVmODF3eUZKa3VGT0xWc2dTYkp0aFdaOEtyTnFWVG1iTkMxemlPVXZrVmxHMllQRUplYk5VL2pmTThxZVBoeVdqQjN5RHh0U1pyKzcvU2tFdFFBQUFIOGdCTFVBQUFDVlRIajZkUG02ZGt0cGo2MWJLMnZuVHJuYm5xaklrcTlsZUR6S2UzdDR5cmlpL3NtQmFIalJRdGwrdjl5bm5oTGZTZnZhYXdwL1BrdVpOOSthQ0Y3M1ozaDl5bnJnQVJYMTZhMmloL3NvOCs5M3lOV21iZWs2ZnZsRnNUVnI1RDdycktUekl0OHVWY25MTDBtU3N2cjBqVC84VEZMV2ZRK29xTmREQ2srZkxubkwzLzE2dUt3U2YveEZPVUZyY09KNFdaczJ5ZmZYdjZXRTBmdll1d3FsekxMTE4waFNScmR1eXVpVyttY2hTWHNldkY5bTFXcUowZ2NBQUFENFl5T29CUUFBcUdROEYxMHM5eW1uU3BhVjFCNlpQMSt1bHNmTDJEOVlkRGlVWXY5djhVZWpDbzRkRzk4VjYzUnF6NFAzSzdaK3ZUSnV1bG51Yzg1Sk9zMk9SaE1sQU16cStjcDY0bDhxNmZlVWl2djNrN3Y5S2ZKZWNhVWM5ZW9wT1BwRHllV1M1OHdPU2VjN2F0ZVJzK25SeXVqYVRXYXRXcVh0ZGVzcSs5SEg1R2pRUUlGeFkxTEtERmlidDZqd2h1dVMxeElPeTh6UFArajdGRnZ4WTN6K3F0VlMra0xUcHlzd2NxU2NUWnJJMi9uOE1zKzNTMG9VWGZHalhDMWFsdGtQQUFBQTdJK2dGZ0FBb0pMeFh0Z2xwYzNhdFZQQktaT1Y5VkN2Ukp0dFdZcDgvWFhLV0h0UGtWUWpIcFNHRnk5U2JNTjZaVDNVUzNaaG9XeS9YOWw5SDVHelJRdkZmdmxGa2JsekpJOUhzYzJicEhCWVJ0V3FpWGtjK2ZuS2Z2SmZDcnozcmtLelo4bDc2YVVLei9sQzRYbHo1ZW5VU1VaMmR0SjF6V3JWa3RZblNhRlpuOG5hdVVPRzI2UEl0MHNWL25TR3pPckpBYXlSbFNYUEJSY210WVUvbVpwOFBIT21JaXVXeTFHbHF1VDF5TnExVzZHWk0yUmtaTWpSdUxRY1FtemJOZ1ZIREZkNHdYdzU2dGRYNWdNUEpzTHNrdGRla1ptZEsvazhrbVVwc21DQjdKS1NsQWVaU1ZMa3k4WHl2L1phU3Z2K3JLSTlpcTFicDkwMzNYalFjUm0zM1M3WENTY2NkQXdBQUFCKy93aHFBUUFBb1BEMDZYSzFhU3Zuc2MxS0d5TVIrVjk1T1dXc1ZWS2NlSGlXdTkzSlVzL2I1VHFoalNRcHQrWHgwdDZIYnhtbXFjQ1kwZkdUbkU0NVc3U1FwME55YUdsa1pDampwcHZsdmZJcW1ibTVpbTNhSkVmZGV2SmQvOWNLcmR0YXUxYkJLWk1sMjVZa21UVnJLS05iOStSclpHWEs5NWZMazlvaWMrY21UMlNhS1EvdE1tc1VLS1BIellrZHhwRWZ2bGZ4WTQ5S2xpWDMyV2NyNDI5ZFpYaDlpZkd4TldzVVhyZE9pa2JqNXhma0s2UEhUVWxsSGZaeDFLa243eFZYVnVnZUQ4VlJwODUvWlI0QUFBQ2tseEVNQmUxMEx3SUFBS0N5K21ubFQzSjdQS3BmdjE1YXJtK1hsTWp3K2VJMVZpTVJ5ZVZLeXpxUzF1VDN5OGpJU0J4YmhZV3l0bTZKaDhNSGxEVTRGR3YzYmlrYWxWa3R0WHhCbWNKaDJhR1E1SFRHMzVjRGhENzVSTTdqbXNsUi82aUQzSUFkTHl0UlZ0a0lBQUFBb0J3RXRRQUFBR21VN3FBV0FBQUF3TzlEMlkrbkJRQUFBQUFBQUFEOFpnaHFBUUFBQUFBQUFDRE5DR29CQUFBQUFBQUFJTTBJYWdFQUFBQUFBQUFnelFocUFRQUFBQUFBQUNETm5PbGVBQUFBQUVxVmxKUW80QS9JSC9BckdvMmxlem40ZzNNNkhLcC9WUDEwTHdNQUFBQWlxQVVBQVBoZGlGbVdObXpZb0tJOVJaSWt0OXN0cDVPUGFnQUFBRUJsd2FkL0FBQ0FOTE50V3l0L1hLRm9MS1lhTldxb2F0VXFjamdjNlY0V0FBQUFnTjhRUVMwQUFFQ2FCZngrV1phbG80OXVLcmZibmU3bEFBQUFBRWdESGlZR0FBQ1FScFpsS1JxTHFWYnQyb1MwQUFBQVFDVkdVQXNBQUpCR3RtM0xrRlNsU2w2Nmx3SUFBQUFnalFocUFRQUEwaWhtV1RLcFJ3c0FBQUJVZWdTMUFBQUE2V1RiTWt3K2tnRUFBQUNWSFg4ckFBQUFBQUFBQUlBMEk2Z0ZBQUFBQUFBQWdEUWpxQVVBQUFBQUFBQ0FOQ09vQlFBQUFBQUFBSUEwSTZnRkFBQUFBQUFBZ0RRanFBVUFBQUFBQUFDQU5DT29CUUFBQUFBQUFJQTBJNmdGQUFBQUFBQUFnRFFqcUFVQUFBQUFBQUNBTkNPb0JRQUFBQUFBQUlBMEk2Z0ZBQUFBQUFBQWdEUWpxQVVBQUFBQUFBQ0FOQ09vQlFBQUFBQUFBSUEwSTZnRkFBQUFBQUFBZ0RRanFBVUFBQUFBQUFDQU5DT29CUUFBQUFBQUFJQTBJNmdGQUFBQUFBQUFnRFFqcUFVQUFBQUFBQUNBTkNPb0JRQUFBQUFBQUlBMEk2Z0ZBQUNvcEd6YjF2dnZ2NjhkTzNhVU95WWFqV3JzMkxGYXRXclZiN2l5UTl1NGNlTmhuMU5ZV0NqYnRzdnNzMjFidTNidCtyWExTbGk1Y3FWV3JsejVYNXV2b3Z4K3Y5NTQvUTF0MmJ6bC8rMGFsbVVsdlZlMmJXdjkrdlgvYjljREFBQ29MSnpwWGdBQUFBRFN3N0lzdlR2aVhiVnQyMWJWcWxVcmM0ekQ0ZEMwVDZacDlhclZ1dmUrZTh1ZGE5ZXVYVnE2ZE9rUnI2Vng0OGFxVzdkdWhjYU9mRytreG93Wm8rZWVmMDVISFhWVWhhL1J0MDlmMmJhdGwxNStLYVh2KysrLzF3UDNQNkRiYjc5ZG5jL3ZYTzRjaFlXRmV1WGxWOVNqUncvVnFGbWp6REhmZmZlZEhuemdRZFd1WFZ1dnZQcUtuTTZ5UDNMLzV6Ly9rVzNiYXQrK2ZhSnQ4T0RCY2pnY3V1MjIyOHBkUXlRUzBhWk5tN1Jod3dZVjdTblN1ZWVkbStnTEJvT2FPSEdpVGp2OXRNVDZiTnVXWlZubHpyZVBZUmd5VFRNeGo5ZnJMWFBjZ2dVTDFMOWZmejA3NkZrMWJkcFVidzE3UzFPbVROSHpMenhmNFQ5REFBQUFwQ0tvQlFEZ2YxQjV1d0pSTVlaaHBIc0phZlhGRjErb1ZhdFd5c3pNVExSWmxxVlBwbjZpZGllM1V6Z1VUaHAvK3VtbmE4eVlNYnF3eTRYS3ljNUp0SHU4bmtUQXUzYk5XajA5OEdtNTNlNUUyRmRSd1dCUTNYdDByM0RJZDJHWEN6VnQyalNOL25EMFFjUGovYTFidDA2clY2L1d0ZGRlVzJiL2d2a0xKRWx0MnJZNTZEdzdkKzdVa2lWTDFMdFBidzBZTUNBbDRJNUdvM3JqOVRlVW41K3Z6WnMzYSt6WXNicnFxcXZLbkd2bWpKbXlMRXVXWmFsT25UbzY2cWlqVkxTblNBNkhRNUwwelpKdkZJdkZ0UEtubFZxOGFMSDI3Tm1qb3FJaUZSVVZKZjRmNEhLNWRITDdrNVdYbDFmdW1qLy8vSE05UGZEcGc5NlhKSjF4eGhsNjRNRUh0R1BIRHZYdTFWdWR6dTJreXk2N0xHWGNwRW1UVkw5K2ZUVnQybFNTMU9XaUxwbzJiWnFlSHZpMEJqMDNLTEYrQUFBQUhCNkNXZ0FBL2dmc0g4enVlMDFZZTJRTXc1QnQyMGxoYldVTGJrZC9PRm9CZjBCbm4zTjJvbTNGaWhWNjVaVlh0SFhyVm8wWk02Yk04KzY5SnprVWJkTzJqUjUvL1BHa3RrSFBEVktEQmcwT2F6MlgvK1h5bExaMTY5YnByanZ2S3ZlY1dDeW1PWFBtYU83Y3VXWDJlNzFlalhwL2xNTGhzR0t4bUtaT21TclROTldoUXdjRkFnRko4ZDNDYnJkYmxtVnA5dXpaYXRxMHFVelQxTFp0MjVMbWNydmR5czNObFNRMWF0Ukl2WHYzVnQrK2ZmVnczNGZWZjBCL1pXZG5KOFlPZm5Hd1ZxOWVyWUZQRDlTQytRczBhdVFvTlczUzlLQUI4SXhQWjhqcGRLcFg3MTVKN1crLy9iYnExS21qY0Rpc0hUdDNxRk9uVHFwV3RacXFWS21pcXRXcXFtclZxc3JOelQza3oyL3o1czNWdTAvdmc0NlJwT3JWcTB1U3FsU3BvaXBWcStqdHQ5N1dVZldQVXRzVDJ5YkdMRnUyVE44dS9WWjMzM04zb2kwL1AxODliK3NwMHpRSmFRRUFBSDRGZ2xvQUFIN0g5ZzlsRC94MTRCZ2MzSUhCN1A2L3locnpSOWF1WFR2Tm56OC9LYWo5NnN1dmRPeXh4NnBLMVNxcVViT0dCZzBhbE9nckxDelV0RSttNlpKTEw1SEg0MG0wbC9lVi9sOHJFb25Jc2l4RkloRmRjY1VWcWxlLzNtSFBzVzl0enp6OWpPYk5tNWRvdi9ubW14T3ZUenJwSkQzeTZDTmF1SENoZHU3Y3FaMDdkNnBiMTI0cGMrMGJ0MCtyMXExMDAwMDNhZGl3WVZxNVlxWGF0RzBqeTdJMGRNaFF6Wnc1VXpmZWRLT2FOV3VtSmsyYWFQbnk1WHJxcWFmMHlDT1BxT1h4TGN0YzY2V1hYYXFISG54SWE5ZXVUYlI5OWVWWCt2bm5uM1gzUFhkcnhQQVJxbHUzcnE2Kyt1cHk3L2VMTDc2UVpWbnlsL2dsU2Q5ODg0MjJiOSt1ck13c3RUMnhiU0tFclFqVE5IWC8vZmZycmp2djBzQ0JBelhvdVVHcVU2ZU9KR240TzhNbFNTKy85TEplZWZtVmxITmZmT0hGcE9OWFhuMUZCUVVGRmI0MkFBQkFaVVpRQ3dEQTc5VCtvYXhsV1RKa3lPRjB5RFJNT1ozT3cvNTZPZUlzeTFJMEdwVmxXNHBGWTdKa0pkWG1yQXhoYmF0V3JUUnUzRGlGUXFGRTI2eFpzM1QrQmVkTGlyOEhEb2NqOGNDb2pSczNhdUxFaVRyenJETVQ1Ukk4SGs5aWwrbitvdEdvd3VGd1NudEZEWGx6aURadjNxenJiN2crc2RiV0o3USs0dmtrS1M4dlQxMjdkazFxR3pGaVJPTDFSK00rVW41K3ZtNis1ZVlEVDlXenp6eGJaaURkNWFJdU92SEVFMVdyZGkyVmxKVG9tYWVmMGFKRmkzVE5OZGZva2tzdWtSVGZzZHYzNGI3cTlWQXY5ZTdkVzEyN2RkV2xsMTZhOGpQV3NtVkxOV2pRUUI5OTlGR2k3YTIzM2xMSGpoMVZyMTdGUXVxWEJyK2tXQ3lXcUVVN1p2UVltYWFwZXZYcUplMklyYWdxVmFyb2dRY2YwRU1QUHFTQkF3YnErUmVlMSt6WnM3VnMyVEkxYWRKRUYxMThVZEw0NXdZOXAvYnQyK3VVVTA5SmFzL0p5UkVBQUFBcWhxQVdBSURmb1gzaDdMNWZicmRiWGsvWkQvYkI0VEZOVTI2M08zN2dpZGRIRFVmQ3NtMWJwbW5LTk0wL2ZGaDdiTFA0enRrdFc3WklpdStZTlF4REhUcDAwT3pac3lWSmM3NllveUZEaGtoU0l2enIwN3VQcFBpTzF4WXRXK2hmLy9wWHl0ei91T3NmdjJwdEJUVUtOSDM2OUtTSFg1VlZHdUZRTHIzMFVsMTMvWFdTSksvUHEzUCtmRTVTLzdoeDR5UkozeTc5VnN1V0xkTXR0OXlpVTA0NUpXVWUwelRMM1RsY3MxWk56Wnc1VSsrOC9ZNEtDd3QxeHgxM0pCN3N0V0xGQ3ZYdjExOTMzbm1uQmd3Y29LY0hQcTFoUTRkcHpoZHoxSzE3TjdWc21ieTc5cDU3NzFHTkdqWDAvSFBQUzVMdStzZGRoeFZ5ZnZEaEI1S2s2ZE9tNjhVWFg5UVRUejZoNXMyYlYvajhzalJ2M2x4MzNubW5HamRwck9MaVlnMTVNLzd6VUwxNmRmM3BUMzlLR3Z2OGM4K3JZY09HS2UwQUFBQ29PSUphQUFCK1ovWVBhU1VwTXlPVHVvLy9qN3hlcjV3dXA0TEJZT0k5LzZPSHRSczJiTkRkZDkrdDR1SmlTZEt1bmJ0MDUxMTNhdWZPbllreDUzVStUK2QxUGsrU3RHclZLdDE1eDUwYU9teW9jbk56OWZaYmIydmxUeXZMblB1T08rNVFqUm8xeXV6YnNtV0xmQm0rcEFlU1NkS3p6ejRybDlNbFNUcnV1T1BrOS91MS9JZmxpZjViYjcyMXpQa21UNTZzYURTcWl5KytPS1h2cUFaSGxYZjdTZDU2NnkzVnFGa2pjYThIMnZjUEpaSjB6ZFhYS0JLSlNKSk9PZVVVL2VYeXYraWx3UytwV3ZWcTZqK2d2NDQ3N2poSjhUSUVMNzd3b3ZMejg5V2dZUVA1ZkQ3MTZkdEg0OGVQMTdzajN0WGtqeWNuQmJWVHAweFZPQkxmaGJ4cDB5WVpocUZseTVZbDNnOUpDZ1ZEV3I5K2ZabHJ6TS9QbDljYi80ZWNyNzc2S3FtdnFLaEkvMW53bndxOUYxTDhmZHYza0RCSk91ZlA1OGkyYlQzKzJPTUtCQUtxV3JWcWhlY0NBQURBNFNHb0JRRGdkMlQvVWdlV1pTa3JNNHNTQjc4QnA4T3BERitHaW9xTEpKV1dQL2lqaHJYdnZQMk9mdnJwSjhWaU1VbnhzTkxoY0toUjQwWnEyN2F0Tm0vYW5MU0xkVitBM2FON0QwbnhIYlcyYmF2bnJUMzE2bXV2SnMxOXpMSEhsUHN3c2F1dXZFcWRPblZTanh0N0pMV1BlTGUwREVHalJvMlVuNStmS0xzZ0tXVTM3RDV6NTg2VjIrMHV0NzhpSG56b1FXM2J0azBUSjA1VXg0NGRVNExJV0N3bWh6UCtEeVZYWDNPMVlyR1lKb3lmb0ZBb3BBWU5HdWp4eHg5WGs2Wk41UFA1dEdQSERyMDE3QzNObWpWTGJkcTIwWDMzM2FmczdPejRIQTZITHJ2c01yVS91YjF5ODVKTFJzeWFOVXRGUlVVS2hvTGF1bVdyTWpNek5lMlRhWklrbjljbktmNFFyNTYzOWl6ekhwNTg4a20xUHFHMVNrcEt0SERoUWtuU3RtM2J0SExsU3JsY0xyMzIybXRKNHkzTFVqZ2Nsc3ZsU3ZsSG9Fc3Z2VFFwcUpXazc3Ly9Yb3NXTFZMUG5qMzE2YWVmYXVIQ2hTbTduQzNMMGdjZmZKRFlxU3hKWjU5enRucjJMSHZOQUFBQVNFVlFDd0RBNzhUK0lXMHNGcFBIN1NHay9RM3RLNGtRRG9mLzhEVnJIMzNzVVVuU3RFK21hZkRnd1hyOGljY1Q0ZHk0Y2VOVVVLTkFmZnIwU1l6ZnNHR0RCZzRZcUVjZWVVU1pXWm1hT0hHaTFxOWJyN3YrY1ZkaXpMN1E5MUEvczhVbHhVbkhtelp1MHZEaHczWGI3YmNwT3p0YnBtbHEyRnZEdEhidFdvMGFOVXFtYVdyanhvMWF1VEoxQisrV0xWdVVuWjJkS05ld2oybWFPdU9NTXlyMFh1eDcwTlZqano2bStmUG1xMS8vZm5LNVhJbithRFNhT042M2MvZXpmMytXNkc5NWZFdnQyTEZESTk4YnFhbFRwOHEyYlhYdjBWMlhYSEtKVE5QVWpoMDc5TmlqajZsRHh3NjY3TExMVkx0TzdaUTFEQmc0UUpMMDVodHZhc0tFQ1dyVHBvMGVlUENCUlAvaXhZdlZ2SGx6L2YyT3YwdVNWcTllcllFREJxcnZ3MzFWdTNadDVlZm5TNUptZlRaTGVYbDUycnAxcXlaT21LaDE2OWFwVjY5ZUdqTjJUTkwxMXF4Wm83L2YvbmM5OHNnamg2ei91MmJOR2pWczJGQzlldmZTcWFlZXFrOC8vVlNOR2pVcXMwWnR1M2J0a21yVTFxNmRlcThBQUFBb0gwRXRBQUMvSS91Q1d0TTBFMTlseG0vSDUvWEZIelJteFI4dzlrY01hZmMzZDk1Y1NkTHFWYXVWbDVlbi9QeDh4V0l4WmZneTFLQkJBMFdqVVVsS2ZOMi9WdTFheXNuSlVVNTJqcncrcityWHI1K1l5eC93UzVKKy92bG4zZjNQdTVPdWs1dVhxNkZEaDBxS2g0bFhYM1cxYXRTc29VV0xGbW5RczRQa2RydTFZY01HTld2V1RGTDh2NE92di81YWt1VEw4T25MeFYvcTlkZGZUL2x2SWhnTXl1bDA2dWVmZjA2MFJhTlJHWWFSRk5SdTNyUlpGMTV3WWNyOTd5dlJVRkJRb0x2K2NaZjZQZFZQTDcvOHN2N3hqM2lkWGN1eVpOdDJvaXhEZVg3ODhVZE5tREJCSFRwMDBIWFhYNWVZZDlteVpYcjJtV2RWVkZTa3hvMGFIM1NPWGJ0MmFlclVxY3JQejlmeTVjczFjTUJBM1h2ZnZZbmcyK1AxSkI0c1ZsSlNrbGovdnJab05LcXhZOGZxckxQTzB1alJvOVd0V3pkTm1EQkJ6ejMzbk40YzhxWUtkeFVxdnlDL3pESXFXN2R1VFFUV0IzcjFsVmRWWEZ5c2wxOTVPZEZHalZvQUFJRC9Id1MxQUFEOFR1eS9vNWFRTm4zY0xyZUNvYUJNMDVSdDIzL1lzSGI3OXUzNmNmbVBrcVJSbzBacDVzeVo2dGUvbjBMQmtIdytueVovUEZtdnYvNTYwamxkLzlZMThicFY2MVpKZlFGL1FKSjA5TkZISjlXVUhUZHVYTkxEdUNLUmlJWU9IYXBxMWFwcDBxUko2dENoZzI2NTlSWmxaMmRMaXRkM0hUVnlsTmF0V3ljcFhxTjVuNUdqUmlicXhlN1pzMGZYWG5PdHJyditPbDF4eFJXSk1hTkhqOWJJOTBZbXJTMHZMMDlkdTNaTmFoc3hZa1RTOFdtbm5hYk81M2ZXMUNsVDFhSkZDNTF6emptSmdEcng4TGx5bkhycXFSb3lkRWdpN0F3R2cvcmcvUTgwZHV4WTVSZmtxLytBL21yY3VISGlIMkhLOHY3Nzcrdllac2NxS3pOTDI3WnQwNWRmeHNQcG5qMTdLaFFLeWVQMkhIUU5reWRQVm1GaG9mNTA5cDgwZXZSb21RNVREeno0Z0RadjNpeVB4Nk5ISDMxVXRXdlgxc09QUEp4MDNyZEx2MVh2M3IzVjkrRytPdW1razVMNmR1N2NxZSsvLzE2WFhITEpRYThOQUFDQS93NkNXZ0FBZmdkczIwNzhibG1XSENZUEQwc1gwelFUT3lrbC9XSEQydW5UcHF2OUtlMDFjOFpNM2RyelZyMzR3b3NhTTJhTWlrdUtsWk9UbzNQUE8xZG5ubldtSkduZDJuVjY2S0dIOVBvYnJ5c3JLMHV6WnMzU3RxM2JrdWJidEdtVDNHNjNhdGV1clRwMTZraUtmMjErL2ZyMSt1ZmQvMHlNYTk2OHVlYlBuNi9zN096RTErbjNOMnJrS0htOVhuWHAwa1dUSmsxU1ZuWldtZXVmODhVY1NkTDdvOTVYOCtiTkV3L2RLb3ZYNTAycFk3dC9MZFY5dW5mdnJpKy8vRkx2dmZ1ZXpqcnJMSVhEOFFkOHVkd0gzMUVyeFhmbFdwYWxmOC84dDBhTUdLRWRPM2FvUTRjTzZubGJUMlZtWmlvUUNPaXBwNTVTNDBhTjFiVmJjbWk4YU5FaVRmNTRzdnIxNzZkSkV5ZXBaczJhdXY3NjYvWG9vNCtxZWZQbTh2djlxbEsxU3JuWGprUWlHdm5lU0oxMzNubkt6Q3dOdGwwdWwrclZxNmVGQ3hkcXc0WU4rdXZmL3BweTduSE5qMU4rUWI2R3Z6TmNKNTU0WXRMUCt2eDU4MlhidGs0LzQvU2tjelp0MnFRSkV5WWt0ZG0ycmVVL0xrOXFyMWUzbnRxMGJYUEk5dzRBQUFEL3g5NTloMGRWcG04Yy8wN0x6S1QzRUVJU1FLVXJJQXVXUldIRmpwVlYxN3FyK0ZzUlVVSEZncUlVdXloWWRpMXJBUnRGRVFWVVJNa3VDQWdxS0lvZ0NnYlNnSkJlSnBsazJ1K1BtQ1BqQkFoU0F1SCtYRmN1Yzk1NXp6bnZURENRTzg4OGJ3TUZ0U0lpSW9lSW5UY1JhK3J0eVhKd1dLMVc0K3RnTnB0YlpVanJkcnVaUDM4Kzk5NTNMMW1Mc29pUGoyZjRUY01wTFMybHVLaVk1T1JrUEI2UHNhRlhJQkJnMEtCQnVGd3VQQjRQUFh2Mk5DcGdHMlZuWjNQVVVVY1pyNWZYNitWZnovMkw5UFIwQmc0Y2FNenIxS2tUbWUweitkOS8vMGRxYW1ySTJrYmZPWm9PSFRvdzliV3B4TWZIRXgwZEhUS25wS1NFdDk1Nmk1Tk9PZ212MTh2RUNSTjUvSW5IeWN6TTNLZlh4ZWwwTW1iTUdPTGo0N0haYkZSVVZBQzdyNmh0N0NuOThjY2ZNL2VEdWV6WXNZUE16RXh1di8xMm8rcTRwS1NFaVJNbWtwMmR6Y2tuQlFmVDVlWGxUSms4aFVHbkQrTFlZNDlsL3J6NUFQVDVVeC9HM2orVzNyMTdNMjNxTkhyMDZMSExOZGhzTnJwMTY4YmZMditiMFN0NForL01lb2YwOUhST091bWtrTWNzRmd1WC8rMXlubm5tR1pZc1dSTDB0VnEyZkJuSktjbDA3dHc1Nkp4dDI3WXg5NFBRb1BhbkRUK1JuNWR2akoxMDBra0tha1ZFUkVUMmdvSmFFUkdSUTBoais0UFdHQTRlTGt3bWsvRjFhSzNtekpsRGJHeHNVQlZxLy80TlZaTno1ODdsNUQrZnpLcFZxNWoweEtTZzg3S3lzb3pQQjU4M21PSERod05RWDEvUGhnMGJHRFJvRU5EdzUvaUZGMTVnMDZaTlRKNHlPZVR0L3RkZGR4MC9yditSOGVQRzg5REREeGw5VmdFNmR1d0l3Sm8xYXpqNjZLTkQxbDVjWE16WSs4WmlNcG00WWRnTmhJZUhjOXVvMnhnL2JqeFBQdlhrdnJ3c0FNYW1hZ0IxZFhVQXUydzc0SEs1ZVB6eHg3bHArRTE4OWRWWFJFUkVNUHJPMFp4NjZxbkdjLzUwNGFlOCt1cXIxTmZYTStiZU1TRVZ4TFl3Ry9IeDhVSHRJaHFkY01JSlZGWldzbVBIRGpvZTFYRzM2NzVuekQzWTdYWktTMHVEeHIvKyttczJiTmpBYmJmZnRzdnZLNmNOT28yWnMyWXlZL29NWSsyRmhZWDhzUFlIaGd3WkVqTC8rT09QWit6OVk0UEdMamovQWk2ODhFS3V2T3JLM2E1VFJFUkVSSFpOVzBtTGlJZ2NJblorcTcyMHJOYit0Vmp3OFlJbUE3VXRXN1pRVWx4Q3YzNzlBSEE0SE15ZE56ZmtvL2Z4dllQT1c3RmlCUzZYaS82bjlNZnI5ZkwwbEtkWitNbENoZzhmYmdTdk8zTTZuZHovd1AwQTNIWG5YWHo5OWRkQmorZmw1WkdkbmMxeFBZOExHbCt6WmcyMzNId0xGUlVWako4d25xU2tKQ0lpSXJqL2dmdXBycTVtd2NjTDl1bDErYjNHVGJzY3p1Q2UwWDYvbjZLaUltNGJkUnNiZnR5QVArRG52dnZ1NDdsL1BjZkFnUU14bTgyc1c3ZU9NV1BHOE95eno5S3VYVHVlZmU3WmtKQVdHbnJ3UHY3RTR6aWR6aWJYOE4xMzN3R0VWTFgrbnQwZUdpYjcvWDVlbi9ZNkdSa1ovT1V2ZjlubHVSYUxoWXN1dklpQ2dnSSsvL3h6QUxJV1pSRUlCRGpsMUZOMmVaNklpSWlJN0YrcXFCVVJFVG1FdFBaS3pzTkZhLzg2RFBuckVQcjM3NC9mN3c4YVg3WjBHYjE3OXlZeThyZStzRTIxNGRpNU10UGo4VEJyNWl6UzA5T3gyV3lNR2ptS25Kd2NSb3dZd1Zsbm54VjBuc2ZqTWM1TlRrNW0wcE9UR0Q5dVBCUEdUNkIvLy81Y2NlVVZaR1ptTXYzdDZkaHNOcU5DdDFHN3RIWjA3dHlaRzI2NGdiWnBiWTN4OVBSMEhuM3NVVHAyN01qTW1UTkQxcnQ5MjNZdStlc2xRV04xZFhXa3BLVHM5blg2OGNjZkFVaE1TRFRHM0c0M2hZV0Z1TjF1MnJkdno5TlBQMDNidGcxcjhmdjlyRnExaXZkbXY4ZTZkZXVJaUloZzZQVkR1ZWlpaTNhNWlaakw1V0xyMXEzR2NaZXVYUURZdUhFanFlSkFZUkVBQUNBQVNVUkJWS21wZlBiWlovVG8wY1BZcUd4dnJGKy9ub0tDQXU2KzUrNmcrN3ZkYmlENDYzakdtV2N3WThZTTFxNWR5NEFCQTFpMGFCRnRVdHMwV2RWY1dWbkoydS9YQm8wRkFnRUtDd3REeHRQYXBSRWZINy9YYXhjUkVSRTVFaW1vRlJFUk9RUzA1bER3Y05jYVcxRmNmUEhGSVdNbEpTWE1temVQY2VQSEdXTStuNC9WcTFhSHpLMnNxRFQ2eTM3NTVaZms1dVl5YnZ3NFNrdExjYmxjUFB6d3d4elg4emp5OHZMNGZNbm4yQjEydG03ZFNuMTlQUW1KQ2NaMUdzUGFhZE9ta2JVb2kwc3Z1NVRGaXhlemRPbFN6aDE4YmtnZjNNU2tSTVpQR0I4MHRtalJJb3FMaTdIYjdheFpzNGFGbnl3TUNUV2pvcUs0OEtJTGc4WStuUDloMFBHbkN6OWwvWS9yU1loUHdPRjBVRlpheHNLRkM0bUlpT0NZVHIrMVE5aTZkU3RlcjVjVFR6eVIwWGVPeG02M3MzNzllcFordnBSbHk1WlJWbFpHWkdRa1YxNTFKUmRlZUdIUTVsNU5XYnQyTGJlTnVxM0p4eTY0NEFLK1dmME5kOTl6OTI2dnNTczlldlJnNnJTcHhNYkdzbkxsU2padDNJUXozTW1YSzc4RUNIcWRIQTRITDc3MEl0SFIwVlJXVnBMV0xvMU94M1JxOHJycjE2OW56Smd4SWVOWldWbEI3VEVBUm8wYUZiS1JtNGlJaUlnMFRVR3RpSWlJaUxEZzR3WDA3ZHVYN3QyN0cyTWVqNGNwVTZhRXpLMnVycVp6bDRhMzRwOTg4c21NR2pXS3ZuMzdBdEM3ZDI5ajh5Mkx4Y0tNR1RPQWhrM2FqdXQ1WEVpVmJFUkVCQ05Hak9DcXE2NGlOamFXZ29JQ01qSXlHRHAwYUxQV3ZUbDdNL1BtelROKzJkRW10UTNEaGcwTHZrZGtCSmRmZm5uUTJPZExQZzg2TnB2TkxQcHNVZEJZU3BzVVJ0dzBJaWhzN2RpeEl3OC84akJkdW5UQllyRlFYVjNOaFBFVGNMbGNkT25TaFN1dXVJSUJBd2ZzTWFBRkdIWGJLRWJjUEdLWGo3LysrdXYwNnQyTFUwNzU0KzBIWW1OakFTamFVV1JVRzRlSGgzUHBwWmVTMmpaNE03ZkdqZHVpbzZONThNRUhReXF1RzUxd3dnbmNlOSs5emJyL3JpcUpSVVJFUkNTVXlWM25WZ21QaUloSUMvUDcvZmo5Zmp3ZUQvWDE5U1FuN2YzYm5HWC8yVkcwZzdDd01HdzJHMmF6K1lDR1RldlhyY2RzdGRLbGM5UFZpd2RhZFhVMTRlSGhtTTFtUEI0UE5wdXRSZGF4TTVmTEZSUjBscFdWVVZoWVNPZk9uZmU2dXJtOHZCeXYxMHRpWXVLZUo5T3dNVnBkWFIwV2k0WHc4UEJtbmZQZG11OUlTazR5V2lEc0wzNi9uNnFxS21KaVl2YmJOVnRqaGJpSWlJaElhNkdLV2hFUkVaRWoyTTc5YUErRmtCWUlxVWFOaTRzakxpN3VEMTJyc2FLMHVjTEN3b3lLNE9icTJhdm5YczF2THJQWnZGOURXa0FocllpSWlNZ2hUTzlGRWhFUkVSRVJFUkVSRVdsaENtcEZSRVJFUkVSRVJFUkVXcGlDV2hFUkVSRVJFUkVSRVpFV3BxQldSRVJFUkVSRVJFUkVwSVVwcUJVUkVUbkMrZjErNnVzOUJBS0JsbDZLaUlpSWlJaklFY3ZhMGdzUUVSR1JsclZnNFNMKzg5b2J2UHp2S1NRbkorM1hhMi82SlJ1bjAwbGEyOVJtelg5cnhydjh0SEVUZDl4NkU3R3hNZVRrNXBHWW1FQkVlUGgrWGRlaHpPLzNVMWRYUjIxdExSNnZ0NldYSTlKaXpDWXpTVW1KTGIwTUVSRVJrWU5HUWEySWlJZ0VjZFhVTUd2MkJ5SGptZW50NkgveUNidzk2NzNkbm4veEJlY1NGeHZMeGszWjNEMTJBaW5KU1V4NlpBS1JrUkY3dlBmbUxUbDh2M1lkOWZYMWxKYVZjLytFUjdGWUxkeHk0Lzl4Zk8rZWYvZzVIUzVLU2tyWXZyMVExYzBpZ01sa1VsQXJJaUlpUnhRRnRTSWlJaEtrdHRiTjNQa2Y0M1E0Q0xPSEFWQlZWYzJmK3ZTaTM1K081NU5QczR5NWdVQ0ErdnA2ckZZckZvc0ZnRE5PRzBCY2JDeEhIOVdCNDNwMDQ5dnYxdkxFNUdjWlAvWnV6T2JtZDEyS2k0M2gvTUZuTVgzV2JDWThNb256QjUvTmRkZGNZZHludGRteWVRdlZMaGNSNGVIRXg4Y1RFUldKdFpVK1Z4RVJFUkVSQ2FXZ1ZrUkVSSnAwelpXWE1maWNNd0VZT2ZwZUFLS2lJbm5uclZlTk9RVmJ0M0hUeUR1NVllamZPZXVNMDRMT041bE0zSGJMY0c2NTR4NitXN3VPTjZlL3d6K3V2cnpaOXplWlRGdzY1RUs2ZHVuRVkwOCtRMjVlUGlaVDYyeXY3L2Q2cWZaNGFKZmVqdGlZbUpaZWpvaUlpSWlJdElEVytkT09pSWlJN0piUDU2T3lzb3JLeWlyY2RYVUFWTHRjVkZaVzRkMURYOVIzM3Z1QWEvOTVNNER4Rm4yVHlkVGszSmlZYUc2L1pUZ0FjK1oreUtyVmEvWjZyVDI2ZGVXcHh4N2t6dHR1eG14dStqNkhPMzhnUUdKQ2drSmFFUkVSRVpFam1DcHFSVVJFamtDYnQrUnd4ejBQQkkzZGR0ZFlBSzYvOXVyZG5sdFNVb2I5MTVZSVBwOFBBTE5sMTcvNzdkWHpXSVpjZUI3bDVSVjA3OWFaSFVYRnZQN1d6Q2JuWm0vZUFzQkxyNzJPdys1b2NzNzEvN2lLK1BpNDNhN3hjT0wvTmV4T2JwUFN3aXNSRVJFUkVaR1dwS0JXUkVUa0NKU2Eyb2F4OTl3QndNeDM1ckFwZXpPM0RQOG5NVEhSeE1VMlZIVys5c2JidlA3MkxBRHE2K3RKVG03WTFLZWlzcExvNkdnQTZ1cnJBYkJaYmJ1OTM5K3YrcHRSZGJ1dGNBZkx2bGk1Mi9tN3E3eTk0ckloeE5ONmdsb1RnTW1FZVJkVnlTSWlJaUlpY21SUVVDc2lJbklFaWdnUHAyK2YzZ0E4Ky94L0FEaXVSemVTazVNb0xpbHRPRDYyQjUyTzdnakFncDAyRUt1c3JDUW1PZ29BZDYwYkFJZkR2dHY3N2R3YW9VTm1CdSsrUFRWa3p2UlpzM2wvM2tjQVBQL01KSklTbTk3dDNXWnJYZjk4Q2ZCcldDc2lJaUlpSWtlMDF2V1Rqb2lJeUdIQTcvZERBQUlFQ0FRYVBydytIejZ2RjArOWg3cjZ1b08ybHJ6OEFpb3JxNXA4N0UrOWV4cWJpYTM4YXJVeFhsRlpSV3FiTmdCVVZic0FpSXlJQ0RxM3NyS0twY3RYQkYrdlQyOVNrcE13bVV5RWhRVlg0T2JsRnpEdm8wK01ZNXZWR2pLbnRXcXNxQlVSRVJFUmtTT2JnbG9SRVpFbStIMSt2RDZ2OFYrZno0L3YxLzk2dlI1OFBqOStudytmejRjL0VDQkFBUHlCaHM5My9taElaQnZDMmQzZHorL0g3L2ZqOVhyeGVqeGtabVFlbE9mNXpiZmZHWjgvL01RVS91L2FxMGxOYmJQYmN4cGFIelJVMUphVmx3TU5tNGJ0ckxpMGxQKzg5a2JRV0VKQ1BDbkpTU0hYOC92OVBQZkN5L2o5ZmhJVEV5Z3VMdUh6NVN0cGs1SkUvNU5QL0VQUGExOFY1QmZnKzdWMzdNRmdQb2ozRWhFUkVSR1JRNU9DV2hFUmFmVTh2NGFmSHEvMzEzRDF0N0IxNXpEVzcvWGg5ZnZ3KzNZZnFyWW1YNjMrbG5acGJja3YySXJGWXViUlNVOXo3OTIzN1hLKzN4K2d1dHJGaWkrL1p2T1dITFp0THdUZ3haZW5ZclUyL0xQaThzdUdrTkd1bmRFRGQvSG55M2Ziay9idG1lL3kwOCtiT09lczB5a3FLcWE0dUlSMzN2dUF1cm82Y3ZNS3VPS3lJVUd0RXc0R3Y5OS9VTy9wVjFBcklpSWlJbkxFVTFBcklpS0hOWi9QaDZmZWc4ZmpvZDdyb2I2K0hvL0hnN2ZlUTczSGc5ZnJiZWtsaGpDWlRBMGZqWitielVZRnJ0VnF4V08xSEpSMVZGUlVzdjdIbnpqcmpOUElMOWpLaUdIL3h5TlBUT2JyVmQ4QzhQTFVOM2xsMnB0QVEwQ2JuSnhJcmJ1V3pJeDBBTXJLS3lndEs4Tm1zeGt0RUFBODlSN0N3NTFHRDl5ZmZ0NjB5elY4cytaN1pyOC9uL2o0T0s2NThqSW1QL004QVBmZU9Zcm4vL01hczJhL1QyNWVQcmZkY2lOMisrNzc0TzVQNlJucGhJV0ZZYlBaTUp2Tm1NM21BM2F2ZFQrc3czUUFyeThpSWlJaUlvY0hCYlVpSW5MSThnY0NlSDROWGoyZWh1RFZVMWVQeCtzMXhnSUhxQkt4TVp5eldxMVl6R2JNVmd0V3N3V3oxWUxOWXNWaXRXQ3hXTEZZekpqTVpreVlNSnRNWU5vcGlQMDFoQVV3LzNxOHkrZjZhK3NEajZjaGJENFlQbC8yQlhHeHNhU250UVVnS2pLQ3B5YzlRbDE5UFIvTS81aStmWHJUdWRNeEFIejQ4VUtnWVJPeVo1NTh4Rmp6bGRjT28xdVhUanh3NzUxN2ZmK2MzRHdtVFhrT2s4bkViVGZmU0VSNHVQRlkyOVEyVEhwa0FoTWZtY1NLTDcrbWNFY1I5NDhaVFh4YzdMNCtiUkVSRVJFUmtVT1NnbG9SRVdseFBwK1B1dnA2M0c0M2RiVnUzSFYxdU4xdWZEN2Zmcm0rMldJbXpCYUcxV3JGYkRGai9UVmd0VnB0V0N4bXpCYUxFY2hhckZhc2xvTlQwZHJTUHZ2dkV2N1VwMWZRV0ZSVUpIVWxwUUQwT3E2SHNabVkzUjRXc21IWVR6OXZvcmEybHFNNmR0anJlNWVVbGpMaDRVblUxTlJ5NlpBTE9lN1k3aUZ6WW1LaWVYakNXSjZZL0N5cnYvMk91KzRkeDdqNzdpSzlYZHBlMzA5RVJFUkVST1JRcDZCV1JFUU9HcC9mVDExZEhYVnVOMjUzUXhoYjUzYmozWWRBMW13Mlk3UFpqSTh3bXcxYm1DMW83R0QzTnowY3JQMWhQVG01ZVZ6Mzl5dlp1blhiYnVjR0FnSCtmTklKSWRXc255LzdBb0NmTi8yQ3E2WW1xQ0oyZDBwTHk3aC93cU9VbEpieXB6Njl1UEp2bCt4eXJzTmg1OTY3Ym1meXMvOW0rWXF2dVB1K0NkeDc5MjMwNk5hMVdmY1NFUkVSRVJFNVhDaW9GUkdSL2M3L2F5RHIvaldRclhNM1ZNbnViYjlZczhtRTFiWno2R28xK29ZMmZoekkzcUd0MmFic3pjVEd4dER6Mk81N0RHb2ZlL0ladHVUazh0emt4d2tMc3dGUVUxUEw0cVhMQVZqejNWcHFhOTNOQ21xTGlrc1lPLzVodGhmdW9IMW1CcU5IanNCczNuMlFiclZhR0QzcVpzTEMvc1AvbGl3ajY3K2ZLNmdWRVJFUkVaRldSMEd0aUlqOFlVWWdXMWRIYlcwdDlYVU43UXYyT3BBMW03R0hoV0YzT0hBNm5kanRZVGdjRHF4Vy9UVjFvUFR0MDV1YW10cG1CZDBubmRDWGxWK3RZczdjK1Z4KzZSQUFQbHl3a0pxYVdpSWl3bkc1YXBwOTMrTGlFbHl1R3RMYXBqTHgvbnR3T3AzTk9zOXNOak55eERDT1Bxb2paNTl4V3JQdkp5SWlJaUlpY3JqUVQ4QWlJdEpzSG8rSEdsY04xUzRYTlRVMTFOWFY3ZFg1WnJPWk1Ic1lqakE3VHFlVE1JY2RoOTJPeldZN1FDdVdYV21YMXBhTEx4aTh4M2sxTmJXczMvQVRBTzk5OENGbkRCcUkzeDlnOXZ2emlZbU81cHl6QmpIejNmZU4rU3UvV2tWMGRCVGR1blJ1OG5wZHUzVGl5Y2NtRW1hekVSTVR2VmRyTnBsTW5QZHJ6MXdSRVJFUkVaSFdSa0d0aUlqc1VsMWRIYTZhR2x3dUZ6WFZManpOckpRMW1Velk3V0hZN2NFVnNncGtEeTNoNFUxWHM3cGNMZ0MrLzJFOXM5K2ZSMmxaT2Uwek05aVNrOHVzMlIrUW4xOUFYVjBkdDk3MFQwckx5b1BPWGZQOUQyVDlid252dmozVkdDdmNVUVEwVkdBRHRFbEpQaEJQUjBSRVJFUkU1TENtb0ZaRVJBeTF0VzVxWEM1Y0xoZlZMcGNSck8xSldGZ1k0VTRuNFpFUmhEdWRPQnlPQTd4U09aRFdmUDhEMEZBZDYzUTR1T1dtZjNMYWdGT1ovZjVjOGd1MnNlN0hueGh5NFhuMFAvbEU1bjMwU2RDNU5UVzFSRVpFR01ldlRIM1QySFRzamJkbjBhVnpwNUJOeVhZV0ZoYUczVzdIcE43RElpSWlJaUp5aEZGUUt5SnloUElIQXRUVzFCaXRER3ByYTVzVnpKck5acHhPSitIaFRzSWpJb2h3aG1PMktGUnJUVXBLeXdEbzB1a1k3aGg1RThuSlNRRFUxZFd6Wk9seXpoZzBrR3V1L0J1QTBlUFc0L0VBc0hsTERxbXBiUWdFQXJ6dzhsUVdmdlpmTWpQU3VlajhjM24yK2Y5dzYrMzNjT1hsbHpDZy84bEVSSVJ1UG5iM0hiY2VqS2NvSWlJaUlpSnl5RkZRS3lKeUJLbXZyNmVxcXByS3lrcHFhbW9JQkFKN1BNZHViK2duR3hFUmpqTThISWZkZmhCV0tpM3AycXN2SnlveWdvc3ZHSXpWYXNYcjlmTGlLOVA0TEdzeEYxOHdtR3V2dWNLWW01U1lBTURUejcxSWRIUVV1WG41WEhMeEJmeXdmZ01MUC9zdk1USFJQREJtTkltSkNWZ3NabDU0ZVJvdnZUS05WNmErU1dxYkZCSVM0ckZaclpqTlprd21rM0hkQUFFQy9nQit2eCsvMzQvUDc4Zm45ZUwxK2JDWUxVeTQveDdDd3RSS1EwUkVSRVJFV2c4RnRTSWlyVmdnRU1CVlUwTlZaUlZWVlZYVTE5ZnZkcjdGWXNIcGRPSU1keElSSG83VDZjUmlzUnlrMWNxaHdtdzJjK21RQzQzakw3OWV6YXJWYTdobjlDaE9PdUZQUVhQNzlPN0o4YjE3c3VhN3RmajlmanEyeitTQzg4NG1PaXFLWTQ3dXlOQi9YRVhpcjJIdWdGUCt6TEhkdTVHMStITldmL01kaFVWRmJGKy9BVzh6ZXg4M091dU0weFRTaW9pSWlJaElxMk55MTduM1hFNGxJaUtIRFovUFIyVlZGWldWbGJpcWQ5OW4xbTYzQi9XV3RhdGF0c1UwVm81NlBCN3E2K3RKVGpxME50enkrd09ZemFZOVQ5eEpUVTN0TGpjc0M3MiszL2dJQkFJRUFtQXk4V3VWclFtejJmenJ4OTZ0NFkvYVViU0RzTEF3YkRhYmNlOERaZDBQNjhCc3BudTNyZ2ZzSGlJaUlpSWljdWhUUmEySVNDdFFXMXRMWldVbFZkWFZ1R3ZkdTV4bnNWaUlpSXdnSmpxYXFNZ285WmFWWnZzakFXbHpROXFHNngvWU1GUkVSRVJFUk9SUXA2QldST1F3NVBQN2NmM2FhN2FxdWhxZno3Zkx1WGE3bmNpb1NHS2lvd2tQRDkyOFNVUkVSRVJFUkVSYW5vSmFFWkhEUkNBUW9LcXlpdkx5Y3FxcXEzZTVFWmpKWkNJaUlvS282Q2lpbzZLdzJkVExVMFJFUkVSRVJPUlFwL2NZaW9nYzRsd3VGL241Qld6NGNRTzVlWGxVVmxXRmhMUldxNVc0dURneU1qUG8yclVMN2R0bmtoQWZyNUJXUkhZckVBZ3djK1pNU2twS2Rqbkg2L1h5M252dmtaMmRmUkJYdG1kYnQyN2Q2M1BLeTh0MytVdXVRQ0JBV1ZuWlhsMXY2ZEtsTEYyNk5LZ1grUHIxNjNuMWxWY3AzRjY0MSt2YjJjYU5HOW13WWNNdUg4L096cWFnb0tEWjEzTzVYS3hidDI2ZjFpUWlJaUlpQjVZcWFrVkVEa0Z1dDV1eThuSXF5aXZ3ZXIxTnpuRTZIRVJIUnhNVkZZWEQ2VGpJS3hTUjFzRHY5L1BXbTIvUnAwOGZFaElTbXB4anNWaFkrTWxDTm1kdlp2U2RvM2Q1cmJLeU1yNy8vdnMvdkphampqcUtkdTNhTld2dTlMZW5NM3YyYktZOFBZWE16TXhtMytQK3NmY1RDQVQ0MTcvL0ZmTFkrdlhydWZ1dXV4a3hZZ1Rubkh0T3M2NzMrdXV2WTdQYU9PV1VVNHl4dk53ODNuLy9mZnFkMEkrVU5pbTgvSitYcWE2dVpzVE5Jd2dMQ3dzNmYrdldyVXg5YlNyRGJoeEdZbUppMEdPdnZmWWFack9aaHg5K3VNbDd2L3JxcTZTbXBuTHp6VGMzYTYxVEprL2h1KysrNC9rWG5pY3BLYWxaNSt6czhjY2V4K2Z6Y2RmZGQyRzFOdndJc2ViYk5YejQ0WWRjZmMzVnRHL2ZmcSt2S1NJaUlpTEJGTlNLaUJ3aXZGNHY1ZVVWbEplVjRhNnJhM0tPdytFZ0xqYVdtTGhZckJiTFFWNmhpTFFXUzVjdXBXZlBua1JFUkJoamZyK2ZUeFo4UXI4VCtsRmZWeDgwdjMvLy9zeWVQWnZ6emorUDZLaG9ZOXp1c0JzQmI4NldIQ1k5TVltd3NMQzkzaGpPN1hZejlQcWh6UTVxenp2L1BCWXVYTWk3Nzd5NzIvQjRaN201dVd6ZXZKa3JyN3l5eWNkWHJsZ0p3UEY5am0vVzlkYXVYY3YyYmR2NTV3My9EQnEzaFRXOGt5SGdiNmpjVFV4S1pPN2N1ZVRrNUhEL0EvY0hCZUlXczRWdnYvMldKeWM5eVNPUFBvTFA1K1BiYjcrbHBxYUd0ZCt2WmNpUUlYejExVmNBOU9qUlk1LzZqUC85SDMvbjVoRTNzL0NUaFZ4OXpkVjdkVzU1ZVRuTGx5K25kKy9lUmtnTFVGaFl5TXFWSzdud3dndi84THBFUkVSRTVEY0tha1ZFV3BEZjc2ZWlvb0x5c25KY05UVk56ckZhcmNURXhoQWZGNGZkYmovSUt4U1IxdWpkZDk2bHRxYVdRYWNQTXNaKy92bG5ubi8rZVhiczJNSHMyYk9iUEcvMEhjR2g2UEY5am1maXhJbEJZNU9uVE43cjZzcEwvbnBKeUZodWJpNGpieDI1eTNOOFBoL0xsaTFqK2ZMbFRUN3VjRGlZTVhNRzlmWDErSHcrRm55OEFMUFp6TUNCQTZtdHJRVWFxb1hEd3NMdysvMHNXYktFWTQ0NUJyUFpURkZSVWRDMXdzTENpSW1KQ1JxYis4RmNuRTRucDU5K2VzaDlBVHdlRHdBWFgzd3hVWkZSUFB2c3M5eHgreDA4OXRoanRFbHRBMEJLbXhTR0RoM0s4ODgvenp2dnZNT1paNTdKeEFrVENRc0x3K0Z3OFBISEgvUFJSeDlSVjFmSHYvNzlyOTIrcmpObXpPQzkyZS90OG5GbytEdm5ndzgrNElNUFB0amxuSk5PT29rN1J0OFJOUGJmLy80WHY5L1B1WVBQM2UzMUd3VUNBYklXWlRGZzRBQzE0QkVSRVJIWkN3cHFSVVFPc2tBZ1FIVlZOYVhsWlZSWE5iMHBtTmxzSmpvNm1yaTQyS0NLTjJtOVRDWlQwTEhmNzkvcnFrVFpQM2J1TndxaFg1dldvRisvZnF4WXNTSW9xUDFtOVRkMDZkS0Z1UGc0VXRxa01IbnlaT094OHZKeUZuNnlrSXN1dmlqb0YwWTdWMWZ1VHg2UEI3L2ZqOGZqNGRKTEx5VTlJMzJ2cjlHNHRpY25QY2tYWDN4aGpOOXd3dzNHNTMzNzltWGMrSEY4OWRWWGxKYVdVbHBheW5YWFhoZHlyY1o1amZMeThveEswdDkvajQ0SWJ6aXVkbFViWTZlZmNUcVJVWkVzVzdxTXBPVGd0Z1BubkhzT24zMzJHZDk5OXgxbm5IRUdBQTgrOUNEZHUzYzM3alg4eHVGN2ZMNS8rdE9maUkrTER4bi8rdXV2K2ZMTEw0TmFKTHo0NG92MDZ0V0xFMDg4TVdSK216WnRnbzY5WGkvejU4MG5MUzJOdm4zNzduRWRBRysvOVRZelo4NWt5NVl0L044Ly82OVo1NGlJaUlpSWdsb1JrWU9tcHFhR3NySnlLaW9yOFB2OFRjNkppb3drTmk2TzZPaW9WaGtPeVo2WlRDWk1KaFAxbm5vY2R2VWViZ24xbm5yajY5QmE5ZXpaa3psejVsQzNVNXVWeFlzWEd4V1RKcE1KaThWaWJLNjFkZXRXNXMyYng2a0RUaldDU2J2ZEhsSmxDZzNCWG4xOWZjaDRjNzN5OGl0czM3N2RlSHQrejU0OTZkVzcxeCsrSGtCc2JDelhYbnR0ME5pYmI3NXBmUDcrblBkSlNrcmlobUUzL1A1VW5ucnlxWkJBZXVhTW1RQjA3ZFkxWkg1a1ZDUUFybXFYTWVieGVPalF2Z09Sa1pFc1hicVV0TFEwampubUdLRGh0WDVnM0FQRXhzWWFyL2YyN2R1TjE3bXdzR0ZUc3J5OFBCYi9iN0Z4elcxYnQxRlZXY1cwcWRNNCtjOG4wNmxUSitPYTI3WnV3K1Axa0pHUlFWbDVHVjk5OVJWbm5YMldjZTdMTDc5TXg0NGRPZXZzcy9qK3UrL3AycTNyTGl0ZkYvOXZNVVZGUll3Y09iSlp2enhhdkhneE0yZk9wRzNidGx4eDVSVjduQzhpSWlJaXYxRlFLeUp5QVBrREFjckx5eWt1S3Q1bGNPRndOdlNkall1TncyeFJCYVUwQkRjZWowZEJiUXZ4ZUR5dE9xUUY2Tksxb1hLMk1RUXNMeS9IWkRJeGNPQkFsaXhaQXNDeXBjdDQ1WlZYZ04rcWpNZmVOeFpvZUkxNkhOdWp5WTJ1Um8wY3RVOXJTMDVKNXROUFB3MnFiRzZxTmNLZVhIenh4VngxOVZWQXcvZlowODhJYmxFd1o4NGNBTlordjVaMTY5WXhiTmd3VGpycHBKRHJtTTNtb0tCMnc0WU54bXNFRGE5RlNYRUpSY1ZGRkJVVmtadVRDOERjdVhQNTlOTlBLUzR1cHJ5OFBPaWFGMXh3Z1JHcUFzVEZ4UVU5UG1YeWxKQjFWRlZXOGROUFB4bkhMcGNMcjlmTFR6LzlSUGNlM1kzeGlvb0t4bzBiUnlBUTRNV1hYdHpGcTlPZ3NMQ1FCeDU0Z080OXVqTjI3RmljVG1mUTQzVjFkVXlmUGgyQVl6b2QwOVFsZ3F6NmVoWFBQUDBNc2JHeGpCcy9UdThJRVJFUkVkbExDbXBGUkE0QXI4OUhjWEV4cGFXbFRWYlAybXcyWW1OamlJdUxDOWtGWEk1Y2pWV2NKcE1KdDl0TlpFUmtxdzhNRHpXQlFBQzMyNDNaYkc3VlZiWDUrZm5jZnZ2dFZGYzN2RDIvckxTTVcwZmVTbWxwcVRIbjdIUE81dXh6emdZZ096dWJXMis1bFZkZmU1V1ltQmltVFozR3hrMGJtN3oyTGJmY1FrcEtTcE9QRlJZVzRneDNCbTFJQnZEVVUwOWhzelpVZEhicjFvMmFtaG8yL0xqQmVQekdHMjlzOG5vZmZmUVJYcSszeWMyc010dG43dXJwQjVrNmRTb3BiVktNNS9wN2ZyL2YrRDd0OS90NTZjV1hnaDZmT1dNbXMyYk5NbzRiSzFQZGJqZkhISE1NdlhyMUlpRWhnY1NrUkJJVEUwbElTQ0F1TG83Rml4ZnozLy8rRjRCZXZYb3haTWdRNHhxUFB2WW8zYnAxQXhxK1ZpTnVHa0czN3QyQ2VzVGVkOTk5cEthbUJyVTBxSzJ0NWNHSkQxSlNVc0lqano2Q1pRK2JUcWFrcEhESDZEdDQ0dkVudU8vZSs1Z3djUUpSVVZIRzQrKzk5eDQ3ZHV6WTdUVWFMVjY4bUNtVHArQjBPbm53b1FkSlMwdHIxbmtpSWlJaThoc0Z0U0lpKzVIYjdhYTRxSmlLeXNvbWU4OUdSVVdSa0JCUFpHUmtDNnhPRG5VbWt3bXoyWXpaYk1icjlWSlZWVVYwZFBTZVQ1VDlwckt5RXIvZmo5VnFOY0xhMXVqMWFhK3phZE1tZkQ0ZjBCQldXaXdXT2g3VmtUNTkrckI5Mi9hZ0t0Ykc2dGJyaDE0UE5GU1JCZ0lCaHQ4NG5CZGVmQ0hvMnAyN2RON2xwbGQvdSt4dm5Ibm1tVnovZjljSGpiLzUxbTl0Q0RwMjdFaFNVcExSQmdBSXFZWnR0SHo1Y3NMQ3duYjVlSFBjTStZZWlvcUttRGR2SG4vNXkxK0lqdy91OCtyeitiQllHd0xQZDk1NWg0MGJOM0w2R2FlejZMTkZBSncyNkRRNmQrbHNoTEF4TVRFTXYzRTRzWEd4akw1emRNajlHc1ZFeDlBdXJSMHJWNjRrTGphNG9yYXFxc29JelNzcks0R0c5amt2dnZnaWwxOStPYkd4c1NIWHE2NnVadnk0OGZ6ODg4L2NOL1krT25mdTNLem5mOG9wcDFEanF1RzU1NTdqZ2ZzZjRLR0hIeUlpSW9LQ2dnTGVtLzBlWnJNNXBHL3o3MzN5eVNjc1diS0VoSVFFSmt5Y3NOZWJ5WW1JaUloSUF3VzFJaUw3UVZWVkZjVkZ4YmhxYWtJZU0xdk14TVhGa1ppWWlPMEFiYndqaHorVHlVUWdFRERDV292RmdxdkdoZFBwMUs3cEIwbDlmVDJ1R2hkaFlXRkJJVzFyREd2SFR4Z1B3TUpQRnZMY2M4OHg4Y0dKeGx2eDU4eVpRM0pLTW1QSGpqWG01K2ZuODhUalR6QnUzRGdpSWlPWU4yOGVlYmw1akJ3MTBwalRHUHJ1cVkvcHpwdHNRVU0vMVRmZWVJT2JSdHhFVkZRVVpyT1oxNmErUms1T0RqTm16TUJzTnJOMTYxWTJiZ3l0NEMwc0xDUXFLaXFvRlVIakdrNDU1WlJtdlJiSnlja0FUQmcvZ1JWZnJPRFJ4eDROK24vTzYvVmlzOWx3dTkzTW1qbUxucjE2Y3NZWlp4aEJiVnBhV2tqMWFFWkdCdXZXcmR2dGZYc2YzNXZleC9jbXZ5QS81TEZISG40a1pNemhjTEI4MlhKaVkyTzUvUExMUXg2Zk5YTVdQLzMwRTNlTXZvTVRUampCR0U5SlNhRm5yNTVCYy92MTZ4ZTBRZHRaWjU5RnJidVdWMTUraGF5c0xBWVBIc3hUVHo2RjJXeG04T0RCeko4L2Y3ZlBaY21TSmJSdjM1Nzc3NytmbERaTlYxT0xpSWlJeUo0cE1SQVIrWVAyMUgvVzdyQ1RtSmhJYkV4TXF3eDZaUDlyZkt0OVkxRHI4L2tvcnlnbktURnB6eWZMUGlzdkw4ZGlzV0N4V0ZwOTY0Tkd5NzlZRHNEbTdNM0V4c2FTbEpTRXorY2ozQmxPKy9idDhYcTlRRU1GTFVCcTIxU2lvNk9Kam9yRzRYU1FrWkZoWEt1bXR1RVhWYi84OGd1MzMzWjcwSDFpWW1ONDlkVlhnWWJOcVM3LzIrV2t0RW5oNjYrL1p2SlRrd2tMQ3lNL1A1K3VYUnMyNXdvRUFuejc3YmNBT01PZHJGNjFtcGRlZWdtSEk3aHZzOXZ0eG1xMThzc3Z2eGhqWHE4WGs4a1VGTlJ1MzdhZDh3YWZGL0w4RzFzMEpDY25NM0xVU0I1OTVGSCsvZTkvTTJwVVE1OWR2OTlQSUJEQVpyWGhjRGpvMTY4Zk53eTdnZTNidCsvMmRjM016R1Q1OHVYczJMSERDSUwzeHJqeDQralVxUk1BMjdadFkvUWRvekdiemZ6bEwzL2hrd1dmY05sbGw0V2NjODNmcitIWTQ0NGxMaTZPcjc3NnloaVBpSWpnL1BQUER4b2IrSmVCQU1aWXAwNmR1T2lpaThoSXorRDRQc2Z6emVwditQbm5ueGsxYWhTdUdoZE4rZjY3NzNudnZmZUFocXJja2FOR2hueDlSRVJFUkdUdktLZ1ZFZGxMdStzL2F3S2lZNkpKVEV3TTJaUkZwRGwyYm45Z3RWcnhlRHdVYkMwZ0lpS0MySmpRdHp2THZxdW9xS0RhVlkzRllzRm1zeG12ZjJzUGFZdUxpL2xwUThQbVZETm16Q0FySzR0SEgzdVVPbmNkVHFlVGp6NzhpSmRlQ3U3SGV1MC9yalUrLzMyVlptMU5MZEFRK3UzY1UzYk9uRGxCbTNGNVBCNWVmZlZWRWhJU21EOS9QZ01IRG1UWWpjT00zcWhMU2w1eDl3QUFJQUJKUkVGVWx5NWx4dlFaNU9ZMmJNb1ZFZjdiaGxUVFowdzMrc1ZXVmxaeTVSVlhjdFhWVjNIcHBaY2FjOTU5OTEybXZ6MDlhRzJ4c2JGY2UrMjFRV052dnZsbTBQR2YvL3huempuM0hCWjh2SUFlUFhwdyt1bW5Hd0YxNHozdnZPdE9yRmJySG9QYUxsMjZBTEIrL2ZxOUNtb2JXd3c0SEE2alJjN09mNWNNL010QTVzeVp3N2ZmZkJ0eWJsaFlHUDM2OWVPUmh4L2hpeSsrYVBZOUFTWk1tRUNmUC9YaCtEN0hBM0JjeitNWWZONWdUai9qZE9iT25SczB0NmlvaUxmZWVvdXNSVm5HMkxubm5xdVFWa1JFUkdRL1VGQXJJdEpNdStzL2E3VmFTWWlQSno0aGZvK2J0NGpzU21NdzJGaFJ1L080eStXaXRyWVd1OTFPV0ZnWURyc2pLUHlTNXZONnZianIzSGpxUGJqcjNFWlAyc2FQSTZXaTl0T0ZuM0xpU1NlU3RTaUxHNGZmeUxQUFBNdnMyYk9wZGxVVEhSM05XV2VmeGFrRFRnVWdOeWVYTVdQRzhOSi9YaUl5TXBMRml4ZFR0S01vNkhyYnRtMGpMQ3lNdG0zYkdxMEF0bXpaUWw1ZUhyZmRmcHN4cjN2MzdxeFlzWUtvcUNqdXZlOWVUajc1NUtEcnpKZytBNGZEd2Zubm44LzgrZk9KakdxNnAvZXlwY3VBaHMyOHVuZnZibXkrMVJTSDB4SFN4M2JPbkRraDg0WU9IY3JxMWF0NSs2MjNHVEJnZ1BGdUNWdFlReXVFNXY0LzE3MUhkMncyRzZ0WHJXYmd3SUhOT2ljdkw0L2hOdzRIWU13OVk1cWMwN0ZqUjA0OTlWVEM3THZlaFBLZU1mY1FDQVRJeWNsaDlCMmpPZVdVVTdoMTVLMGg4M0p5Y2hoNzMxaFNVbExvMWozNHRiTmFyUXdmUGp6a25GZGZlWlVQUC93UW44L0hlZWVmUjBKQ0FxOVBlNzFaejA5RVJFUkU5a3cvNFltSTdJSGJYVWZoOXUxVVZWZUhQQlllSGs1aVFnSlJNZEcwM2poSERxYWR3OXFkeDh4bU16NmZqOXJhV2x3dUY0RkF3UGlRNW1zTVgzZHVNUkVXRm1hMFBEaFNRbHEzMjgzOCtmTzU5NzU3eVZxVVJYeDhQTU52R2s1cGFTbkZSY1VrSnlmajhYaU1EYjBDZ1FDREJnM0M1WExoOFhqbzJiT25VUUhiS0RzN202T09Pc3A0M2J4ZUwvOTY3bCtrcDZjSGhaV2RPblVpczMwbS8vdnYvMGhOVFExWjIrZzdSOU9oUXdlbXZqYVYrUGo0SmpmVUt5a3A0YTIzM3VLa2swN0M2L1V5Y2NKRUhuL2ljVEl6TS9mcGRYRTZuWXdaTTRiNCtIaHNOaHNWRlJYQWJ4VzF6V1czMnpudXVPTll1WElsYnJjN3FOcDA0OGFOcEtTa2hEeXZsSlFVSmowNUtlalAzZlRwMDFuNy9WcWpzaGZncnJ2dkFtRG16SmxOM3J2eGUwZkhqaDBaTm13WXp6MzNIQjA2ZHVDaWl5NHk1bVJuWjNQLzJQdUpqSXhrM1BoeHpYNEhpTjF1cDArZlBsdzM5RHJTMHRKWStNbkNYYzR0TFMzbDQ0OCtadENnUWFTMkRmMDZpNGlJaUVnb0JiVWlJcnRRVjFmSDlzSkNxaXFyZ3NiTkpoTXhNVEVrSmlWaXQ5dGJhSFhTbWpXR2lJMmY3OXdPd1dLeEdIMHpkdzVwRmRqdTNzN2hWMU92YWVOL0c4ZGJjMGdMRGRXa3NiR3hRVldvL2Z2M0IyRHUzTG1jL09lVFdiVnFGWk9lbUJSMFhsYldiMjkzSDN6ZVlLUHFzcjYrbmcwYk5qQm8wQ0NnNGMvakN5Kzh3S1pObTVnOFpYTElCbVBYWFhjZFA2Ny9rZkhqeHZQUXd3K1JudjdieGxZZE8zWUVZTTJhTlJ4OTlORWhheTh1TG1ic2ZXTXhtVXpjTU93R3dzUER1VzNVYll3Zk41NG5uM3B5WDE0V0FHTlROV2o0ZXdEQUhyYjMzK3ZQUHVkc1ZxOWV6YWVmZnNvRkYxeGdqRTkvZXpyWjJkbTgva1p3SmVyNmRldFp1SEFoZDk5ek45RFF3bUhOdDJzWVBudzQvLzczdi8vSVUrR3NzOCtpb0tDQVYxNStoZEtTVXY3K2o3L3owVWNmTVczcU5ESXlNcmh2N0gzRXhqYS9wY3JWMTF6ZDdMa2xKU1hNbkRrVHE4M2E1T1puSWlJaUloSktRYTJJeU8vVTFkZFRXRmhJWlVWbDBMakZZaUVwS1luNHVEak1sdDN2YWk2eXJ4b0R3MEFnZ01sa3d1LzNHOGVOUVMwb29OMWJqUUhzem9Ic3pqMXBXM3NsYmFNRkh5L2dobUUzaEl4djJiS0ZrdUlTK3ZYcngrclZxM0U0SE14NloxYkl2UEhqeHdjZHIxaXhBcGZMUmY5VCt1UDFlbm51MmVmSXlzcmlsbHR1TVlMWG5UbWRUdTUvNEg3dUhIMG5kOTE1RjdmZmNUdDkrL1kxSHMvTHl5TTdPNXZUQnAwV2RONmFOV3VZTW5rS0FCTWZuRWhTVXNOR2UvYy9jRCszMzNZN0N6NWVnTjJ4LzM2QjVuSTFiS1RsY081OS85VVRUamlCdG0zYk1uUEdURTQ5OVZRakVNM096cVpkZWp0alhrbHhDUnQvM2toV1ZoYm5uSHNPUHArUDExNTlqWG56NWpIcXRsSEdwbUovMU5Ecmh4SWRFODIwcWRQSXlzcWlvcUtDMDg4NG5adHV1bW12SzRYM1JtTWYzOFlOMjBSRVJFUmt6eFRVaW9qOHFyNituc0lkTzZnb3J3Z2F0NWpOSkNjbkU1Y1FqL2tJQ0hEazBMRnpxTGh6Y0t0cTJqK21xYXJhMzRlelIwSklDekRrcjBQbzM3Ky9zWGxWbzJWTGw5RzdkMjlqSXl1Z3liN2JPNzlPSG8rSFdUTm5rWjZlanMxbVk5VElVZVRrNURCaXhBak9PdnVzb1BNOEhvOXhibkp5TXBPZW5NVDRjZU9aTUg0Qy9mdjM1NG9ycnlBek01UHBiMC9IWnJNWkZicU4ycVcxbzNQbnp0eHd3dzIwVFd0cmpLZW5wL1BvWTQvU3NXUEhKbHNDYk4rMm5Vditla25RV0YxZDNSNUR4QjkvL0JHQXhJVEUzYzVyaXRsc1p1U29rZHh6OXowOE9QRkJ4bzBmaDZ2YVJVbEpDV2VjY1FiUUVFam41T1NRbUpqSTZOR2pTVTFONWU2Nzd1YVhYMzVoOUoyakdUQmdBRGs1T1VEb24wMmYxN2ZIUDY4dWw0dVZLMWZ5OVZkZkc4Y0FGZVVWZlBQTk4vVHExV3VmTmdHejJocCtsSERWdUVJZTIvanpSZ0F5TWpMKzhQVkZSRVJFampRS2FrWGtpT2Z4ZUNnczNFRjVlWG5RdU5saUpqa3hpZmlFK0pDMzdZb2NMTDhQRndGVjArNmpwa0xaSXlXZ2JYVHh4UmVIakpXVWxEQnYzanpHalI5bmpQbDhQbGF2V2gweXQ3S2kwdWd2KytXWFg1S2JtOHU0OGVNb0xTM0Y1WEx4OE1NUGMxelA0OGpMeStQekpaOWpkOWpadW5VcjlmWDFKQ1FtR05kcERHdW5UWnRHMXFJc0xyM3NVaFl2WHN6U3BVczVkL0M1SVgxd0U1TVNHVDhodUpwMzBhSkZGQmNYWTdmYldiTm1EUXMvV1VoeWNuTFFuS2lvS0M2ODZNS2dzUS9uZnhoMC9PbkNUMW4vNDNvUzRoTndPQjJVbFpheGNPRkNJaUlpT0tiVE1md1IzYnQzNTdxaDEvSGFxNjh4N0laaFJnRGUrL2plUUVQQVBPcTJVWng0NG9sODl0bG5QUFRRUXlRa0p2REVwQ2NvS0NoZzVjcVZmTEg4Q3dEaTR1TEl6czVtOCtiTnVGd3VmdnJwSjNyMjZobDBQN2ZiemFaTm0vamhoeDlZdTNZdFA2ejlBWi9QUi9mdTNibG56RDMwN2R1WFJaOHRZczc3YzNqb3dZZXcyV3gwNmRxRm80ODZtc3oybWFRa3A1Q1FtRURidG0xcGpnNGRPZ0R3eWl1dnNHbmpKaU80TFM4dlorRW5DMGxJU0REbWlJaUlpTWllS2FnVmtTT1cxK3R0Q0dqTHl0ZzU3cktZelNRbUpoS2ZtSUJGQWEwY0luNGZLamEyUkpBL1JxOWRxQVVmTDZCdjM3NTA3OTdkR1BONFBFeVpNaVZrYm5WMU5aMjdkQWJnNUpOUFp0U29VVWJyZ3Q2OWV4dHZxYmRZTE15WU1RTUFxOVhLY1QyUEM2bVNqWWlJWU1TSUVWeDExVlhFeHNaU1VGQkFSa1lHUTRjT2JkYTZOMmR2WnQ2OGVjWXZMdHFrdG1IWXNHSEI5NGlNQ09tVCt2bVN6NE9PeldZeml6NWJGRFNXMGlhRkVUZU5JQ0lpb2xscmFjcVFJVU9JajQ5bit0dlRLU29xNHZ6enp3OTZqVTgvL1hTZ0lkUTkvL3p6dWZLcUszRTRIRHoxNUZQazUrY1RHUm5KTlgrL2h1am9hSDc0NFFlbVRKNkMyV3ltUzVjdW5IMzIyY1oxWHY3UHk4YnJZREtaNk55NU0xZGVkU1VEVGgxQW05UTJ4cnpCNXczbTNNSG5zbTdkT3BZdlc4NmFOV3Q0Ly8zM2pjZlBPZmNjUm93WTBhem4xcmhoMmJ4NTgvamdndytNY2F2VlNxZE9uYmorLzY3WEx6cEZSRVJFOW9MSlhlZFdPWTZJSEZIOGZqODdpb29vS1M0SnFrZzBtODNFSjhTVG5KaWtIclFpY3RDcysyRWRtTTEwNzlhMVJlNWZYVjFOZUhnNFpyTVpqOGVEeldacmtYWHN6T1Z5QllXalpXVmxGQllXMHJsejU3ME8yY3ZMeS9GNnZTUW1OcTk5UVgxOVBYVjFkVmdzRnNMRHc1dWM0L0Y0S0M4dkp6bzYrcERaVkxLMHRKUzVIOHlsYTdldWRPL2VQYVFhZVhmS3k4dkoyWkpEYm00dVo1eDV4ajYxUXhBUkVSR1JQMDVCcllnY1VTb3FLdGkyYlR0ZXI5Y1lNNXZOeE1YSGtaS1VySUJXUkE2NmxnNXFSVVJFUkVUazBLRFdCeUp5UkhDNzNSVGtGMURyZGdlTng4YkVrTm8ydGNuTmNrUkVSRVJFUkVSRURoWUZ0U0xTcXZsOFByWnQyeDZ5VVpqVDRTQXRMUTJIVTIvdkZCRVJFUkVSRVpHV3A2QldSRnFsUUNCQWFVa3BoVHQyNFBmN2pYR3IxVXBxYWlveE1kRXR1RG9SRVJFUkVSRVJrV0FLYWtXazFhbXFxbUxidHUzVTE5Y2JZMmFUaWFTa0pCS1RFclhidTRpSWlJaUlpSWdjY2hUVWlraXJVVjlmVDBIQlZsd3VWOUI0VEd3TXFXM2FZTFhxVzU2SWlJaUlpSWlJSEpxVVdvaklZUzhBRk84b1lrZFJFWUZBd0JoM09CMmt0VzJMMCtsc3VjV0ppRFJISUlDcnBxYWxWeUZ5U0RFQjRlSGhMYjBNRVJFUmtZTkdRYTJJSE5iY2JqZjUrUVc0M1c1anpHdzIweWExRGZGeGNTMjRNaEdSNWdzRUFtek8zdHpTeXhBNXBKaE1KcnAzNzliU3l4QVJFUkU1YUJUVWlzaGhLUkFJc0dQSERvcUxpZ25zTkI0VkdVbGF1elMxT1JDUnc0ckZhaVVqSTcybGx5RnlTRkZIZVJFUkVUblNLTWtRa2NPT3U5Wk5YbjQrZFhWMXhwakZZaUV0TFkzbzZLZ1dYSm1JeU40em1VeVlUQ1lpOUJadkVSRVJFWkVqbW9KYUVUbHNCQUlCQ24rdG90MVpYR3dzYlZMYllMRllXbWhsSWlJaUlpSWlJaUw3UmtHdGlCd1czTFZ1Y3ZQeXFLK3ZOOFpzTmh2cDZlMjAwWWlJaUlpSWlJaUlIUFlVMUlySUlTMFFDTEM5c0pDUzRwS2c4Y1RFQkZKU1VqQ1oxTUZPUkVSRVJFUkVSQTUvQ21wRjVKQlZWMTlQenBhY2tDcmF6SXdNSEU1SEM2NU1SRVJFUkVSRVJHVC9VbEFySW9lazBySXl0bTNkUmlBUU1NWmlZbUpJUzJ1TDJXeHV3WldKaUlpSWlJaUlpT3gvQ21wRjVKRGk4L2tveUMrZ3NxcktHRE9iemJSTFN5TTZKcm9GVnlZaUlpSWlJaUlpY3VBb3FCV1JRMFp0YlMwNU9ibDR2VjVqek9GMGtKbVJnYzFtYThHVmlZaUlpSWlJaUlnY1dBcHFSZVNRVUZ4VXpQYkN3cUN4eE1RRVV0cTBRZHVGaVlpSWlJaUlpRWhycDZCV1JGcVV6K2NqTnljWFYwMk5NV2ExV0VqUFNDY2lJcUlGVnlZaUlpSWlJaUlpY3ZBb3FCV1JGbE5iVzh1V0xUbjRmRDVqek9GMDBMNTllNndXU3d1dVRFUkVSRVJFUkVUazRGSlFLeUl0b3JTMGxHMWJ0eEhZYVN3aFBwNDJiVlBWNmtCRVJFUkVSRVJFampnS2FrWGtvQW9FQXVUbkYxQlJVV0dNbVV3bTB0UFRpWTZPYXNHVmlZaUlpSWlJaUlpMEhBVzFJbkxRZUwxZXR1VGs0SzUxRzJNMm00MzI3VE94MiswdHVESVJFUkVSRVJFUmtaYWxvRlpFRGdwM3Jadk5XN1lFOWFPTmpJd2tJeU1kczluY2dpc1RFUkVSRVJFUkVXbDVDbXBGNUlBcnI2aWdJTCtBUU9DM2pyUnRVbEpJVEVwc3dWV0ppSWlJaUlpSWlCdzZGTlNLeUFFVEFMWVdiS1dzck13WU0xdk10TS9NSkR3OHZPVVdKaUlpSWlJaUlpSnlpRkZRS3lJSGhOL3ZaOHVXSEdwcWFvd3h1OE5PaC9idHNWcjFyVWRFUkVSRVJFUkVaR2RLUzBSa3YvUDVmR3pldkFXMys3ZE53Nktqb2tqUFNNZGtNclhneWtSRVJFUkVSRVJFRGswS2FrVmt2L0o0UEdSbmI4Ymo4Umhqc2JHeHRHdVgxb0tyRWhFUkVSRVJFUkU1dENtb0ZaSDlwcTZ1anV6c3pmaDhQbU1zSlNXRkpHMGFKaUlpSWlJaUlpS3lXd3BxUldTL3FLbXBZY3VXSFB4K3Z6R1czcTRkTWJFeExiZ3FFUkVSRVJFUkVaSERnNEphRWRsbmxWVlY1T1hrRXZqMTJHd3lrZEUrazhpSWlCWmRsNGlJaUlpSWlJakk0VUpCcllqc2s3THljZ3J5QzR4anM4WE1VUjA2WW5mWVczQlZJaUlpSWlJaUlpS0hGd1cxSXZLSGJTOHNwTGlvMkRpMjJXeDA2TkNlc0xDd0ZseVZpSWlJaUlpSWlNamh4OXpTQ3hDUncxTmVmbjVRU090d09EajY2S01VMG9xSUhJYldmcitXa3BLU0EzTHQzTnhjaW9xSzl2cThRQ0RBekpremQ3c3VyOWZMZSsrOVIzWjI5cjRza1cxYnQvSEREei9zMHpWRVJFUkVSUGFWZ2xvUjJXdTV1YmxVbEZjWXh4RVJFWFRzMkFHTHhkS0NxeElSa1QvQzUvUHgyR09QOGNZYmI0UTg1dmY3Y2J2ZGxKU1VzSEhqUmxhdVhNbkhIMzNNVzIrK3hkTlBQOTJzY0hmSzVDbmNQT0ptUEI3UFhxM0w3L2Z6MXB0dlVWcGF1c3M1Rm91RmhaOHNaTTU3Yy9icTJpRnJuREtGUng1K1pMZjNFaEVSRVJFNTBOVDZRRVQyU2w1K1BwV1ZWY1p4VEd3TTZlM2F0ZUNLUkVSa1g2eGF0WXFLaWdyT1BQTk12bG45RFZPbVRLRyt2cDY2dWpxOFhtK1Q1MFJFUkJBVEU4UDY5ZXM1NVpSVGRubnQwdEpTTm0zYXhLRFRCMkd6MlpxMW5xVkxsOUt6WjA4aWR0cVEwdS8zODhtQ1QraDNRai9xNitxRDV2ZnYzNS9aczJkejN2bm5FUjBWYll6YkhYWVNFaEthZGMvaE53MW41SzBqV2JSb0VaZGRkbG16emhFUkVSRVIyZDhVMUlwSXMrWGw1d2RWMHNiR3h0S3VYVm9McmtoRVJQYlZoeDkrU0VaR0J0MjdkMmZGaWhXVWxaVnh6ZCt2SVRFeEVhZlRpY1B1NEpsbm5xRnIxNjc4ODRaL0VoTVRnOVVhK2s5SWw4dkZ4cDgzQm8xOTg4MDNCQUlCa2hLVFdQUHRtbDJ1b1ZQblRvU0hod1B3N2p2dlVsdFR5NkRUQnhtUC8venp6enovL1BQczJMR0QyYk5uTjNtTjBYZU1Eam8rdnMveFRKdzQwVGgrNnNtbldMRml4UzdYRUFnRWVHZldPN3d6NjUwbUgzOXQ2bXRFUjBjMytaaUlpSWlJeVA2Z29GWkVtaVUvdnlBb3BJMkpqVkZJS3lKeW1OdThlVFBmZnZNdG8wYU5DaG9mT0dBZ0tXMVNqT1BvNkdqczl0MVhxRzdac29XeFk4YzIrZGlNR1ROMnU0NHBUMC9obUdPT0FhQmZ2MzZzV0xFaUtLajladlUzZE9uU2hiajRPRkxhcERCNThtVGpzZkx5Y2haK3NwQ0xMcjRJdTkxdWpGdXRWdngrUHdVRkJhU25wMU5YVjBkMGREUVhYblRoYnRleUt3Nkg0dytkSnlJaUlpTFNYQXBxUldTUHRoWnNwYnk4M0RpT2pvNVN1d01Sa1ZaZzFzeFpKQ1FrTVBBdkEzYzd6K2wwTnJ2SDdGMTMzMFZHUmdZQVkrOGJTOTkrZmJud3dvWnc5TjEzM21YOSt2V01HejhPZ0UwYk4vSDAwMDhIbmQrelowL216SmxEWFYyZE1iWjQ4V0xPSFh3dUFDYVRDWXZGUWxsWkdRQmJ0MjVsM3J4NW5EcmdWS05kZ3QxdUp5WW1ocmZlZkl0UFAvMlVxZE9tQWhBWEYyZXNSVVJFUkVUa1VLT2dWa1IyYTl1MjdaVCsrc013UUZSVWxQRUR1SWlJSEw3V3IxL1BzbVhMNk5tclo1T3RESGJtY0RxQ2d0UGRTVTFOcFgzNzlrRERabDh4MFRIR2NXUlVKQmFyeFRpdTJxbm5lYU11WFJzcVp3c0xDNEdHaWxtVHljVEFnUU5ac21RSkFNdVdMdU9WVjE0Qkd2clhRa01vRE9EeGVPaHhiQThlZnZoaFRqenBSR2JPbk1tcVZhdU02OWZXMWxKWlVkbXM1OUlvT2lZYXA5TzVWK2VJaUlpSWlPd3RCYlVpc2t2YnRtMFAydEU3TWpLU2pFeUZ0Q0lpaHp1LzM4L0wvM201MmZPZERpZFYxYUdoNm9HUW41L1A3YmZmVG5WMU5RQmxwV1hjT3ZKV1NrdExqVGxubjNNMlo1OXpOZ0RaMmRuY2VzdXR2UHJhcThURXhEQnQ2alEyYm1yb2xYdjAwVWVUMGlhRno1ZDhicHk3Zk5ueWtDcmVQYm5sbGxzNDYreXo5dldwaVlpSWlJanNsb0phRVduU2poMUZRU0Z0UkVRRW1aa1ptRnB3VFNJaXNuKzg5OTU3Yk5xMGliWnQyemI1K0UwMzNZVEo5TnQzL1ByNmVnS0JBSmY4OVpLZ2VVY2RkUlNQUC9INGZsM2I2OU5lWjlPbVRmaDhQZ0NtVHAyS3hXS2g0MUVkNmRPbkQ5dTNiUTlhUjJORjdmVkRyd2NhS21vRGdRRERieHpPQ3krK1FQOC85NmVpc3NKbzNkRDcrTjQ4OU5CRElmZk4zcHpOYTYrK3h0RHJoOUt4UThlZ3g5SXowdmZyY3hRUkVSRVJhWXFDV2hFSlVWeFV6STRkTzR6amNLZVQ5dTB6ZzM1b0Z4R1J3NVBiN1diNjI5TzU1SkpMS0NvcW9xeThMR1RPWHkvNUsxR1JVY2J4bDE5OXljYWZOM0wxMVZjSHpZdU5pOTN2NnhzL1lUd0FDejlaeUhQUFBjZkVCeWNhRzQzTm1UT0g1SlRrb0UzTDh2UHplZUx4SnhnM2Jod1JrUkhNbXplUHZOdzhSbzRhQ2NCMVE2OEQ0SkdISDhGc05wT1FrTkRrcG1nV2l3V0FZNDQraG1PUE8zYS9QeThSRVJFUmtUMVJVQ3NpUWNyTHk5bithMTlBQUtmRFFmc083UlhTaW9pMEVnNkhnOU1HbmNaVlYxL0YwMU9hYmdFdzZMUkJwTFJKTVk3OUFUL3JmbGpIK1JlY2Y3Q1d5Zkl2bGdPd09Yc3pzYkd4SkNVbDRmUDVDSGVHMDc1OWU3eGVMNEJSS1p2YU5wWG82R2lpbzZKeE9CMUIvZFIvK09FSGZzbit4YWdnOW5xOXZQLysreHgzM0hGMDd0ejVvRDBuRVJFUkVaSGRVVkFySW9acWw0djgvQUxqMk9HdzA2RmpCOHhtY3d1dVNrUkU5cmViYjc1NXIzNEJsNVNVaE1mam9hU2twTWxxMVAydHVMaVluemI4Qk1DTUdUUEl5c3JpMGNjZXBjNWRoOVBwNUtNUFArS2xsMTRLT3VmYWYxeHJmTjZ6VjArZ29YL3Q2OU5lWi9YcTFRQWMxZkVvb0NIY2ZYM2E2d3k5Zm1oSVVQdmpoaCtwZGRjR2pYWHQycFdvcUNoRVJFUkVSQTRrQmJVaUFqUzhGVFkzSjljNGR0anRkT2lna0ZaRXBEWGEyM2RKWkdabUFwQ3pKZWVnQkxXZkx2eVVFMDg2a2F4RldkdzQvRWFlZmVaWlpzK2VUYldybXVqb2FNNDYreXhPSFhBcUFMazV1WXdaTTRhWC92TVNrWkdSTEY2OG1LSWRSUUI4OWRWWHJGKy9udXVHWHNlQ0JRc0lqd2pmNDczZmVQMk5rTEhIbjNpYzd0Mjc3OThuS1NJaUlpTHlPd3BxUlFTdjE4dm16VnVNRFZtc1Zpc2RPbll3K3ZXSmlNaVJyVzNidGtSR1JySmh3d2FPNzNQOEFiMlgyKzFtL3Z6NTNIdmZ2V1F0eWlJK1BwN2hOdzJudExTVTRxSmlrcE9UOFhnOGxKVTE5TllOQkFJTUdqUUlsOHVGeCtPaFo4K2VSdlhyd0FFRE9mUE1NNG1OamVYTk45NGtMUzF0ai9lLzk3NTc2ZEtsUzlCWWRIVDAvbitpSWlJaUlpSy9vNkJXNUFqbjgvdlpuTDNaMkYzYmJEYlRvVU43aGJRaUlzS1dMVnY0OE1NUHVmbm1tK25kdXpjclY2N2t5cXV1Qk9ESEgzOWs3Z2R6dVhYa3JZU0g3N2xTdGJubXpKbERiR3dzM2JwMU04YjY5KzhQd055NWN6bjV6eWV6YXRVcUpqMHhLZWk4ckt3czQvUEI1dzFtK1BEaHRFbHRZNnpWNi9YU29YMkhQZDQvS2pLSytQajQvZkZVUkVSRVJFVDJpb0pha1NOY3pwWWM2dXJyamVQMjdUT3gyKzB0dUNJUkVXbHBwV1dsekhwbkZvcytXMFJpVWlKZXI1Y0JBd2Z3MElNUHNXN2RPcnAzNzg2T0hUdFl0bXdadDk5eCszNjk5NEtQRjNERHNCdEN4cmRzMlVKSmNRbjkrdlZqOWVyVk9Cd09acjB6SzJUZStQSGpROFpXZmIwS2s4bkUwY2NjdlYvWEtpSWlJaUt5UHltb0ZUbUM1ZWZsVTFOVFl4eTNhNWUyWDZ1aVJFVGs4RkpZV0FqQVBYZmZnODFtNDI5Lyt4dDJoNTFBSUVDL2Z2M0l6TXpraGVkZjRJbEpUMUJZV0VoaVlpSjFkWFZrWjJlVGw1c0hOUHdDc1BGZEdsNnZsOUxTVWpaczJBQkFlVms1WG8vWE9NN056UTA2SnkwdGpTRi9IVUwvL3YyTmRqeU5saTFkUnUvL1orL093NXVxOGplQXYxbWJwbHZhZEtjYjBKWWkwTEx2SXNxaXVJSENxSVBpS002bzZJaml6QS9GRGR3RlVWREhFVWRjY1JRRlVVSFdBV1NSZmFkQVdVcjN2VTNidEUyYlBiOC9RaTlOazdScEtZVGwvVHdQajdubm5udnVTV2tGM3B6N1BYMzZ3Ti9mWDJoejlmUkg4L3E3SnBNSjY5ZXZSMnBhS2xRcVZVZDhtWWlJaUlpSUxnb0d0VVRYcUxMeWNsUnJ0Y0p4cUZyTmY4QVNFVjNqZHU3WUNRQzQvdnJyOGZEVWh5RVdpL0hjek9lUWZqUWRMNzM4RXA1NDhnbTgrTUtMbUQ1OU9zd21NenAzN294ang0N2h6VGZlRk1aWXVIQ2h3NWliTjIvRzVzMmJIZHIrK1k5L09odzNYdlA4ck9keDExMTNPYzFMbzlGZzVjcVZtRDFudHRCbXNWaHdZUDhCcDc0MTJocEVSVVVKeHovOTlCT3FxNnN4ZGRSVWJOeTRFWXMrV1NTYysrYnJiL0RkZjc4VHhnT0FWMTU1eFNrQTd0U3BFejc0OEFPbmV4RVJFUkVSZFNRR3RVVFhJSTFHZzdMU011RTRJQ0JBcU9OSFJFVFhybWxQVEVOdWJpNUdqaHdwdEwzMTlsdVk5ZndzYk42MEdUZmZjak5lZmZWVmZQcnBwNml0cWNYNDhlUFJOYkVyNXM2YjJ5SDNqNDJOZGRtK2RzMWFEQmd3QUQxNjlCRGFUQ1lURml4WTROUzNycTRPM1ZLNkNjZDdkdTlCdDI3ZE1ITGtTT1RuNTJQS2cxUGFQSyttcTNpSmlJaUlpQzRXa2Q2Z3QzbDdFa1IwNmVoME9tUm41d2pIQ29VUHVuVHBBckZZN01WWkVSRmR1MDRjUHdHeFZJcVVic25lbm9wYkZvdkZLNXRNMXRYVlFhbFVRaXdXdzJReVFTYVR0WGtNalVhRCt2cDZ0eUV3RVJFUkVkSGxnaXRxaWE0aEpwTUp1Ymw1d3JGVUtrVkM1ODRNYVltSXFFWGVDR2tCeDVXczdRbHBBVUN0VmtPdFZuZlVsSWlJaUlpSUxocW1NMFRYQ0l2Vml1enNIR0Z6RnJGWWpNNmRFeUQxMGorK2lZam9QRnV6amJPSWlJaUlpT2phdzZDVzZCcVJuNXNIbzlFSUFCQUJpSXVQZzQrUGozY25SVVJFRUl2RndrWldSRVJFUkVSMDdXSlFTM1FOcUtpb1FKMU9KeHgzaXVrRWZ6OC9MODZJaUlnYWljUWlBRUJWVmJXWFowSkVSRVJFUk43RW9KYm9LcWR2MEtPa3BGUTREZ2tKaGtxbDh1S01pSWlvS1lsWUFyRkVndUxpWXBoTUptOVBoNGlJaUlpSXZJUkJMZEZWekdLMUlpYzNWemhXS0h3UUZSWGx4UmtSRVpFclNxVXZSQ0lSem1SbW9yYTIxdHZUSVNJaUlpSWlMNUI2ZXdKRWRQSGs1ZVRDYkRZREFNUVNNUklTRWlBU2lidzhLeUlpYWs0c0VpTzVXeklLQ2dxUW01c0hzVVFNdVZ3T3NZaWZxVjhOWkRJWlltTmp2RDBOSWlJaUlyck1NYWdsdWtxVmwxZEFWMTh2SE1mRnhVRXE1WTg4RWRIbFNpSVdJejR1RGpxZERnMzFEYWh2cUlmWnpFM0dpSWlJaUlpdUZVeHRpSzVDZXIwZXBhWG42OUtHaDRkeDh6QWlvaXVFbjU4Zi9Qai9iQ0lpSWlLaWF3NmZweU82Q3VYbkZ3aXYvWlJLaEllSGUzRTJSRVJFUkVSRVJFVFVHZ2ExUkZlWmtwSlNHQXdHQUlCWUxFWnNYS3lYWjBSRVJFUkVSRVJFUksxaFVFdDBGZEUzNkZGUlVTRWNSMGRGc1M0dEVSRVJFUkVSRWRFVmdFRXQwVlhDWnJNaEx5OVBPUGIzOTRjcVdPWEZHUkVSRVJFUkVSRVJrYWNZMUJKZEpZcExTbUEwbVFBQVlva1lzYkV4WHA0UkVSRVJFUkVSRVJGNWlrRXQwVldnb2FFQmxacEs0VGdtSmdZU2ljU0xNeUlpSWlJaUlpSWlvclpnVUV0MGhiTmFyY2pMUFYveUlDZ29DSUVCQVY2Y0VSRVJFUkVSRVJFUnRSV0RXcUlyWEhGeE1VeG1Nd0JBSXBHZ1UzUzBsMmRFUkVSRVJFUkVSRVJ0eGFDVzZBcFdWMWVIcXFwcTRUZzJOZ1ppQ1grc2lZaUlpSWlJaUlpdU5FeDBpSzVRRnFzVitma0Z3ckVxV0FWL2YzOHZ6b2lJaUlpSWlJaUlpTnFMUVMzUkZhcTRzQWdXaXdVQUlKVklFQlVWNWVVWkVSRVJFUkVSRVJGUmV6R29KYm9DMWRUV29scXJGWTVqNCtNZ0VmUEhtWWlJaUlpSWlJam9Tc1ZraCtnS1k3VllVVkJ3dnVSQmlEb0Vma3FsRjJkRVJFUkVSRVJFUkVRWGlrRXQwUldtb0tBQVZvc1ZBQ0NUU2hFVkdlbmxHUkVSRVJFUkVSRVIwWVZpVUV0MEJhbXVya1pOYmExd0hCY2ZCNUZJNU1VWkVSRVJFUkVSRVJGUlIyQlFTM1NGc0ZpdEtDb3VGbzVEMVdyNCt2cDZjVVpFUkVSRVJFUk5HdDlYQUFBZ0FFbEVRVlJFUk5SUkdOUVNYU0VxeXNxRmtnZFNxUlFSa1JGZW5oRVJFUkVSRVJFUkVYVVVCclZFVndDejJZeUtpZ3JoT0NJeWdpVVBpSWlJaUlpSWlJaXVJZ3hxaWE0QUpjVWxzSjE3N2FQd1FiQks1ZFg1RUJFUkVSRVJFUkZSeDJKUVMzU1owK3NOcU5acWhlT1lUcDI4T0JzaUlpSWlJaUlpSXJvWUdOUVNYZVlLQ3d1RjE0RUJBZHhBaklpSWlJaUlpSWpvS3NTZ2x1Z3lWbE5UZzRhR0J1RTRNaXJTaTdNaElpSWlJaUlpSXFLTGhVRXQwV1dzdUxoRWVLME9DWUZjTHZmaWJJaUlpSWlJaUlpSTZHSmhVRXQwbWRKb0ttRXltUUFBWXJFWUVSRVJYcDRSRVJFUkVSRVJFUkZkTEF4cWlTNURGcXNWcFdXbHduRjRSRGpFRXY2NEVoRlJ4N0xaYkZpNmRDazBHbzNiUG1hekdULzk5Qk95c3JJOEdsT3YxK1BiSmQraXBNbFRJUUR3M1grL3c5bzFheTk0dmx1MmJFRnRiYTNMOHpxZER1bEgwNFVQT3B1cnJxNkd6V1p6TzNaVlZkVUZ6YzlnTUNBL1B4LzE5ZlVYTk02RnlNN094aitlL1FkeWMzUGQ5cW10cmNXczUyZGg5KzdkbDNCbTd0WFcxdUxBL2dQUU50azh0WkhWYXZYQ2pJaUlpSWk4ZzhrUDBXV292S3djVm92OUh5WXltUXpxa0JBdno0aUlpSzVHVnFzVjN5NzVGcFdWbFc3N1NDUVNyRiszSGl0K1d1SFJtRHQyN01EU3BVdHgrc3hwaC9iMTY5ZGoyL1p0QUlDQ2dnTDgvY20vSXowOTNlVVl2L3p5QzVZdVhlclVmdXpZTWN4L2R6N3k4dkpjWHBlVGs0TlpzMmE1RFhKZmZ1bGxQUFgzcDF5ZU8zSGlCS1k4TUtWTllmSVhuMytCZmZ2MkNjZVptWm1ZOXZnMEhEeDQwT014T2xwOWZUMU9uVHJsVU9NZXNHOU8yaGpJbTB3bXBLZW5vMUxqL3ZjZE9CK2d0dlZYVVZHUnkvRnFhbW93NDVrWitQMzMzeDNhYzdKek1IdjJiR1NleVhSb3o4ek14Sk5QUE9ud05TWWlJaUs2bWttOVBRRWljbVF5bWFDcHFCQ09JNk1pSVJLSnZEZ2pJaUs2Mm16ZnZoMXBhV253OC9NVDJxeFdLOWF0WFllQmd3YkNhREE2OUI4K2ZEaVdMMStPMisrNEhZRUJnVUs3ajhJSGFyWGFvZS9HalJ1aFVxa3daTWdRaDNhWlhBYWIxYjZhVmFGUXdHS3g0TVVYWHNSamp6MkcyMjYvemFGdlVWRVIxcXhlZytTa1pQVHQxeGM1T1Rrb0t5dkR1clhyb0Zhcm9kUHBzSGZ2WGdRSEJ5TXBLY21qOTV5WGw0ZnM3R3hNbmp6WjVmbmR1K3lyUy92MjYrdnhlQ3RXcklBNlZOMTZaemR5Y25Md3ozLzhzOTNYQThEczJiUFJLN1ZYcS8yKy8rNTc3TjI3RjB0L2NBN0EzV2tNVU52cTNudnZ4WlFIcHppMSsvcjZvbk9Yem5odi9udllzM3NQbnZ6N2t3Z0lDSERxWjdQWnNITGxTbno1eFpjSUNRbUJ2NzkvbStkQVJFUkVkQ1ZpVUV0MG1Ta3BLVVhqUTVtK3ZyNElDZ3hzc1Q4UkVWRmJMZnR4R1JycUd6QnE5Q2loN2ZUcDAvajN2LytOc3JJeUxGKyszT1YxelVQRnZ2MzY0clhYWGhPT3M3S3lrSDQwSGZmZGR4OWtNcGxEWDRXUFFpaEpFQm9haXJuejV1TFZPYS9pazA4K1FVVkZCZjd5MEYrRXZsT25Uc1dCQXdld1lNRUMvT3ZqZitHMzMzN0RodlViaEUwMTU4MmRCNlBSaU1HREIrT0ZGMTlvOGIwYWpVWllMQmFzWGJNV1lyRVlJMGVPRkZhYlNpUVN5T1Z5V0sxV2JOMjZGVWxKU1JDTHhTZ3ZMM2NZUXk2WEl5Z295S0Z0L2JyMWtFcWx1UEhHRzF1OGYwc0NBd054OTkxM3V6My84ODgvdzgvUEQyUEhqblhiSnl3c3pHVzd6V2FEMVdxRldHeC9nTzc0OGVQbzNyMjdjTndXYjcvek5ycDE2K1pSMzhsL2RoMkVBL2FuaEtaUG40NXV5ZDJ3ZXZWcXQyVU45SG85MXExZGgvNzkrK1BwWjU1MkdlWVNFUkVSWFkwWTFCSmRSdlI2ZzBOOXRrNmRPbmx4TmtSRWRMVWFPSEFnZHUzYTVSRFVIanh3RUNrcEtRZ09DVVpFWkFUZWYvOTk0VngxZFRYV3IxdVBDWGROZ0krUGo5QXVsVHIrVlhMNXN1V1F5V1M0L1k3Ym5lN3A1K2VINnVwcTRUZ3dNQkJ2dnZVbTVyODdILzM2OTNQb3ExQW84TmhqaitHZHQ5L0JxVk9uQUFDOVVudmh6VGZmRlByTWZXY3VMQlpMcSs5MS9ydnpzWFBuVHVINDBVY2ZGVjRQR0RBQXMrZk14dDY5ZTFGWldZbkt5a284L05ERFRtTTA5bXVrMCttd1ljTUdtTTFtVEgxNHF0RGVHRHkrTi84OUxGeXcwT1Y4SHAvMk9FYVBIZzBBQ0FrSndlVDczUWViNjlldlIzaDRlSXQ5M0hudnZmY3dhZUlrM0RMdUZwdzlleGJsNWVXNDQ4NDcyandPWUE5WUcwUHk5c2pQejhlTVoyWTR0TmxzTmp3eTlSRUFFSDRmMzNqakRVZ2tFZ0QyMnNqbDVlVU92eDl6NTgxRjE2NWQyejBQSWlJaW9zc2RnMXFpeTBoaFlhSHdXaFVVQklYQ3A0WGVSRVJFN1pPV2xvWVZLMWJBWURBSWJWdTJiTUd0dDkwS0FCQ0pSSkJJSk1MbVdrVkZSVmk1Y2lWRzNEQkNLSmZnNCtQanNNbzBMeThQZi96eEIySmlZcUJTcVp6dTZlL3Y3L0RuSEdCZjdUcjUvc25RYURSWXYyNDlicjdsWnVIY3dJRURzZmp6eFFnSkNjSGV2WHRoMEJ1UWs1TWpuTmZWNjZEd1VXRGx5cFZDcmRXS2M2V0Rmdnp4UjRTRWhPQ2VlKzRCQUtoVUtqejAwRU1POTE2eVpJbncrdWNWUHlNc0xBeVBQdllvbW50di9uc3VBMm05WG84SHBqemdFR0NXbHBaaTlXK3JNV0xFQ01RbnhEdU5CUUNKaVlrdTIxMnhXQ3dlcjREVmFyVjQ1NTEzaE5XM0NoOEZsaXhaZ2hFM2pNRE9IZmFnZXNrM1MvRGRmNzhUTmxUNzdMUFA4TVVYWHppTTgraWpqMkxzelk0cmVBOGVQT2kyN3F5ck9idHEwK3YxR0Q5K1BKSzdKWHMwVGxNNTJUbFl0bXdaTnhZaklpS2lxeDZEV3FMTFJFMU5qZkFvcGtna1FtUlVwSmRuUkVSRVY2dVU3dmFWczZXbHBRRHNLMlpGSWhGR2poeUpyVnUzQWdEKzJQNEhGaTllRE9EOFN0R1hYbndKZ0wyZWVzOWVQUjFXdUM1ZXZOZ2hTTk5xdGFpb3FMRC9LcTlBZVhrNWFtcHFNR3ZXTEdncU5LaW9xSURSNkZnTGQ5andZUTcxU0VPYWJLWjU4dVJKL1AzSnZ6djBIenAwS0xLenMxRlNYQUxBdnRJVkFETFBaRHJVemxYNEtqQjZ6R2lIYTFlc3NHK09sbjQwSGNlUEg4ZGpqejNtVkZjWEFNUmlzVU5RVzFSWWhGOSsrUVdqUm8vQ2ZmZmQ1OUQzK1BIaldQM2JhZ3dZT0FERGh3OTNHcXV0TEJZTEpGS0pSMzF6c25PUWZqUWRkOTExRndEZy9nZnV4L3gzNTJQRlR5dXdjZU5HSkNVbDRiYmI3TFdBZGZVNmZQYWZ6ekJpeEFqMDZ1VlkzemFsZTRyVDJNdVhMZmM0TUc0c2IzSG16Qm5zMmIwSDR5ZU1GODUxdjY0N3VuZnZqcUpDejBKZkFBZ01Db1MvbnorV0xWdm04VFZFUkVSRVZ5b0d0VVNYQVp2Tmh1SnovOGdFZ0ZDMTJtbjFEaEVSVVVjcEtDakFzODgraTdxNk9nQkFWV1VWcGo4OUhaV1ZsVUtmVzhiZGdsdkczUUxBWG50MitsUFQ4ZmtYbnlNb0tBaGZmZmtWem1TZUVmcnUzcjBiQnc4Y0ZJNU5KaE9tUERERkliaHRyQVVyRm92UnUwOXZxTlZxaElhR0lsUWRpdEN3VUtqVmFpZ1VDc3laUFFkV20vMjZHVE5tSURnNEdBQ1FtcGFLMTE5L1hSaHYvcnZ6WWJGWThQVFRUd3R0eDQ4ZngzTXpuOE1MTDc3Z0VQSzI1TXN2djBSRVpJVHdYcHV6V3EwT3EyWVhMbHdJdVZ5T0tWT2NOOHZxYUVhakVWS0paMzhmeU03SmhscXRGbFk4QndjSFk5b1QwMUJUVXdPTlJvTW5ubndDZ3dZTkFnQlVWbGJpcy85OGhtN2R1amtGMkE3TzdXWDYxdHR2SVNYRk9jQjE1WWNmZmtCS3R4U2twNmRqNmRLbEdIdnpXQVFGQldIU3BFbUlpWW5CbnQxNzhPOS8vOXVwaHJFckpwTUpRNGNPeFY4ZStnc21UWm9rZkM4UUVSRVJYYTJZQkJGZEJyVFZXbUVGaWxnaVJsaTQ2NDFCaUlpSU9zTFhYMzJOek14TTRUSDFMNy84RWhLSkJGMjZka0cvZnYxUVVseUNTUk1uQ2YwYkE5ZkdtcUlta3drMm13M1RIcCtHdWZQbTR1Ti9mWXpvNkdpb1ZDclUxZFZCSnBOaDFndXo0Ty92ajdEUU1LaEQxZGk5ZXpmbXZqTVg5OTEzbjlNcXpxWmlZbUtnMFdpd2ZmdDJHQTNuVjl4YXpCYUhJTmxvTkVJaWtXRGZ2bjBvS1M1cGQvM1Y1MmM5ai9MeWNxeGN1UkkzM25palU4RGJmRlhyQXc4OGdOcTZXb2NWdSsyUmtaR0JsMTk2dWNVK0JvTUJodzRkY3ZpOWNPWDFOMTdIeVl5VFRtVVZSbzhlalJuUHpFQjBkRFFHRGh6WTVqazJidUoxOHVSSmo0UGFlKys5RjFWVlZWaThlREZpWTJNUkhoNE9BSGpvWVh2cGlSUEhUd0FBdnZ2K08vajYrclk0MXN6L213bkFYck8vOFhvaUlpS2lxeG1EV3FMTFFGbVQzYVhEd3NMYXRTTXpFUkdScCthOE9nY0FzSDdkZW56MDBVZDQ3ZlhYa0pTVUJNQmVFaUE4SWh3dnZmU1MwTCtnb0FEejVzN0Q3Tm16NGVmdmg1VXJWeUkvTHg5UFAvTTBWdjY2RXRYVjFaajUzRXdzWGJwVXVLWjVHWUc0dURnQVFINWVmb3RCN1YvLzlsZWNQSGtTMjdkdmQyZy9mdnk0MDBaZlE0Y09SVWx4Q2I3OTl0dVdWNGEyb0RGSWZIWE9xOWkxY3hmZWZ1ZHRoOVdlWnJOWk9ENTY1Q2d5ejJZQ09GODZvYW5HVWhMNzl1NURXVm1aMjN0R1JrWWlNVEVSZDk5OXQ5cytwV1dsMkxSeEU2eFdLKzY0NDQ0V1Y2Q3ExV3BrWkdRSU5ZWWJXYTFXOU92WEQyRmhZUkNKUkc2dmR5Y3VMZzRwS1NsWS9ObGlmUDNWMThKR1h5MngyV3d3R0F3UWk4VjRmdGJ6YnZ1bHA2ZERMbXQ1Z3pLZFR1ZXkzakVSRVJIUjFZcEJMWkdYMWRYcGhCcDlJcEVJYWc4ZjFTUWlJcnBRTzNidUFBQmtaMlZEcFZJaExDd01Gb3NGU2w4bEVoSVNZRGFiQVp5dk94b1ZIWVhBd0VBRUJnUkM0YXRBWEZ3YzB0TFNZTFZhMGF0WEw0ZWd0cmxPblRwQklwSGc5Sm5UdUJXM3V1M25UcytlUFRIcmhWbkM4YjgrK2hjQVlPU05JL0hGRjE5ZzI5WnRpSW1OY1hsdFNYRUpici90ZHFmMmlJZ0lBUGF3OXVsbm5zYmJiNzJOanovK0dNODg4d3dBZTlCcHM5a2drOXBEMGdNSERtRDE2dFVPWTFpdFZoaU5Sc2hrTWtna0VpZ1VDdXpZc1FPYk5tMkNSQ0p4R2JEMjY5Y1BRNGNPeGVUN0o3dDl2MDFyc25icDJnWFhYMys5Mjc0QU1HL2VQRWlrRWlFc0J1ejFkUitZOGtDTDE3VkVMQmJqbmJudjROQ2hROWkrYlR2eTh2SXdidHc0bDMxMzdOd0JtVlNHZ1FNSHdsZnBpNVNVRkNFRWR6bmZ1Zk9FMTgyL2hvME1CZ002ZGVyVTd2a1RFUkVSWFdrWTFCSjVXWVdtUW5nZEVoek0xYlJFUkhSSlZGUlU0TlRKVXdDQTc3Ly9IcHMyYmNMYjc3d05nOTRBWDE5ZnJQNXROVDc5OUZPSGF4NzZ5L25IejlONnB3RUFldmJxaVI0OWU3UjZQNmxVaXFTa0pPSFJkMDgxaHFWaWlkaGhvekdwVkFxTHhZS0FnQUQwNjljUEd6WnN3TlJIcHJvY1E2VlM0YUdISEIrZFg3SmtpY1B4c0dIRE1PN1djVmk3WmkxNjl1eUowYU5IQ3dGMVk0M2FoNmMrakllbk9xN3FQWGpnSUY1NTVSWE1tVE5IK0pvQXdGMFQ3c0s0Y2VQdzZHT1B0dW45TnI3bjlldlhvMHVYTGdoU0JlSFhYMzV0TmFpTmlMU0h6azJEMnNheEp0NDkwZVUxaXhZdHdtZWZmZWJROXVPeUh4M0NaYWxVaWdFREJ1REFnUU1vTFMzRnpiZmM3SEtzRFJzMndNL2Z6KzM1Um5IeGNiaGwzQzE0N0xISGhQdWNQSGtTLy96SFB6SHJoVmtPSlJwV3JGZ0JwYSt5eGZHSWlJaUlyaVlNYW9tOHlHQTBvcTYyVGpnT0RRdjE0bXlJaU9oYXNtSDlCZ3dlTWhpYk5tN0M0OU1leDRjZmZJamx5NWVqVGxlSHdNQkEzSHpMelJoeHd3Z0FRRjV1SG1iTm1vVlAvL01wL1AzOXNXWExGcFNYMmN2MmlFUWlqeCtyNzlPbkQ3Ny8vbnNVRnhVaktqcktvMnZlbmZldVVBWmgvSjNqSGM0TkhUb1VBREI2ekdnY1BuellZZk95cGhTK0NxZlNDSzVLRjB5ZE9oVUhEaHpBZjcvOUwyNjQ0UWJoaVJlWjNIM1pnWklTKzJhZzZ0QUxxMW5iMUpyVmExQlNYSUlubm5nQzRlSGhtRE5uRHJaczJZS1JJMGUyZVN5UlNJU25wai9sMEZhdnE4ZWlSWXR3MDZpYmtKcWE2bkRPWFhrRHE5WHFVZWtEZDZ4V0svYnYzdzhBR0Rod0lBNGRPaVNjS3lnb0FBQ2NPWDNHNFpxWUdQc0s2YjE3OXlJNU9abGxFSWlJaU9pcXg2Q1d5SXNxS3M2dnBnME1EUFJvQjJRaUlxSUxwZGZyc1dyVktyenc0Z3ZZdEhFVFFrSkNNTzJKYWFpc3JFUkZlUVhDdzhOaE1wbFFWVlVGd0Y1M2ROU29VZERwZERDWlRFaExTeE0ybW1xTC9nUDY0L3Z2djhmdlczN0g1TW5uSC9zM0dBekl6TXhFang3T0szT25USm1DTzhmZktZVEJKU1VsV1BEK0FvY25VQVlQSG96Qmd3ZmorUEhqYlo1VFU3Nit2cGcxYXhaQ1FrSWdrOG1nMVdvQm5GOVI2MHA2ZWpvVUNnV2lvNk05dW9mUmFHeHh2T3pzYkh6MTFWZUlqbzdHbUxGaklKUEprTlk3RFlzK1dZVGtwR1JFZC9Mc1BvMUVJaEZ1dXVrbWg3Ykt5a29zV21RZnIvazV3TDRxOS9DaHd3NXR1VG01TUp2TldMOXV2Y3Y3Vkd1cjBkRFE0SFMrVDk4K0NBOFBoOWxzeG11dnZnYXhXT3dVK05wc05nREFqei8rNlBMSklwUEpoRmRtdjlLdURkR0lpSWlJcmlRTWFvbTh4R3F4b3JxcVdqanV5SlU0UkVSRUxWbXhZZ1ZVS2hXdXUrNDZvVzM0OE9FQWdGOS8vUlZEaHczRi92Mzc4ZTY4ZHgydTI3UnBrL0Q2dHR0dnc3UnAwOXAwMzI3ZHVxRno1ODVZdDNZZEprMmFKQVNXZVhsNWVHN21jM2pxcWFjY0hwMXYwRGRnOWVyVkdEeG9NUHIxNzRmeThuSzgvOTc3U091ZEJxV3YwdTBLMmd2UnVLa2FZQStRQWNCSDd1T3lyMGFqd1o0OWU5Qy9mMytQU3hkOXUrUmJIRDE2Rk8vT2Y5ZnBBOXI4L0h6TW1UMEhKcE1KTTU2ZElaeWYvdFIwVEo4K0hTKzkvQkxlZXZNdFJFWkZ0dWV0ZVN3M045ZXBKSUxCWUlCSUpISnFiKzM4ckZtekhHclZQdkxYUnpCK3ZPUEs2TWJTQnkrKzlLSlRHS3ZWYW5ILzVQc3Y1TzBRRVJFUlhURVkxQko1U1lXbVFsaEJvdkJWd0UvSkdteEVSSFJwckYyejFtWHQxSnljSEdncU5CZzRjQ0FPSERnQWhVS0JIMzc4d2FuZm5EbHoybjN2Q1hkTndJTDNGMkRaajh0dy93UDJBQzdyYkJZQUNKdUJhVFFhQU1DczUyZEJKcE5oM0xoeHlNckt3bXV2dm9iZzRHRE1uRGtUSC8vcjQzYlB3Vk02blE2QS9jL3A1c3htTXhZc1dBQ2owWWp4RThZN25YZW5UbGVId3NKQ3A1RDJ3UDREbUQ5L1B1cnE2dkRNakdmUXZYdDM0VnhFWkFSZWVPRUZ6SjQ5R3pObXpNQXpNNTdCb0VHRDJ2bXVXamR3NEVBcy8ybTVjRnhmWDQ4SHB6eUlzV1BIdXEyNSs0OW4vd0UvZnorODl0cHJIVHFYeHI4cmVWcGVnNGlJaU9oS3hxQ1d5QXRzTmhzMG1rcmhPQ3lVdFdtSmlPalN1WHZpM1JnK2ZMalRpdFEvdHYrQlBuMzZPR3phNWFvdTZZV0VacU5HamNLV0xWdnd3dzgvSUNJeUFxTkhqOGF4WThjZ2xVcVJtSmdvekFNQUJnOFpqS2xUcDJMejVzMzQ2c3V2a05JOUJTKysrQ0w4L2YxaHRWcWQ1bUV4VzF6T3I2UzRCSk1tVG5Kb014Z01pSWlJYUhHdUdSa1pBSUJRdGVPZjAyVmxaWGovdmZkeDdOZ3hUSm8weVdYSkJyRllETFBGN05SZVdscnFzTUpVcTlWaXlaSWxXTGQySFdReUdXWStOOVBseG1GcHZkUHc2cXV2NHMwMzM4VHJyNzJPd1lNSDQ3NC8zeWQ4elM2V3VybzZ6SnMzRDFhckZXTnZIbnRSNzlXb3BMZ0UrUVg1VVBnb2NPVElFUUQyRWxGRVJFUkVWenNHdFVSZVVGMnRoY1ZpLzhla1ZDcEZVRkNRbDJkRVJFVFhrcnZ1dXN1cFRhUFJZT1hLbFpnOVo3YlFackZZY0dEL0FhZStOZG9hUkVWNXRobVlLODgrK3l6KzcvLytEd3NYTE1SdnEzNURWbFlXZXFYMmdvK1B2Y1RBZ3c4K2lCdHZ1aEVKQ1FsNCthV1hrWm1aaVFrVEp1Q0drVGZnNk5HamFHaG93TkdqUjRYTnRUYitieU9rTWlrMmI5NE1xVlRxRk9vRkJBUTRyWHI5YmRWdkRzY2IxbS9BaVl3VFVJZW9vZkJWb0txeUN1dlhyNGVmbngrU2t1M2xFQW9LQ3JCbTlScXNYYnNXWnJNWmsrK2ZqRC8vK2M4dTMyTjRlRGkyYjlzT1ZaQksySXlzdExRVVI0L1k1MTFUVTRPVnY2N0VxbFdyb05QcEVCY1hoLytiK1gvbzNMbXoyNjliV3U4MGZQamhoM2ovL2ZleGUvZHU3TjY5RzBsSlNaais5SFNYMTJrMEdodzZlTWlwWFZkdlh5bDg2dFFwbC9WeVI0OFpqZEtTVW16K2ZUTldyVndGaThXQ21jL05SRUpDZ3R1NWRhVGk0bUs4T3VkVjRYalFvRUVPSlNtSWlJaUlybFlNYW9tOG9MeThYSGdkR3NiVnRFUkU1SDFyMTZ6RmdBRURIRmFIbWt3bUxGaXd3S2x2WFYwZHVxVjBhL2U5Z29PRE1YLytmSHoybjgrd2UvZHVoSVdINFpGSEhoSE9SMFZISVNvNkNsYXJGYW1wcWZqYm8zOURqeDQ5c0czYk5zeWJPdzlpc1JoZHUzYkZoQWtUQUFDLy9QSUxjbkp5RUJBUWdMLys5YTlPcTREOS9QMXczMzMzT2JSdDI3ck40VmdzRm1Qai96WTZ0RVZFUnVESko1NkVuNThmckZZckZpNVlpSk1uVDZKWGFpOU1uVHExeGZEd2lTZWZ3T0xQRm1QVnFsWEN5bVdGUW9IKy9mdGp5b05Ub05mcnNXN2RPb2hFSWp6MDhFT1lNR0VDcE5MVy8yb2VHUldKdWZQbVl1dldyZmhoNlE4SURBeEVmSHk4eTc1RmhVVll0R2lSeTNNS2hRSTdkdXpBamgwN25NNk5Iak1hdVhtNVdMVnlGVWFPSEltN0o5Nk4wQXQ4K2tjbWsrSHp6eitIZjRCL3EzMTdwZmJDNHNXTFliUFpvUFJUOGdOdElpSWl1bWFJOUFhOXpkdVRJTHFXMU5YcGtKT1RBOEQrajhLVWxHNGViMEJDUkVSWG44d3ptWkQ3K0NBdUx0WXI5NitycTROU3FZUllMSWJKWkhLcW5kb1dXcTBXVnFzVndjSEJIVGpEQzFOZFhRMnoyZXh4MEdnMEdtRXdHQ0NSU0tCc1ZqKyt0S1FVdW5vZHVuVHAwaUZ6eTgvUFIwaElDUHo4L05wMXZjMW1nOGxrY3JrcXRpTllyVmIrSFlXSWlJam9FdUtLV3FKTHJFSlRJYndPQ1E3bVA0Q0lpTWlybXRhanZaQ1FGc0JsdWZKUnBWSzFxYjljTG5jYmZFWkV0bHpUdHExaVl5OHNuQmVKUkJjdHBBWEF2Nk1RRVJFUlhXTDgyeGZSSldRd0dsRlhXeWNjcyt3QkVSR0pKUktoYmprUkVSRVJFVjI3R05RU1hVSVZUV3JUQmdVRmVWU0xqb2lJcm00S1h3WDBlcjIzcDBGRVJFUkVSRjdHb0pib0VyRmFyS2l1MWdySFlWeE5TMFJFQUh4OUZMQllMS2lwcmZYMlZJaUlpSWlJeUlzWTFCSmRJaFdhQ3RoczlyMzcvSlJLS0JRS0w4K0lpSWd1QjBFcSt4TVdSWVZGd3A4VFJFUkVSRVIwN1dGUVMzU0phRFNWd210MXFOcUxNeUVpb3N1SldDeEdmSHdjekdZenptWmx3V1EyZTN0S1JFUkVSRVRrQlNLOVFjK2xHMFFYbVU2blEzWjJEZ0JBSXBHZ2UvY1VMOCtJaUlndU4vWDE5Y2pQeTRmVlpvUFNUd201WEE2eG1KK3BFM1dFaVBCd2IwK0JpSWlJcUZYY3lZam9FdERXMUFpdmcxUkJYcHdKRVJGZHJwUktKWktTazFCZVhvNkcrZ1pVVjFiQllyVjZlMXBFVndVR3RVUkVSSFFsWUZCTGRBbFVWMWNMcjFWQkRHcUppTWcxc1ZpTWlJZ0liMCtEaUlpSWlJaThnTS9URVYxa2RYVTZXQzMyRlZGU3FSUktwZExMTXlJaUlpSWlJaUlpb3NzTmcxcWlpNnhhMjJRMXJVcmx4WmtRRVJFUkVSRVJFZEhsNnFyYVRDeS9RWVBEMVhrNFUxZUVNN1dscURMcHZEMGxJcUoyQ1piNUlTa2dBc24rMFVoVHhTSFdWKzN0S1JFUkVSRVJFUkhSUlhSVkJMVkdxeG5MQ3ZaZ2RmRWhXSEhGdngwaUlnZGlpSEJIZEYvOEtXWXdwQ0krQ0VGRVJFUkVSRVIwTmJyaWc5cmMrZ29zUExNV3hmcnExanNURVYzQjRwV2htTlpsREJMOFFyMDlGU0lpSWlJaUlpTHFZRmYwMGl5OTFZVDNUNjltU0V0RTE0VGMrZ29zT0xNYVpwdkYyMU1oSWlJaUlpSWlvZzUyUlFlMVArVHRRcW1oeHR2VElDSzZaRW9OTmZneGY0KzNwMEZFUkVSRVJFUkVIZXlLRFdwUDE1VmdYZWtSYjArRGlPaVNXMVY4QUtmcWlyMDlEU0lpSWlJaUlpTHFRRmRzVUx1MjVEQzNEU09pYTVJTndPYXk0OTZlQmhFUkVSRVJFUkYxb0NzMnFDMXFxUEwyRklpSXZLYVEvdzhrSWlJaUlpSWl1cXBjc1VGdE9XdlRFdEUxcktpaDB0dFRJQ0lpSWlJaUlxSU9kTVVHdGZVV283ZW5RRVRrTmZ4L0lCRVJFUkVSRWRIVjVZb05hb21JaUlpSWlJaUlpSWl1Rmd4cWlZaUlpSWlJaUlpSWlMeU1RUzBSRVJFUkVSRVJFUkdSbHpHb0pTSWlJaUlpSWlJaUl2SXlCclZFUkVSRVJFUkVSRVJFWHNhZ2xvaUlpSWlJaUlpSWlNakxHTlFTRVJFUkVSRVJFUkVSZVJtRFdpSWlJaUlpSWlJaUlpSXZZMUJMUkVSRVJFUkVSRVJFNUdVTWFvbUlpSWlJaUlpSWlJaThqRUV0RVJFUkVSRVJFUkVSa1pjeHFDVWlJaUlpSWlJaUlpTHlNZ2ExUkVSRVJFUkVSRVJFUkY3R29KYUlpSWlJaUlpSWlJakl5eGpVRWhFUkVSRVJFUkVSRVhrWmcxb2lJaUlpSWlJaUlpSWlMMk5RUzBSRVJFUkVSRVJFUk9SbERHcUppSWlJaUlpSWlJaUl2SXhCTFJFUkVSRVJFUkVSRVpHWE1haWx5MUtjTWhSRFFwUGhLNUczK1ZxNVdBcTEzQjlxdVQra29vNy9GcGVKSkJnVjBST1NpekEyRVJFUkVSRVJFUkZkbTZUZW5zRFZRQVJnYXBjYkFRRC9LMGxIWG4xRnU4WkpVOFhqOWs1OVliRlo4YzZKWHp0d2hzQ0VtQUdJOGczRzlySU1ITmZtdythbTM3MXhROUhGUHh3QXNMbjBHUFpvTWp2ay9sS1JHTW1CMFRpaExmQ28vMjJkK21Cc1pCck1OZ3NlMzdjWUdrT3R4L2ZxRjlJRk03dmZDUUI0NGNqM3lLZ3BiTmVjWGJreG9nZW1KSXhBc053UC9qSmYvRnF3cjhQR3ZsQnlzUlMrRWptMHBucWh6Vitxd1BQWGpRY0FGRFpVNHBNei83dmcrOXdhM1FjM2hGOEhBSmgxK0R0WTNYNDN1VGM1ZmhoaWxHb0F3T25hWXZ4eUdYd2QvU1ErZUsvdmcxQks1YkRaZ05lT0xjZlp1bEp2VDR1SWlJaUlpSWlJcmhFTWFqdUFDQ0xjM3FrZkFPQ1lOci9kUWUzSWlCN29IOUlWQURCSW5ZUTltak1kTkQ5N3VCYm1FNGl4a2FuNDVNd0diQ2c1NnJKdllrQ0VNSWRUdFVXQXh2SDhiZEY5Y2JRNkYvbjFHaGRYdTNaZFVBeW1KWTFGcEVLRldZZS9RMlpkU1l2OUpTSXhob1FtQXdCT2FBdmJGTkplYkExbUk0TGxmZ0NBZStPR1lGdlpDVlFaZFpmcy9rcUpIRkcrd1loVXFCRHBhLzhWcFFoR3BLOEtJWEovbktvcHdxd2ozd245cFNJeGVnVEZBZ0FVN1ZpZDdFcTRUeUNTQTZMYWZYMnZvRGo4S1c2SWNDd1RTeStMb1BidTJFR0lVQVFCQU9yTWVoVFdWM3A1UmtSRVJFUkVSRVIwTFdGUWV4bjVKbnNyQnF1VG9KREk4SENYa1RoUWVSWm1tL1dDeDAxVnhTUE1KeEFBWUxDYThFZjVTYmQ5alZhTDhMcjVvLzEzeHc3RWxJUVIwRnRNK09qMFd1eXNPTzNSL1h1ckVoRGpHd0lBK0VmMzJ6SGp3TmZRVzAxdSt3OVVkMFdBMUJjQXNMSnd2MGYzdUZSMmE4NWdmK1ZaOUEvcENsK0pISC9wZkFNV25sclRJV09yZlFJUXFRaENzTndmSVhKL0JNdjlFQ3ozUTRpUHY5Q21iQ1ZzVFF5SWdGd3NoZEZxN3BBNWRUUXhSUGhyNGswT2JmMUR1bUJZV0Rmc0tEL2wwUmdSaWlBczdQZVFSMzFyVFBWNGJPOW5yZllMa2Z2ajlrNTloV04vcVFMM3hBL0ZOOWxiUGJvUEVSRVJFUkVSRWRHRllsRGJSbkhLVUF3TlMwWm1iUW4yVjJhMTJ2ZnUySUU0V0pXTlE1VTVDUFh4YjNYOFA4cFBZblJrTDBRb2d2Q251Q0hZM1VvWVd0aFExV29vTnlxeXAvQjZlL2xKMUZ1TWJ2dWFtb3pWTktpVmlpUVlFSklJQUZCSVpQaS83bmRpUmY1ZWZKdXpyZFVIMzMvTTI0bEJvWW1JVTRZaVVxSEMxSzQzNHQ5bk5nam5JeFZCNkJ2U1JUaHVmS3hlYnpVaFFoR0VXNlA3T0l4M3REb1BCVzFZMGR2Yy9RbkRoUlhRN2RIMDYzSkQrSFVZRkpyVTdyRVdubHd0bEplWUZEc0l0MFQxYnRjNFpwc0Y1WVphbE9xMUNKYjdvVlN2YmVYVU5rd0FBQ0FBU1VSQlZQZWNMcWJiT3ZWRm5ESVVBS0F4MUNMWXg5OGUzbllkaGNOVk9kQ1pEYTJPSVlJSUNySE1vL3RWTlBuZ29TVi9qaDhHdWRqK3YwTzkxUVNGV0lZN092WEQ5cklNWk92S1BCcURpSWlJaUlpSWlPaENNS2h0bzF1aWUyTmNWRzhjcnNwcE5hZ2RGSnFJRzhLdnc1RFFaTHg5NGhmTTdqbXBUZmU2SjI0STdtbnlpTGdyengzK0wwN1hGcnM5cjVUSU1VaDlQa2pjVUh5a3hmRU1UVmE2aXB2c05XZTJXZkRLMFIvd2RNcXRHQmJhRFlCOWhXMnNueHJ2WmZ6bWNGMXpacHNWSDU1YWk3bTk3NGRFSk1hWXlGVHMxV1FLWDcvTy9oSDRXOWRSVHRjcHhES1g3UitmV1g5QlFhMU1KUEU0NlBQRWhZd2xiaEw2bnRBV3VBMXFUVFlMSkNJeHhCQUJBSDdJMjRsU3ZWYjRWV21vYlVlbDJFc3JScW5HL1FuREFRQlcyREF2WXlWR2hIZkhiZEY5b1pJcDhWamlHTHgvOHJkV3g5R1o5VmlSdjdmRlBtT2lVaEVnVmFEVzFORHFlTmNGeGVDbWN4OW01TlZYNE1OVGEvRk83L3NoRllueFRNcXQrTWZCSlREYlBBdDhpWWlJaUlpSWlJamFpMEZ0RyswcVA0MXhVYjJSR2h5UElKblNZZU9tNXZxZFd5VjZwRG9YQm92N0lQTmlHaE9WSnF3VVBGTmJnak8xTGRlSGJXZ3l6K2FsRDB3MkMrWm5yRUpaNXhyY0ZUTUFBREFncEN2ZVRMc1BieDVmMFdLdDFyTjFwZmlsWUI4bXhnNENBRHlSZERPZTJ2OEZkQmJIRlpSR3E5bmw1bFJpaUlUM2NhRjJWSnhDUVlQcitxTTlnMktGRmIwQXNMOHlxMDIxZ24wbGNreU1IWVFnbVJJQW9EWFZZMm51RHJjbExNNDIrZjA0cHMzSDJ1TERxRFRVb2RKNDdwZWhEbFhHT3RTYTlmaGt3RjhScVZBQkFKYm03dlI0VHBjRHVWaUttZDN2aE0rNVVQdlhnbjA0WFZ1TVhGMEZCcWk3SXR3bkNOZUhwU0MvWG9ObGVidGFIS3ZXck1lU25HMHQ5cmt4b29lOWJ5dEJyWi9FQnpPNjNRWXhSTEFCV0hUbWZ6aGJWNG9mODNaaGN2d3d4Q2xEOFVqWG0vQnA1b1Z2d2taRVJFUkVSRVJFMUJJR3RXMTBYSnVQT3JNZS9sSUZob1YxdzVxaVF5NzdCY3A4a1hSdXc2V2R6V3B2Zm5CcWpkdkFWQ3FXSU13bkFBQ2dNZFMxV3RhZ3JJVkgzS1VpTWU1bzhvai9Md1V0cjBJRUFIMlRzZ2dLaWV1Vm90OWtiMFd0cVI0UGRyNEJBTkRWUHdMdjluNEEvM2Y0MnhiRDJtVjV1ekV5b2dmVTUrcXZUazRZanMvT2JuTG9NeWQ5R1RKcUNwMnVqVk9HNGdNUDY1SzJwcVhBZW1OSk9yU21ldHpacVQ4QWUvM1Vja01ObG1SdlEwTUxKU01BZXkzZ2FVbGpoSkMyM0ZDRFY5T1hvOUJOS054Y2xWR0gvMlJ1Yk1NN3VYSThuamdHc1VvMUFLQ2dYb1B2Y25ZQXNLL2cvdmowZXN6dTlTZUlJY0tmNDRlaHVLR3F4VHJLamNRUUNSdTcxWnIxRGo4ckFUSjdqZU9hVm9MYWFVbGpFWHJ1NTIxVFNicnd2ZmRUM200TVVpZWlxMzhFYm9sS3c1bmFZbXd1UGRiR2QwMUVSRVJFUkVSRTVEa0d0VzFraFEwSEs3TXhJcnc3aG9lbHVBMXFydy9yRGpGRU1Oa3MyS1BKUklKZm1IQ3V3bERyTnJ5TFU0Yml4UjUzQXdCZVB2b0Rzclh0cjQ4NU10d2VpZ0pBaVY2TDNSV3Ryd3h0TUo4UEkvMmxDcmY5Zmk3WUI3UE5pcWxkYmdSZ1g2WGFVa2dMMkVPNXI3TzI0dG1VMjVCUlUzalpiUlRXNk11c0xjalRWZUN4cERHUWlTUVlGOVViZzlWSldKcTdFNXRMMDUxV3gzYnhEOGU5Y1VNeFVKMG90QjJ1enNYN0diK2gxdHo2by9lWHM5RVJ2UkFvOTNWb2Evd0FBZ0R1aWgwSVc1TVYwQWFMR2F1TERqcjB2ejI2cjdEQzFXQTE0ZDJNVlE2bEJJNVc1K0dicksxNHFNdElpQUJNN3pZT3RhWUdIS25PYlhGdVhRTWlNYS8zL1FDQXQ0Ny9qSDJWWndIWXkzMUl6NjBHYnltb0hSdVpobUZoOWpJZVJRMVYrQ0xyZCtHY0ZUYk16MWlGZVgwZVFJQlVnV2xKWTFGcHJNUGhxcHdXNTBSRVJFUkVSRVJFMUY0TWF0dmhZSlU5cUUwSjdJUmd1UiswUnVmeUIyTWlld0VBOW1uT3Ryb1M4MktaRUR0QWVMMnlZSi9Ma2dMTk5kM015Vi9tUHFnRmdGV0ZCMkN5bXRISk53UmZabTN4YUU3Ynl6TWdGb213cmV6RUJkVlViYWtVUXROMnVWZ3ExSkMxMkt3d2VWaHJkRlBwTVp5cExjSGZrMjlCVWtBa2d1VittSlkwQnZmRURjYjZraVBZV25vQ1hRTWlNRGFxTjNxcjRvWHI2aTFHTE1uZWluV3QxQUsrVXR3UjAwL1kvTXVWQnhLdWR6aXVOVGM0QkxVM1JmVEUxSzQzQ2NjZm4xNlB2UG9LcDNGK0xkeVBhR1VJeGthbVFpYVM0S1dlRS9IUjZiWFlWcGJoOXQ2TnEya0J4MEMyY1RWdDQzeGNHUkthaE1lU1JnT3doOGR6VC96cTlITmFvcS9HL0l5VmVLWG5KRWhGWWp4MzNYaThlV3dGam1uejNjNkppSWlJaUlpSWlLaTlHTlMydzZHcWJOZ0FpQUFNVWlkaVEvRlJoL05KQVZHSVA3ZUMxdDNqMG9QVWlYZ201VGFuOXNiTm9nRGc1WjRUM1lhclgyZHR4YnJpdzI3bk9EUTBHWjE4UTRUajQ5b0N0MzJicWpQcmhkZCtVcDlXKzdjbmtOeGFkc0x0dVo2cVdLaWFCSENOR2g5UGJ6UW9OQWt6dTkvWjZyM205UHFUOEhwWHhXbk15MWpwOFR6ejZpdncvT0gvWW5Sa0w5d2JQeFFoY24rb2ZRSXdPWDQ0SnNjUGQraHJ0bG13b2Znb2ZzemIxV0xkNGl1TndXS0d2dGxHY1Q1aW1mQmQydnljdmttTjQ2R2h5WGd5K1dhaDc2ckNBOWplUWttRC8yUnVSS2hQQVBvR2Q3WnY1Tlh0Tm9USS9mRkx3VDZYL1ZXeTg5OG5XdFA1MWR5QlRZSmFWeXRxZXdjbjRObVUyNFdmdFUvTy9NOWxlQXpZVi90K2tmVTcvdFoxRkJSaUdWN3VPUkh6TTFZSnEzZUppSWlJaUlpSWlEb0tnOXAycURFMUlMdXVETkhLWVBoSTVFN240NVJxNkswbTFKb2FjS2d5MitVWVlwRllXT25wVGt1Ylo4bkVFcmZucENJeHBweXJIOXRXTlUxV0lMb3JmU0FSaWFFK0YxbzIvZ3B0Y3J5eWNEOTJOS3ZMNjZubUFhaTMrRXJraUZHcTBjVS9ISWtCa1E0QnBDdG1xeFV4U2pYdWloMkk3TG95bERSVW84eWdiYlVjUkNQUE5rczdIK0szOXIzVGx0WERMWmw1K0Z1SFk0VkVoaVZEbmhKS0M5eS80ME9YSHlaY0g5WWQwN3VORThMUXZacE1mTlhLcW11THpZcTNqLytNZjNhL0E0UFVTUkFCK0V2bkc5REZQeHlmWm01MFdPME5PSzZvMVRaZFVTdHRzcUsyV1ZEYkl5Z0d6MTgzSGxLUi9lZm54N3hkTFg1d0FBQnJpZzRoVU9hTGUrT0dRaTZXNHZrZUUvRGZuTzFZa2Q5NnpXY2lJaUlpSWlJaUlrOHhxRzJuajA2dlJVbEROZlJXazhNcVdNRCsyUHoyOHBPSVVBUzVYUkY3dUNvSFR4LzR5cWs5eWxlRjU2K2JjTzRlNjVEWmJOT3JkL3M4MEdxZ2QzdW5mb2hVQkxYbDdRZ2Ftb1Jod1hJLzNCMDdFR3A1QUVLYmhMSkJNbVd6ZCt3b1RobUtIV2hmVUd1MG1sMSt6Wm9IbWRsMVpRNDFSWnRLOEF2RFRSRTlBUUMvRlIwVU5sd3JhcWdTK3NqRlVnVEwvYUNTK3lIY0p4RGhpaUNFS3dJUnFWQ2hrMUl0MVBaMVJXYzI0RVJOQVVMay91anNIdzR4UkZCSVpFaFZ4U0ZWRmVmMGZpcU5PdFNhNmxGamFrQ3RXWTk2c3dFbXF4bEdxd1ZHcXhrL0YrekZqUkU5OEdUU3pSNS9uYjRmOW5TTDU5dTZldGhUYWFwNElhUjE1Nzc0b2JnM2JxaHdmRXliai9rWnF6d3F2V0cyV1RIdnhFcE03ellPTjRSZkI4QWUrdllNaXNPL1RxL0R3YXJ6SDN3MHJydzIyU3dPWlF1YWxqNW8rc0hEbU1oVVBKbzRTZ2hwZnlzOGdPOXpkN1E2SndCWW1yc1RBSEJ2M0ZDSUljS1VoQkhvcFlySHYwNnRoY1pZNTlFWVJFUkVSRVJFUkVRdFlWRGJUam02OGhiUEc2MW01TmRyM0o1dnNCamRQbTdkcUV5dmRlclRXdGdWS1BQRm4rSUd1ejBmN2hPRVNGOFZRbjNPcllDVm4xc1JleTZFRFdpeWlsWXA4Y0dVaEJFdDNxODVrODBDbjNPQjZ1aUlYb2p5RFhicXM2NzRNTW9OTlM2dm41TytEQmsxaFU3dGNjcFFmTkR2SWVHNFJGK05WWVVIWEk0eEpEUlpDR3AzbHA5eUdDOUlwc1RIL1IveHFLeERJNTNaZ0ROMUpjalFGaUN6dGdUNTlScGgvbjRTSC9SUXhlSzZ3RTdvN0IrQkJMOHdoMGZ2NVdJcEloVkJib1B6a3pWRldKNi8yK081ZUZ1ZjRNNXV6MGxGRWt6dmRndXVEK3N1dEdYV2xlRE40eXZhdExyWENoc1dubG9EamFFT2Q4VU9oQWoyRHcxZTdqa1JzNDU4aDVNMVJRQUFsVndKQUtocFZpTzY2ZGUvMXRRQWlVaU1SN3JlaEhGUnZZWDJUYVhIOExtYm9OK2RwYms3WWJYWjhPZjRZUUNBM3FwNC9Ldi9JL2pzN0Vac0xqM2VwckdJaUlpSWlJaUlpSnBqVU50R0tZSFJtQmpyR0lRMlhWMDZLVzR3UmtlbU9wei80ZHhxdkV0aGN2eHdLQ1h1UThpSHU0N0VZSFZTdThiV1cwMm9OTlNod2xBTGphRVdHcVA5dnhXR091RzRhVTNRNjhOVGtOcGtvNjFHK3l2UHVnMXFMemF0cVI1bmFvdlJPempCNlp3TlFJV2hCdm4xR3VUcktwQ3RLOGVaMm1JVU5WUkJKcExnNXFnMFBKTnlLNlFpQ1paa2I4UGE0c1BRV1F6WXE4bkVYazJtTUU2dzNBL3h5bEJFK0tvUTdtTmZxUnV1Q0VLSTNCK0JNbCtIbGNGYnkrd0JYMEc5QnV0YnFmZDdmWGgzS00rVjJtaXRiMVpkcWFkZmtqYnBHK0krcUFYZzhMMTNUSnVQN1dVbmNYZk1vSGJkYTB2WmNaeXFMY0xUM2NaQktmSEJyd1g3aEpBV0FJTFAxYWl0YmxZVHVIbnBnd2t4QXh4QzJ2WEZSMUNxcjhiNG1BRm9LNFBWakE5UHI4WGppV01nRjBzaEZvbVFYVmZXNW5HSWlJaUlpSWlJaUpwalVOdEd3WEovOUEvcDR2WjhvbitrVTl2NjRzTU85VFZiMmlTc3RjM0VHbXVUUHRoNUJDWW5ETWVLL0wxWWxyY0xBTkF6S0Jaam85S0V2a2FyMmFsTVFrRzlCbkFSMURaWWpOQVk2MUJwcUVWbi8zQWg3UG9xZXlzT1ZXWkRZNmlGem1Kd3VzNmI1R0lwUm9SM3g2bWFvaFpYTHplM3R2Z3d6RFlyeXZSYWxCbHE3UC9WYTFGWVgrbTBPWlpTSXNmNG1BRVkzNm0vVUJQVlpMTWdKYkFURGxSbW84eWdkUnEveXFpejE2YXR6blY1ZngreERJRXlYd1RLZkZGUVh3bkF2cksyYVFqcFNscHd2QkRVTHNyOG44ZnZ0Nk9rQkVZanpDZlFvUzFHcWNhVXppUHc0YW0xcURVMzRKMFR2K0tOMUh0UmFhekQreWRYNDltVTJ6QWtOTGxkOTh2V2xXRlh4V244NCtBUzNCblRIOTlrYjNNNDMxajZvUG1HWVkwcmFxMndvYzZzeDZyQ0F4Z2Vsb0k0djFCOG5iVVZtMHJTOGUzUXA5bzFKd0NZdVAwOUZOUnI4UHgxRS9COXpnNWt0N0s2bm9pSWlJaUlpSWpJRXd4cTI2aktXSWY5bFZrT2JlR0tRTVFwUXdIWUgvV3VidllvZHJXeDNtSHpyOVkzaldxOW4xUWtnVlFrZ2V4Y3ZVMkZSSWJwM2NZSk1lL3ZwY2VSSEJpRlRyNGhEdGZ0MDV5RjBXcUJ4bENMU2tNdEtzNkZzL1ZOYW56TzdINm5FSzdwelBwV1N6UzRNenQ5bWZCNlNHZ3labmEvczlWcmVnY25JTnhGbVFDMWoyUE5XS2xJZ3Y4TWZCUkJNaVYrTHoyT0QwK3Y5WGhlelZmQXVwTGdGNGF4VVdtNE1id0hGQko3T0Y3VVVJVU5KVWV4dWVRWWFzME5icStWaXNRWUVkNGQvVUs2NHZPem0xSFpySWFwd1dwQ3VjSGt0VlhGN1RVeXZBY0FvTjVpRkFMak45THVRNEJVZ1g5MnZ4MnZwaStIMldiQjY4ZCtRcjNGNEVGRldzK1U2S3Z4bjh5TlR1Mk5wUSswSnRlbEQzUm1QV3l3ZjJBeFAyTVY0dnpVMkZWeEJuNHRyRGozMUpuYUVrdy84S1hUQm1kRVJFUkVSRVJFUk8zRm9MYU5UdFlVNGMzakt4emFablM3VFFocWwrZnR4aDRYSVdEUG9Gamg5ZUt6bTVIclpoVmV1Q0lJVHlYZkFnRDRJdXQzcDhlcVgrNDVFWEt4Rkd1S0RtRlh4V21VNmUxaDN5TmRiaEpXTzJwTjlmZ3k2M2U4M1h1eTAvaW5hNHR4dXJhNHhmZllkTk90R0tXNnhiNGQ3WjY0SVI3MU05c3NPS0V0d0pEUVpBd1BUOEhYMlZ1ZEFydTJpbE9Hb2w5SUZ3d05TeFpXUnRlYTlkaGFmQUpieTA2NHJKMEwyRmRCKzBoazhKUDY0SWJ3NjNCYmRGOWg5VzMzd0U1NDU4UXZyWDdOTDNkU2tSaER3N29CQUE1VlptUFl1ZGRMYzNmZ2IxMUhJVlVWajhrSncvRnR6bmFIbGRjTFRxN0doeUxQUS9TbWpGYXoyM08rRWpsOHpxMHVyemNiaEpYbWdMME9NUURVbXZSQ2UyRkRKUW9iN0t1WGRSWURIdHoxY2J2bUJKeXZFODJRbG9pSWlJaUlpSWc2RW9QYUN5UVRTVEJBM2JYVmZoS1JXSGg5cG9Xd05LN0pZOXpaZFdVNHBzMTNPTjhZRXBYb3E0VnpLWUhSR0IzWlMranorZG5mVVd2V2UvNG1taWxvVWtZZzloSUh0YlZtUFN3MnExTzdSQ1J5cUQwS0FQOHJPWW9ob2NsQy9kZ2Z6NVdBYUN1WlNJS1BCenppOUZpL3hsQ0xZOXA4K0VzVnVEdDJFSHdsTXZoSVpGQ0l6LzFYSW9PUFdPWjI1WE9WVVljMVJZZFEzQ1Q0dmxJTkQwdEJnRlNCczNXbHFHaXlFbmhkMFdHa3FlSXhVSjJJdTJJSDRtaDFMbzVXNXdublRUYUwwMFppSVhKLzlGVEZvckMrRW1mYldVdTNNUWdIZ0Z1aisrRFc2RDVPZmFKOWcvSDlzS2NCQUZQM2ZHSXZSM0dPcXhYUi9sSUZlcWxpc2FjaXM5Vk4rNGlJaUlpSWlLNDJKcE1KV1ZsWjZOS2xDMlF5V2VzWE5KR2VubzZxcWlxTUdPRitRL0tzckN6czM3OGY5OXh6ejRWTzFhV2lvaUtjT0g0Q284ZU05cWgvZFhVMUpCSUpBZ0lDTHNwOGlOcURRZTBGNmhmU0JiN25IZ052ZEZORUR4eXN6SGJZNUtocFVHdHVGbHhkcUpLR2FsaHNWa2hFWXV5b09JWHQ1UmtYTkY3VDFiNmQvY0l2ZEhwdDh2YnhuMTJ1WEkxVGh1S0RmZzg1dEIydXlrRzVvUVpoUG9HNE9Tb055L04ydHl0Z005a3NPSzR0d01qdzZ4emExVDRCdUtGWkcyQVB5M1ZtUGZ5a0NvZWF3bzJ5ZFdWWVZYZ0EyOHN5WUhZUk9sK0pHamZlMnFQSmhGK3o3L2QvbjltQTY0Smk0QzlWWUZyU1dEeTU3M05ZWVlNWUlzZ2xVdWd0NSt2K2h2c0U0dE9CandJQTFoUWRjaG5VQmtoOThXYmFmVGhZbVlYOWxWbE9IMVlBNSt2VGVxcWwxYmtBY0ZmTUFEelFlUVRFRUdIV2tlOWMxZ3NPbFBuaTNUNFBZTDhtQ3pzcVR1R0V0cUJOY3lBaUlpSWlJcnFjSFQ1OEdLL09lUlVQVDMwWUV5ZE9iTnUxaHc0akt5dXJ4YUEyTnpjWDMzejlEWVlORzRaT25UbzVuVGNhamZqNnE2OHhjZEpFaElTRXdHUXlvYVNreE8xNHNiR3hEc2ZwUjlQeDBVY2ZlUlRVbGhTWDRLbW5ua0ppVWlKZWYvMTFTS1dNeCtqeXdPL0VDM1JEaEdPUTk3ZkUwVkRML1hGY1c0QlhqdjRnQklkTncxeWoxWUpVVlR3ZTdqTFNhYnltdFd5ZlRMN1pJZVFDWE5ldHJUYlY0MEJsRnVMOXd2RHYwK3N2NlAwQVFGNjlCbWFiQlZLUkJNRnlQNFQ1QkY2VzlWUnRBTGFVSHNlZjRvWWdSTzZQdmlGZHNML3liTHZHV2wxNEVEMkNZbEJZWDRtaWhpcFVHdXRRYTlKRFo5YWoxcXhIcmFrQk9yTWVKcHNGQTBJU01TNjZ0OE1LWDdQTmdwM2xwN0cyK0pBUThrWDdCanVVa2ZCRW1pb2V5WUZSTHMvNVNSWEM2ei9GRFhiWjUyaDFIazYxc2lsWlcvVU9Ua0NDWHhoc0FMYVduc0N0MGIwZHptdE45Zmc2ZXlzbXhRN0d2Qk8vd2xjcXg2TmRSNk5QU0dkc0trbkgxOWxiaGI1bGhob2hYTytsaW5ONXYxUlZIR0tWYXNRcTFlZ2RuSUJuRG43dDFLZlNVSXV2bW96cnlvQ1FydWdSRkFNQU1GanNRVzFLWURTR2hDWWoxQ2NRNzJhc0ZQcm02aXFFMEwxM2NJTExvSGFnT2hIaFBrRzROYm9QZ3VSS0JyVkVSRVJFUkhSVjJiZHZId0JnK1BEaEh2VXZMUzFGWGw0ZUJnd1k0TkIrOU1oUktId1ZDQW9NZ3NWeWZxRmFZbUlpL1AzOThlTVBQK0xlZSs5MXVDWXNQQXdWNVJYWXVuVXJkdTNhaFRmZWVBTkdreEYvZi9MdmJ1Ly8yK3JmY1ByMGFXemRzaFYvZS9Sdm5yNU5BRUJrVkNSRzNqZ1NhOWVzeFpZdFd6QjZ0R2VyY0lrdU5nYTFGeUJFN284QklWMVJaZFFKajJMbjZzcWhsdnVqUjFDTVVMTVRnTEFoRlFBMG1BM3dVNnFSNEJmVzR2aVJDcFhIYzlsWWtvNXFrODVoVTdEMnN0aXN5TkdWQzNWYWt3T2pVRjUrK1FXMUFMQ3QvQ1QrZEs2dTdaaklYdTBPYWpQclN2RG8zdis0UFIrcFVPRzJUbjB4S3FJWC9LVG5ONk1xMFd1eHNlUW8vbGR5RkRWTnlsYmNHdDBIajNTOUNldUtEbVB4MlUwZXIvUHRIOUlGdDNmcTEycS95Zkd1LytDMDJMWjFlRkI3Yjl4UUFNQUpiVDdLREZxWGZUYVdwR05uK1NuVVc0d1FBZWdUa29BQXFRS0RRNU1jZ2xyQUhpYVBpdWlKV0tVYVFUS2xVMjNoMU9EekFlNXV6Um1YOXl2UmEvRnJ3YjRXNXgzdUU0Z2VRVEd3NGZ3cTludmpocUozY0lKd3Z1emNCeERIdFBrdzJTeVFpU1RvSFp5QXBiazduY1lickU0U1h2OVJkckxGZXhNUkVSRVJFVjNPenA0OWk5cWFXb2UyblR0Mklqd2lITVZGeFNndWNsMnVNVEFvRUYyNmRBRUFaR2RuNDlORm4rTExyNzUwNkxQOHArV0lqSXpFMWkxYm9kUHBuTWJZdEdrVE5tM2E1TkEyLzczNVNFbEp3WnR2dllsWno4L0NjODg5aDhlblBRNEFlUExKSnhFVmRYNUIwOEdEQjdGaWhYM3ZvSUtDQXF4WnM4WmxVSnVSa1lHWFgzclo3ZGZBYXJVL0Fidm9rMFZZOU1raWwzM3V2UE5PUFBpWEI5Mk9RZFRSR05SZWdMRlJxWkNJeE5oZW5vRTdPL1VIQUd3b1BnS3oxWUtCNmtUY0hUdElxTm1wYkJMdTZTd0duS3dweERzbmZuRWFNOVFuRUgvdGVoTUE0THZjUDVDbnEzQTQvMnpLN1M1WDFlNXJaMERwemtsdG9SRFU5Z2lLeFk3eVV4MDZQZ0FNVWljaVhCSGtFRmdQRGV1R3hJQklwNzRxbWV0SDNRdnFOY2pSbFNQQkx3ejkxVjBkYXBkZUtLbElqRUhxSkl5TlNrVXZWYnhRNU1Cb05XTjN4UmxzTEVsSHVqYlA2Ym9BcVMvdWpoa0lNVVM0TmJvUFFuMEM4TjdKMzFwOS9QNXlOQ3kwRzFJQ293SFl3OWlXTkg1SVlJTzlMTVgxWWQwUnFWQWhWcWxHZnBPNnh5ZTFoUmdWMFJPQWZaTzlIUldPMzF1cHFuamg5ZTRLMTBHdEp4cFhweHV0NTFlbDc2ZzRKUVMxdzhKUzhIUEIzbk45ek1qUUZpQlZGWStrZ0NqNFNYd2NOa1ZUU0dSSURZNFgzdWVCeXF4Mno0dUlpSWlJaU1qYnZ2amlDeHc1Zk1UbHVaZGVlc250ZFFNR0RNRHNPYk1CQUwxNzkwWjFkVFhPbkRuLzd6YTlYby9qeDQ1and2Z0oyTHBsSzU1NDRna01HejVNT0wvamp4M3dWZnFpYjkrK0R1UDYrL3NEQU9MajR6SG4xVG40NXB0dkVCd2NEQURvbHRJTjhmSHgwR3ExQ0FvS1FrV0ZZMDdpanRWcWhWNnZ4ODIzM0l6SVNPZWNvU1VXaXdYZkx2a1dKcE9wOWM1RUhZaEJiVHRKUlJLTWpVd0RBR3dyT3gvVUFzQy9UcS9EQi8wZVJyRGNEOU9UeCtHcEExOEtRYVBaWm9YZVlvTGVZc0llVGFiVHVISEtVT0YxaHJiUXFUN253bE9ySVJGSmtOWE9UWmc4ZFZ4YklLenM3QnZjK2FMYzQrYW8zdWh6TGpScmRIdDBYemU5M2R0V2xvSEllQlUybHh5RDFYYmhtMEJGK3daalRHUXFib3pvZ1NDWlVtZy9VMXVDMzB1UFlWdFpoa09JMTF5dHVRRXZIbDJLMTFQdlJaaFBJQWFxRS9GYXIzdnd4dkVWcUd2REptK3pqbnlIMHpXdVA4VnNhcUE2RWM5ZE45N2pjVDBsRlVrd3BiTzl2bENsc1E1L2xIdStpdlJBWlRhdUQrc093TDVLdUdsUTI3UUdjVStWWTFBYjdoTWtyQ1F2MFd1UjA2UmVzcWRFc05lRWJ2eEFvMmxBdnFmaURCNVBIQU9KU0l4aFlkMkVvQllBRGxibElGVVZEekZFNkttS3c1NG1xM243aDNTRlRDUVJ4bWkrUVJvUkVSRVJFZEdWcG1mUG5zS3ExWjA3ZCtLNy8zNkhoUjhzaEZRcWhVNm53M016bjhOZkh2cUxVTnJnZzRVZk9GeXZVQ2lRa3BLQ2ZYdlBQKzI0ZS9kdStQajRJRFV0MWQ3SFZ3RmRuUTRXcS8zZlVEdDI3a0N3S2hpSmlZbkNOZUhoNFpCSXpwZUJURTVPeGh0dnZJR2NuQnloTFNzckN6T2VtWUVQUC9xd3plOXo1QTBqMFN1MVYrc2RtekFhamZoMnliZHR2aGZSaFdKUTIwNWpvMUlSTFBkRGpxNGMyWFZsRHVkcXpYcDhtZlU3bmsyNUhVRnlQNlFFUmdzclBhdU1kUmQwMzEwWHNNS3dMZEsxZWNJR1pSR0tJSFR5RFVGaFEyV0gzc05vTlVGdmJmblRLVEZFTGxjUU43V2g1QWorVjNLMFRTRm9VeUlBOFg1aDZCL1NGWU5EazlEVlAwSTRWMjZvd2RheUU5aFNlc0x0KzVlSXhGQklaRkJJNVBBVjIvK3JrTWp3UzhFK1RPMXlJeVFpTWJvRlJ1UHQzcE14SjMwWk5JWmFsK00wWjdYWlBOb2N6ZGFPRGRSY2tZdWw4SlhJaFZJRUVwRVlBVEo3SGQ3ZkNnKzJhV08wZzVYWndvWmkvVUs2NHVjbVpRb0tHeXBSYnpGQ0taRWpLY0N4SG0vZmtQOW43NzdEb3lyVE40NS9aNUpKSmowaGhCVFNJSVNPZ0hUVVZWY1VlMXQ3ZDNXeFlFUFIzNnFvd05vYklDNnV2ZXZhVUZFUkc0dUNva2lSS2pVa3BQZWVUREtabWQ4ZlF3NE1Nd2tCd2FIY24rdnljczU3M25QbW5TR0VLM2VlZWQ0ZHdmM2lzbzBkZXE2UWdDQjZSaVRTTzdJcnZTT1Q2Qm1aeU9QcjVoaGZONjM5YWNIOWQzTk5kUzREbzlQSUNJOG4zaHBGc2MzZHptRk4xWTdxNkNOMkNXcEhkdDdSOXVDUGJ0WW5JaUlpSWlKeUlBZ0pDU0U5M2YwejJJYjE3Z0thMU5SVWdvS0NxSzUyLzV3VUd4dHJ6TEZhclY3M0dEaG9JSldWbFlTSHVTdGlTMHRMR1RObWpNZm1YSk1tVGFLbXh0MTJycm01R1pQSnhNOC8vd3k0SzNBZmUvd3grdlhyeHlzdnY4TG9vMGJUdTNmdmZmTDZvcU9qT2U2NDQ0aU82WGhieVZabXM1bGpqam1HN2huZDk4bGFSRHBLUWUxZUNEUUZjRzd5Y0FEbUZmN21jODdDMHZVY0VaM0d2TUxmMkZKWHpBWGIrM3lXYlEvcHpKaUl0SVI0WFZmYjBzaDEyM3VsMmwwT29uZXE2TnhaamIyeFF5SGUzcXB2Y2JkbjZCZmwza1Z4ZEZ3dlB0aTJlSjgreDZQclBtMzNmSURKekwzOXp2V3F1dDFWZlV2YjFhMjdjM3JTa1Z5WU5wcndRTzkvY1BJYks5aGNXMFRYa0ZqK25uRThWck9GNEFDTE81UTFIZ2NSYURKMzZMbVNRenJ4Nk1CTGVHRDErM3U4eWRpZkljRWF6Vk5IWHM3aTdXMGRWbFhsOEVQSjc0enNuTW1YaFN2MjZGNjFMWTFzcVMwbU15S0JYcEZKV00wV2oxQithMTB4L2FKU1NBdUx3MklLTUNwVWoreTA0eC9CdG9MYUh1RUpaRVlra0JtUlNJK0lCTHFHZGpJMkFtdGxZc2ZHZTAyNy9ETGdwOUtORE56ZVhtRms1NTVHcjl1dGRTWFluSGFzWmd0SDdMVFJXYUFwZ0NFeDduWFYyQnRaV1ptelIrK0ZpSWlJaUlqSW9haXVybzRCQTl5VnFsOS85VFYxZFhYMDdldmVjTDIyZGtlQjBpdXZ2bUk4ZnZCZkR4TGJPWlliYnJpQjV1Wm16ajNuWEFBYUd4dFp1WElsbjMvK09STnVuOEF4eHh6emg5ZTNaTWtTa2xPUytmSEhIL2ZxK3JUME5JcUxpNm1xcWlJNmVzL0RYcEc5b2FCMkw1eVdOSmpZNEFnYUhjMThYN0t1elhuLzN2U1Y4VGc1dEJPQThSSHc1TkJZWmd5NWFxL1hjT3V5MTlqVzBMRytMSHRyY2RrbUk2ajlhM3ovM1FhMW1SRUpGTnVxUFRiVjJwMGU0UW1ZVE82MkFydTZ1ZWZKUmtqN1NkNnZuSjA4ekd2T0g3V3B0c2huU0F2UU5hUVRYVU02N2ZZZVRsellISFlhSGMwME9wcXhHZiszMDlqaWZ0d3ZPb1hra0U1MERvN2c0WUVYTTNuMUIzdjFzZjc5S2R4aUpkQVV3REZ4dlVrS2lXSGlpamY1c1hROVcrdUtzVG4ydkMvUHV1cGNNaU1TQ0RTWjZSK2R3dEtkK3JwdTJSN1VCcHJNcElkM1lWTnRJWUVtTXdPaTNBRnBXVk10bTJwOXQzMlljc1Q1aEFZRSt6eFgwbFRONzlYNWxEVFZFTHg5QTcrZEsyb0JsbGZ1V01lbzJFd2pxSFhpWW1OTklVZEVwNUs4MDBabncyTXpqTTBBZnl6YnNGOS9RU0lpSWlJaUluS3d5TnFTeGVPUFB3NjRRMXVUeWNRakR6OEN3TVNKRXdHWStjeE1adjE3bG5GTmEwWHRkOS91MkV6c3ZrbjNjZk10Ti9Qd0l3OHpaZklVSG52ME1ScnFLYitRSWdBQUlBQkpSRUZVRytqVnU5Y2ZXdDluY3o0ektubDljVGdjMk8xMkxCYUxSK3VGWFIxMTFGRUthdVZQbzZCMkQ4VUVoWEZobXJzNjl1dkNsZGdjZHE5cXZsMmxoblkyd3NCZDJ5UWN5QmFXL3M1VjNZOGowR1Ftd1JyRndPZzBWbGExWFUxNFNmb3hESWhLWVVYbFZsN05XdEJ1MWFqRkZNREY2VWR4VnZJd1h0NHkzeU9vTlFIamVvemgyQzd1MzhUTksveU4veFd2M1M5QjdZYmFBamJWRmhKdmphYTBxWVphZXlQVjlnWWFITTAwdGpUVDRHaWlvYVdKUmtjekRZNW1HbHFhYUhBMGNVclNZTWJFdTM5ek9HWDFoNnhxNTMwQjl3Wmprd2VjVC9md0xrUlpRcGt5NEFKdS9QV2xkbnZkL3RraWRncXNxNXJkTzNPdXE4NWpYWFhlWHQxdlhVMCtaK0grTXpzaU9zMGpxTTNaYVpPOHpJZ0VOdFVXMGo4NjFRaEUyMnQ3c0tXdTJBaDBjeHZLV1YyMWpUWFZ1YXl2eWFleWVjZU9vc0htN1VIdExoVzFaVTIxNURXVWt4d2FTOC9JSktJdG9WUnRiL2Z3ZTAyZVVVM2J1dEhaOGRzM1BnT1lYN1Jtejk4SUVSRVJFUkdSUTlBUkE0L2dyYmZmd3VWeWNmVlZWOU90V3pkam96RndCNkdYWEhvSlE0WU1NY1plZlBGRm9xT2lPZitDODdIYjdkeHgreDNjZU9PTkRCMDZsTEN3TUtiK2F5b3puNW5Kb0VHRGFMVHRLQUp6N2NWK05EdFg4dnF5Wk1rU3BrNlp5cVJKa3hneWRFaTdjMFgrTEFwcTk5RGw2WDhoSkNDSVptY0xuK3pVZDdNOUEyTjI3R0svZHBmTndRQmUyaktmMVR2MXgyenZQbi92Zm56SEYvc0gxZGdiK2JWOEM2TzI5K2U4TUcxMHUwRnRXbWhuQWt4bWhuYks0TDg1UDNtY3M1aDMvSGFxZDJRUzQzdU9OYXBWT3dXRkcrZUN6SUZNNkgwYUkyUGR6N211T28rWHQ4d25xUU9Wclh2ci8zNTcyNnRHTXNvU1N0K281RFlEdzNwNzIvMXdveXloTkRrOCsrL1d0alJ5LzZyM3VIL0FlYVNHZG1iR2hya0hWRWdMR0gyVUFjcTM5MUwrSTlXanYxZm40Y0lkdkEvWXFaVUFRTzcyYW5BbkxtT2p2Ukd4TzVySnQ3ZHgyUmY1Sy9pbWNCV3JxcllaL1hSOXNSb1Z0ZDdWd0NzcXMwa09qY1VFREl2dHdUZEZxd0JZVmJXTjVOQllsbGRrc2FwcUcxR1dVS09xZTF0REdadnJ2Q3UvUlVSRVJFUkVEbWNiTm15Z3JLeU0xTFJVbGk5YnpwRkQzSnVFT3h3T3VuYnRTa3BLaWhHMGhsaERDSThJSnprNUdidmQvYk5hWWxJaUVSRVJnTHNQN3AxMzNRbmdzWmxZYzNNemdFZnYyejB4WThZTVlqdkZjdG5sbCszZGl4VDVreWlvM1VPdFBXYS9LVnBsVk9IdHpxak9QUUdvYks0M1doOTQzck9tUTIwTXVvYnV2N0N5TFIvbkxUR0MyajZSWFRreXBodkxLN2Q2elFzUHRCcEJueE1YMitvOVgwL3lUa0hyRmQyT05SNW4xWlh3WTZtN2FYbE1VQmovMStjc2VrVW1BZkI3VFQ3L1d2UFJIbTFpdFRkMmppTE5tQmliT0pCTDA0OGhORENZcDlkLzNtNW82TXVkZmM0a0l6eWU3MHZXOFZYaFNyYld1NnVvNngxTlBMRDZmYm9FUiszM3RoVjdvM053cFBHNHJLbnRqNGQwVkcyTGpieUdjbEpDWTBrTGl5TTgwR3BzK0paVFg4YWo2ejVoVFhXdTBXTjQyUGFndHJTcGhvMXR0RDBBUERiNWFrOUlRQkNBenczcmxsZHVaV3ppUUpaWGJ2WFlKRzdYQ3VLenVnNGxZSHNQNHZuRmF6djB2Q0lpSWlJaUlvZVRiNy85RnF2VlNrNTJEcE1uVCthQkJ4NWc4SkdEc2R2dGhGaER1T0x5S3p4NjFnSjhPZmZMTnU5WFhGUk1mRUs4eDFoZG5idVlLQ1RFZTYrZmpsaTBjQkdqUjQvZXEydEYva3dLYXZmUXQwV3JPQ1ZwRU8vbGRHeGpyZVNRVHZTSjdBckEwb290KzNOcCs4V20ya0tXVjI3bHlKaHVBTnlZZVJLM0xudk5xeHEwWjBTaThiaWdzZExZSEFyY2xZMS9UUmpnTWIvSmFlZmQ3Qi81TEg4WlRsd01qKzNCVFQzSEVoSG8vcWI3ZTAwK1UxZC82RE5rMjE5R3hHWnlXZnJSSklmR0dtTVhweDNGa3ZMTk5EdGIycmx5aCtPNjlLVmZWRElBWXhNSE1qWnhJSnRxaS9pNmNDVS9sUDZPeldFL0lFTmFnTTdCRWNiandzYXFmWExQcnd0WEVtZ09ZR241RmlPa0JXaDJ0dkJMK1diak9ETWlrZGp0bGRXTHRnZjNmMVM0eGQzS3dWZC8zZFZWMjdoeThiOTMrL1YxZkh3L0FCd3VKOThycUJVUkVSRVJFZkZRWDEvUHdoOFdNbnIwYUdwcmE4bkl5R0Q2OU9rODl2aGpBRVJHUmZMQ2l5L2dkTG9Mc0o1KzZtazZ4WGJpcXF1dW9xV2xoU2VmZUpLd3NEQ1BlOTV4eHgyTVBtbzBwNTU2cWpGV1VGQ0EyV3plcTE2eHhjWEZORFkyMHFOSEQ1L25KMCtlak1uazNkSXlPVG1aV2MvTjhuR0Z5UDZqb0hZUGxUVFY4UERhajZsdDZkaUdXV2Z0MUZkMVFUc2JqeDNJWHQ0eW55T0dYRTJneVV4c2NBUzM5VDZWUjlkOWltT25TdGZlMjhOb2dFMDFudFdRL2FKU2pCQU9ZRTExTHM5dW5FZXhyWnJRZ0NDdTZIWXNZeE1IR3VjWGxhNW41c1o1SHVIb3pxMFRkdmRwL0pEdEgzbDNUMjEvc2dsM1FIdHV5Z2d5SXhLTThkb1dHeC9sL3NMYy9PVWVvZk9POWV6OFYyZkhjeXdvV1VkdGk0MHp1ZzVoWUxTNzVVVm1SQUtaRVFsYzJmMVl2aTFhelpjRkt5anBRTVhxY2ZIOTZCK2RzdHQ1S2FHZDJ6eTM4NnZmdWJXQkw2bGhPKzZUNzZQeWUyOThYckM4US9PT2lldHRQRjY0RC82ZUpGaWpzVzd2VVZ2clkzTTdoOHZwOGZYclMvZndMcVNGeFFHd29uSnJoeXZvUlVSRVJFUkVEaGR6NTg0bHMyY21jWEZ4MU5iV2N0SEZGMUZSV1VGT2pydHRZcGN1WGFpdHJUVmFGL1RwMjRlUWtCQXFLOTE3Mmx4My9YV2twdTVvbFplYm0wdFZWUld4c2JHWVRDYk1admNuSE5ldVdVdFNVaElXaXdXVGVjZDRSeXo1WlFrQTZkM1NmWjQvNWRSVFNFbjIvdGs3UENMY3gyeVIvVXRCN1Y3NHZTYS9RL09TUTJQNWE0SjdJNkppVzNXYm16Slp6SUZHcU5TZUlMTi8vcmdLR2l0NWMrc1BYTjM5T0FDR2RzcGdZcDh6bUxGaHJsR3RlRVRNam0rc3UvYmhYVmFSeGVjRnl6a3A0UWplMlBvRFgyd1A3LzRhMzUvTHUvMkZhRXNvNEc2WjhNYldIL2pVUisvZmZsRTd2bW51cmdweXhQYit0dUM3UHlsQVdHQXd4M1hweHlsSmc0eGV1ZUN1OVAwOGZ6bXpjMytod2RIczg5b2djNkN4NFJSQTR5N3psbFZrc2F3aWk5VFF6cHpSZFFoLzZkS0hJSE1nNFlGV3prNGV4cG5KUTFsYXZvVTUrVXRaMjg1R1hhY2tEbXIzZFhaRWZZc05KeTdNbU9nVUZNNm96ajE5OXQwZEhKTk9lbGdYQUJvY3plUTJWSGpONllpd2dPQzl1bTUwbkhzM3p5SmJGU1cyR3AvM3Nic2NIYXBzTm1QaWt2U2pqT050RFdVY0dkT045UEM0UFZwVDY0WmxBRTZYaTNOVGhudk5LYlhWc3JEMDl6MjZyNGlJaUlpSXlLR2d0cmFXMlIvTjVzYnhONUs5MWQxUE5qQXdrRnR1dVlYdnZ2dU9oTVFFSWlJaW1IakhSUEx6Mjg1UjNuN25iYUtpb2dCWXM5cTlnZk9RSVVOSVMwdGp6bWR6S0NrcFllblNwWFNPNjB4ZVhoNG5uSEFDSjV4d1FvZlh1V2pSSWdDKytmb2JCZ3dZNEhWK3hQQVIya3hNRGhnS2F2Y1RNeVp1ekR3Sk0rN3llVi9oWTZzN2VwLytaeTFycjgzSlgwcEdlRHgvNmRJSGdKR3htV1FNdVpyWnViL1FLU2ljWGhGSnhseGY0ZU9yVy83SGx3VXJLR2gwLzlic3Z2NS9NOW9wZ0xzdjZUTWJ2bVJOZFM2OUlwSTRQcjRmTmZZR21wME9Fa0tpT2JaTFgyTnVUbjJwOGZpOGxKRWtoY1RRNEdqQ2JETFRLeUtKN3VIdXdMSFoyVUwrOXVmYldWaEFNUDhaOWcvQ0E2M0dXTE96aGE4S1Z6STc5eGVqY2pMSUhNaXpRLzlPamIyUnVoWWI5dTBoWWZmd2VHTUR0QmFYZzl4NjM5V24yeHJLK1BlbXIzZzdleUZucHd6bjVNU0JCSnN0bURFeFBMWUhHMnNMMncxcW01MHRIZHJNeTR5cHpSQy94ZVZrYzIyUjBacml6ajVuc3E0Nno2TUhiV3h3QkgyamttbjlvTWZpc28yMCtLZ2k3b2kzUnQrOFY5ZTFTckJHdDNtUHVRVXJlSEhMZDhaeGovQUVidTUxTXRYMkJ1cnNOcHFkTFpndzBTTWlnYVNRR01EOStwZVdiK0hTOUdNWWsrRDlEM0pIRFkvdHdmQlk3NC9KckszT1ZWQXJJaUlpSWlLSHBVVUxGeEVURThOUlJ4MWxCTFd0ZnZuNUY0NGF2YU9BNXFxcnIrS2NjODd4bUxOKy9Ycis3NjcvOHhoYnNXSUZVVkZSWkdSa0FPQjBPbm4yMldjQmlJNks1clpiYjJQY3VIR2NOUFlrQUk0OTl0aDJlOCt1WHJXYXRXdlgwck5uVCtiUG44L2dJd2R6L1BGLzNpYnRJbnRLUWUxK2NsYnlVS00zYldWelBkOFdyZmJ6aXY2NG1SdS9KRElvbEVIYlA5SWZGeHpKZFQxTzlKaXpzYmFRSXB0M2YxTW5MaU9rQlhnOTYzc3lCeVlTSG1qbHk0SVZ2TG4xQjZOU3R0SFI3TkVLWVdlL1ZXWjdiTWdXYURZYmZVUjM5VVhCY3A4Vm1QV09KdWJrTCtPU3RLT3dPZTE4VmZBYkgrZjlTdlV1SDIxdmRyYmd3a1ZHZUx6WFBWcDlucjk4dHhXK1ZmWUdYc3Rhd01lNVN6ZzdlUmduSncyaTFGYkRKKzJFOXdEM3JYcXYzVTIxV28ySTdjRS8rNTdkNXZsM2MzN2t2djUvdzR3SkV4ZzlkSDNKYjZ6Z2phM2Y3L1k1RHdURnRpcFMyMm43QVBCZXprOXFXU0FpSWlJaUlySmRkblkyTnB1Tmh2b0c3Qlk3NjllN044OHVLaW9DWU1PR0RWZ3NGaHJxRzR6eDFqbjE5ZlU0SEE3V3IxOVBjSEF3Ung1NUpGSFJVVjV0Q0JvYkcxbTJiQm1QUHZhb01XWTJtd2tJQ1BDWXQrdXh6V1pqMmJKbGpCdzVFcFBKUkV0TEN6T2ZtY255WmN1NThxb3JPZmZjYzNucHhaZDQ1cGxuV0xseUplTnZHazlvYUtoeEg0ZkRzK0RJYnJmei9QUFBFeEVSd2I4ZS9CZlAvK2Q1cGowOWpjTENRczQ3Nzd3LytsYUs3QmNLYXZlVG44czJjVTdLY0NJQ1EzZ25aNUhQUHFldDN0ajZmYnVWbGEwR1JLZHlXZm94KzNLWmU2VEY1ZVNoTlI5eGJjWUpQb05VaDh2Sm0xdC82TkM5dGpXVThlQ2FqekNiVEt5dktmQTRsOWRRVHJPenhhZ1NkUUZWemZVc0x0dkltOW1lOTk5U1creTFoa0piRmQ4V3JtSk8vdEkybi8vajNDVzRYQzYrTGxwSmpZOGVwcTF5Njh2cEhCeHBWRWFETzNRdWJLems2OEpWZk5iT2MreXEydDdBNjF1L1ozYnVFaUlzMXQzMlNOMVhmcXZNNW9GVjczTmU2a2d5SXhJSTNhV3RRRzFMSTZXMlduNHEyOEM4Z3QrOE5vcmJFN056bC96UjViWnAvUzR0UjJwYmJKUTIxZEE1T0pLZDI3NjdnRzMxcGN6Slg4YjhZdmZIWnA3Zi9DMHZiNW0vejlmVWtZcG5FUkVSRVJHUkE4VlRUejdGMXExYmplT0pkMHowT0gvM1ArLzJPSDduN1hkNDUrMTNQTVltM2pHUjFOUlVaajAzaS9nRTc4S21kOTUraHo1OSs1Q1p1YU10WVY1ZUhzdVdMdk9ZbDVmdm1ZTXNYNzZjcHFZbUJnOGVUSDUrUHRPZW5zYjY5ZXM1Kyt5ek9mLzg4d0YzVDl1TWpBeG16cHhKYzNNenA1eHlDdXMzck1kaXNmRE4xOThRRyt2ZUhOenBkUExVazArUm5aM05QOGI5ZzdDd01HNjU5UmJDdzhONTUrMTMrSGoyeHlRbXVqOTVPbi8rZk5hdlg0L0piREkyRlhPME9HaHBhYUdscFlWQmd3WXhkTmpRM2IrNUl2dUFndHI5cE5CV3hiVDFYM0IrNnFqZFZ0TVdORloycUhJeU5qaGlYeTF2cjdXNG5QeG44emQ4WDdLT3M1T0gwVHV5SzZHQlFlVFVsL0YyOWtMVzdOS2Z0ajF0dldZbkxpNytjWVp4N0dwblM3QmZLN2J3dDRWUGVWemJzZGZoNE1QY24zYzc3OEcxczQzSEFTWjNUZXJldGdWb1ZkdlMyT0hONlBhVk5kVzVyRm5kOFQrYnZiVnJrTDYvalZ2eUFnQ0JwZ0FDVFdaTUpoTk5EcnZYMTBHTHkvR0gvOXhFUkVSRVJFUU9kaE51bjBCajR4Ly9lZFJxdGZvY3I2MnRaZjc4K1R6eTZDTWU0d3QvV0doczZ0VnExd3JZd01CQXVuVHB3aEVEajJENjlPbms1dVp5MjIyM01lYkVNUjd6eHB3NGh2aUVlT0xqNDFtN2RxMFJKRWRGUmZHUGNmOEFvS2l3aU1XTEZ6TjY5R2pPUFBOTTQvN2pyaHZIbUJQSDhQWFhYN05oL1FaaVkyUDU1WmRmc052dFh1dHBkZFRSUi9rY0Y5a2ZUTFltMjBGWkVuYlJMelA5dlFRUHNkdDdsdGJZR3oycVo2MW15MjQvR3IrL3BJVEdHbFdwMityTDJxM3FGWkdEejM5SC9MR2V3Q0lpSWlJaUl2dENjM016VHFjVHE5V0szVzdIWXRuOWh1bStPSjFPekdZejVlWHVsb2V0RmJJZHZXNW5DeFlzWU9USWtXMkd5cjY0WEM3alA1UEpaUHduOG1kUlJlMCtVdDVjNTNQY1h5RXQ0TkhMVlVSRVJFUkVSRVJrZndnS0NqSWU3MjFJQ3hoaGEwY0QybDJ2MjlseHh4MjN4OCt2WUZiOHpmc3JXVVJFUkVSRVJFUkVSRVQrVkFwcVJVUkVSRVJFUkVSRVJQeE1RYTJJaUlpSWlJaUlpSWlJbnltb0ZSRVJFUkVSRVJFUkVmRXpCYlVpSWlJaUlpSWlJaUlpZmhibzd3V0lpSWlJaUlpSWlJaGJzOTJPM1c3Mzl6SmtIekFCb2FHaC9sNkdIRVFVMUlxSWlJaUlpSWlJK0pIRDRTQXZQNS82dW5xY1RxZS9seVA3U0lEWlRKKytmZnk5RERtSUtLZ1ZFUkVSRVJFUkVmR1RtdHBhOHZQeWNUZ2NSRVpGRWg0ZVRuQndzTCtYSmZ1QXlkOExrSU9PZ2xvUkVSRVJFUkVSRVQ5b2FtcGlXODQyd3NMQ1NFN3Vpc1ZpOGZlU1JNU1BGTlNLaUlpSWlJaUlpUHpKbkU0bk9UbmJzRmdzcEtXbFlqWnJ2M2VSdzkxQisxMGd5cUptekNKeStOTDNRQkVSRVJHUmcxdERRd1BOemMwa0ppVXFwQlVSNENBT2F0UENPdnQ3Q1NJaWZxUHZnU0lpSWlJaUI3ZEdtdzJBOExBd1A2OUVSQTRVQjIxUW14NFM1KzhsaUlqNGpiNEhpb2lJaUlnYzNKcHRUUVFHQnFxYVZrUU1CKzEzZytPNjlDSFFGT0R2WllpSS9Pa0NUV2FPNzlMWDM4c1FFUkVSRVpFL3lHUTIrWHNKSW5JQU9XaUQyaVJyREdjbkRmWDNNa1JFL25UbkpZOGcwUnJ0NzJXSWlJaUlpSWlJeUQ1MDBBYTFBR2QxSGFLd1FrUU9LMm1oblRremFZaS9seUVpSWlJaUlpSWkrOWhCSGRSYVRBSDhvL3RmL2IwTUVaRS9oUmtUTjNRL0VUUDZlSlNJaUlpSWlJaklvY1prYTdLNS9MMklQNnJGNWVTRHZKLzVyR0E1VGc3Nmx5TWk0c0dNaWRNU0IzTmh5aWdDVFFmMTc5ZEVSRVJFUkdTNy9MeDg2aHJxNmRXenA3K1hJaUlIaUVCL0wyQmZDRFNadVRobE5FZDM3c1hLcW0xc3JDdGdVMjB4bGZaNmZ5OU5SR1N2eEZqQ3lJeUlKek04aVVIUnFhU0V4UHA3U1NJaUlpSWlJaUt5SHgwU1FXMnJsSkRZN1dIR1lIOHZSY1RMK3QvWDArSndBTkFsTG80dThWMzh2Q0lSRVJFUkVSRVJFVGxRNkRPMEluK1N1QzV4eHVPeThuS2NEcWNmVnlNaUlpSWlJaUlpSWdjU0JiVWlmNUpPblRvUkVCQUFnTlBwcExTMDFNOHJFaEVSRVJFUkVSR1JBNFdDV3BFL2ljbGtJaUUrM2pndUt5L0hzYjBWZ29pSWlJaUlpSWlJSE40VTFJcjhpV0k2eFdDeFdBQnd1VnlVbEtpcVZrUkVSRVJFUkVSRUZOU0svT25pZDlwRXJLS2lncGFXRmordVJrUkVSRVJFUkVSRURnUUtha1grWk5IUjBRUUhCUUhicTJyVnExWkVSRVJFUkVSRTVMQ25vRmJFRDdvazdPaFZXMWxSaWQxdTkrTnFSRVJFUkVSRVJFVEUzeFRVaXZoQlZHUWtWcXNWYU8xVlcrTG5GWW1JaUlpSWlJaUlpRDhwcUJYeGsvajRuYXBxSzZ0VVZTc2lJaUlpSWlJaWNoaFRVQ3ZpSnhFUjRWaERyTVp4U2JHcWFrVkVSRVJFUkVSRURsY0tha1g4S0NreDBYaGNXVlZGYzNPekgxY2pJaUlpSWlJaUlpTCtvcUJXeEk5Q1EwTUpDdzh6am90VlZTc2lJaUlpSWlJaWNsaFNVQ3ZpWndueENjYmo2dXBxbXBxYS9MZ2FFUkVSRVJFUkVSSHhCd1cxSW40V0VtSWxJaUxDT0ZaVnJZaUlpSWlJaUFpVWxwWXlmLzU4V2xwYVBNWnpjbkw0OGNjZi8vVDF1Rnd1L3Z2Zi8xSmVYdDdtbkphV0ZqNzY2Q095c3JMMnl4cHFhMnVwcnE3ZUwvZmVHMnZYcnFXNHFIaWYzS3V1cm83YTJ0cDljcStEVmFDL0Z5QWlFQi9meGZobVZGTlRRME5EQTZHaG9YNWVsWWlJaUlpSWlFamJuRTRucFNXbFh1TXhuV0t3V0N6WWJMYmQzaU00T0JpejJYY2Q0ZWJObTNuNnFhY1pQbnc0NGVIaHh2aVNKVXY0OUpOUE9lcW9vL1pvdlk4OStoajFEZlZNblRyVlkvek1NODVrL1BqeGpEMTViTHZYTzUxTzNucnpMWVlNR1VKc2JLelBPUUVCQVh3MTd5dTJabTFsNHAwVDkyaDlIVEh6bVpuVU45VHowRU1QZVoxYnYzNDlEb2Vqdy9jS0RnNm1SNDhlSG1PVmxaVjgvdG5uWEhMcEpRUUVCT3oySGcvKzYwRk9QLzEwamhoNEJDdC9XOGtsbDE1aS9IazZuVTVjTHBmWE5iN3VXMWhReUEwMzNNRFFvVU9aZE4ra0RyK0dRNDJDV3BFRGdOVnFKYVpUREpVVmxRRGs1dWFSMlRNVHM4bms1NVdKaUlpSWlJaklvY1JtczdIKzkvVjdkYTAxeEVydjNyMk40L0x5Y3E2NTVocXZlUTgrK0NDeG5XTzU0Zm9iZG52UEJ5WS93TEJodzdodTNIVTRuSjRoWTVQTjNScncxbHR2eGJUVHo4ZjFkZlhVMTlkejdiWFhldDJ2YTFKWHJ2NzcxVDRyV2t0TFM3SFpiTXlmUDk5ajNPVnlzWDdEZWl4QkZxOXIrdmZ2ejRZTkd4ZzRjQ0JoWVR2Mm1IRTZuY3o3Y2g3RFJ3eW51Y2x6WS9Damp6NmFEei84a05QUE9KM0lpRWhqUE5nYVRHUmtKQmRmZEhGN2I0bUhhZE9ua1pLUzBxRzVVeVpQSVRJeWtrNmRPdTEyYmtscENZRUJnVHovd3ZNZTQwdCtXY0o3NzcxSGZuNCtkOTUxNTI3RFdwUEpoRG5BVEZWVkZlKy8vejRiTjIza24vLzhKNkdob2J6NnlxdDgvUEhIWHRjOCsrOW5TVTlQOXhoNzQ0MDNjRHFkL1BycnIyUm5aM3VkUDF3b3FCVTVRQ1FtSkZCVFhZUEQ0Y0J1dDFOY1ZFeGlZc0x1THhRUkVSRVJFUkhwb0tLaUlpWk4ycnVLeGRUVVZHWTlOOHRyL0o1Nzd5RXpNNU9hbWhwdXZlVldqM05YWG5VbG1UMHl2YTRwTGk1bTVzeVpSdmg1NVZWWDRuUTZBYkRiN1Znc0ZqWnQzTVJISDMzRUpaZGNRbkJ3c0hIdHo0dC81dGRmZitXcXE2N3l1bTlZYUJocjE2emw0MCs4QThLcXlpcGNMaGZ2dlBPT3g3akw1V0xKTDB0WXZYcTExelUzWEg4REg3ei9BWTBOalp3dzVnUmpmT1BHamN5YU5ZdVNraEkrL1BCRHIrc0FKdDdoV1ZGNzVKQWptVHg1TWplT3Y5RmovTmNsdjdKdzRVTEdqeDlQc0RYWTQxeEhRdGVkOWVuYmh6NjkrK3gyM29vVks5aTZkYXZYK05pVHgxSlVWTVFISDN4QVVGQVFFMjZmNEJHUzc4cGtNdUZ5dVRqbW1HTUlDZ3BpK3JUcDVPYm0wcXRYTDhhZVBKWkJnd1laYzdPMlp2SDZhNjk3dEg4RStQbm5uMW00Y0NHM1RiaU51Vi9NWmNiMEdUeit4T05ZTE43QithRk9RYTNJQWNKc05wT2MzSldjbkcyQSt6ZVRNVEV4V0hmNUppMGlJaUlpSWlMeVI1MTk5dG03L2FqL3poNTYwUHVqOXEyaW9xS0lpNHZ6V1gzWnZWdDNCZzBlNURXK2ZObHlBR0tpWXdBWVBYbzBBTTNOelZ4LzNmV2NOUFlramp2K09HeE5ObzQrK21pUG9EWXNOSXk0dURpT1B2cG9uK3NaZk9SZ1RqdjlOT040N2hkekdUNWlPQysvOUhLYnJRK3V1T0tLTnQrUDMzLy9uY1dMRjNzRXRjdVhMYWQzNzk3RWRJb2hQaUdlcDU5KzJqaFhWVlhGVi9PKzR1eHp6dlpZZDJCZ0lHYXptYi8rOWE4ZTkxKzVjaVd4c2JHY2N1b3BYczlkVUZCQWFlbU85aElOalEwMDJackl6czRtSWlLaXpSWU1mOFFWVjE1QlFVRUJQL3p3QTZlZWRpb1ZGUldVbC9udXk5dmMzTXpHRFJ2NWJNNW5BSno3dDNQWnVHRWo4Zkh4SkNjblUxQlFRSEZSTVdlY2VRYU50a1lBSWlOM1ZCbVhsSlF3WS9vTWhnd1p3cGd4WStqVnF4Y1RicHZBTXpPZTRZNkpkK3p6MTNhZ1UxQXJjZ0NKaUlnZ01qS1NtcG9hQUhKemMrbVIyUU0xUUJBUkVSRVJFWkY5S1NvNnFzTWZxUWV3V0N4NzFQOTBWL241K1RRMU5SRWVIbzdOWnVPRER6OGdJaUtDaEYwK1Nmcnh4eDlUVWxMQ2wzTy81SWZ2ZndCZ3dtMFRmTjd6bDE5KzhUaSs3UExMak1DMzFiZmZmTXVzV2JNb0tDamcyT09PQmVDM0ZiOTV6Smw0NTBSQ1FrSTh4bmR1OHpCdzRFQm16NTVOVTFPVGNYN0JnZ1djZXRxcGdMdXFOQ0FnZ01wS2R6dkRnb0lDNXN5WncxK08vWXRSTVJ3Y0hFeFVWSlRQMTVHMUpZdk1UTytxWTNDM004alB6L2NhdjJuOFRaeDIrbW5jY0lObmU0a042emQ0Qkx0dEtTMHBiYk5TMW1ReU1lSDJDZVRrNU5DclZ5L3V1ZWNlZmwvM3U4KzVkcnVkNWN1WHMzTGxTby94UG4zN0VCMGR6VTgvL1VSVlpSVm5uSGtHdFRXMVdLMVdvMUsycXFxSysrKzduNURRRUNPVVRVbEpZZUtkRTNub3dZY0lDUTNoK3V1dmI3T0g4YUZJUWEzSUFhWnIxeVRxNitwd09KMDBOVFZSV2xKS2x5NXgvbDZXaUlpSWlJaUlpRTg1MlRrQXhpYlp2aXhldkpqWFhuM05PTFphcmR4Nm0yZnYyZkx5Y2o3NjhDT09QLzU0Qmg4NTJCaXZxcW9pSWp5Q2dNQUFiSTAyU2t0TFNVbjFESm1mZnVwcEd1b2JQTVpLUzB0NThjVVhDUW9LWXQ2OGVjeWJONjlEcjZlNXVablUxRlNlL2ZlekFQVHU0NjZjTFM0dU50WmpNcGs0N3JqaitQNzc3d0ZZdEhBUkw3MzBFb0RSd21IU3ZlNFdFM2E3bmY0RCtoc2JnR1ZuWjVPWGwyYzhYMjV1TGtsSlNTeGF0TWhqSGZIeDhkeCt4KzBlUFhEZmZ2dHRHaHNidWZiYWE0bnQ3RjFOTzJ6WU1JNDg4c2pkdnNhRml4YXladldhTnM5YnJWWjY5ZW9Gd01NUFA5em12SEgvR01lb1VhTzQrdTlYK3p4ZlZWbEZWTFE3b0s2cHJUR3FhVXRLU3BnNlpTclYxZFU4OHVnakhsVzJJMGVPWlB6NDhUejc3TE9VbDVWejh5MDNFeDBkdmR2WGRDaFFVQ3R5Z0FrSUNDQWhNZEg0alZsSlNRbFJVWkVlSDVjUUVSRVJFUkVST1ZDODlOSkxtTTFtWEM1WG0zTk9PdWtrK3ZUcGc3M1pqaVhJUW1wcXFrZXYwcGFXRmg1LzdISEN3OE1aZjlONHJGYXJjZTdNTTg1azZ0U3BEQm84aU5telovUDk5OS96ek14bkNBOFBCOXpCNk5OUFBlM3hmTlhWMVV5WlBJWEV4RVFlZitKeFB2endRM3BtOW1Ub3NLRzdmVDBQUC9Rd1JVVkZ4bkZlWGg2MzMzNDdkWFYxQUZSV1ZITExyYmRRVVZGaHpEbjVsSk01K1pTVEFjakt5dUtXbTIvaDVWZGVKaW9xaXRkZWZZMU5temNaY3hmOGJ3RWZmZlFSd2NIQjJPMTJYQzRYeTVZdFkvSGl4UUFFQlFYUjNOek04Y2NmejRUYlBhdUpJeitMSkNBd2dBRkhEQURjRmNNMXRlNVA1UTRlUEJpVHlVVFdWdStOMUhZVllnMmhaOCtleko0OUc0RE9uVHRUVWxMQ2Y5LzlyekduSXh1WldhMVdtcHViMnp4ZldWbEphbW9xQURYVk5VUkVSTEIyN1ZvZWZ1aGhIQTRIZDkxMUZ6RXhNVlJYVjN0Y04ycjBLR3hOTmw1OTVWVnVHbjhUejcvd3ZNZG1ib2NxQmJVaUI2Q1ltR2dxS3l0cGFIRC9ObkJiYmk2WlBYcjRlVlVpSWlJaUlpSWkzdjcxNEwvbzE2OGZGUlVWWEhINUZSN250bVp2SlNnb3lEZ09DQWpBNlhDU3ZUVWJnS1N1U2NUR3h2THlTeSt6ZHUxYXpHWXpsMTE2bWNjOW5FNG5VNlpNSVNBZ0FKZkxSVk5URTVkZmRqa0JBUUVNR0RDQSsrNi9Ed0NUMlYyZFcxTlR3NzMzM0V0VlZSVlBUM3VhNWN1WDg4N2I3M0QyMldjVEVocmk4elZZclZZeU1qSUE5K1ppTzMvYy92WFhYbWZ6NXMxRzY0ZFhYMzJWZ0lBQXVtZDBaOGlRSVJRVkZuSGUzODd6V0MvQU5YKy9Cc0FJWTIrNC9nYWUrODl6QUdSa1pEQjl4blJlZVA0Rjh2THptRHAxS284OStwaXhnZGY5OTk4UHdKbzFhMWo4MDJMK01lNGZQdGNkSGhGdVBPNUlKVzJyeUloSWorT3cwRENHREJsQ2RGUTAyZG5aZlBMSkp4MXFkUkVXSG1aa0Y3NVVWZTJvcUsycnF5TWlNb0tZNkJpNmRPbkN1T3ZHY2VmRU85dTh0bS9mdmp6NDRJTnN6ZDU2V0lTMG9LQlc1SUNWa3BMTXhvMmIzUDhJMlpvb0t5K244MzVvRWk0aUlpSWlJaUt5djd6KzJ1dEdwZTJ1dlVhZFRpZmp4NC9ueEpOT1pOMjZkWngxMWxuTWdNeHdBQUFnQUVsRVFWUkdWZXJPeHQ4NG52SGp4OU9yZHkrdmM4SEJ3Y2I5Vzlzb0ZCUVUwTkRRd0lNUFBVaFRVeE16cHMvQVlyRXdiOTQ4dnZ6eVM1cWFtckJZTEI2Ym42V2twREJ0K2pUQUhkVHVmRzd5bE1rQWZEWHZLMmJPbk1uVWYwMDFlc3JPbmoyYkx2RmRtRFJwa2pFL0x5K1B4eDk3bkFjZWVJQ3c4RERtekpsRDdyWmNicjN0MWoxKy8rcnE2dmowMDA4NTkyL24rdHc0Yk9USWtZQzc3Y1JONDIvYW8zdGJnaXhHdTRaVzNicDFZOW5TWlh6eXlTZkcySVRiSnBDYm0rdDFmZTgrdlltTTJMSFB6cTVjTGhlVmxaV1VsWmF4Wk1rUzh2THlDQXdNcEx5aW5HblRwOUhTMHNJamp6elM1dnBDdzBMSnlNZ3dxb2NQQndwcVJRNVFGb3VGTHZGZEtDNXk5OEFwTGlvbUtqTFNhTG90SWlJaUlpSWljcUNiUEhreWMrZk94V3cyYysra2U0M3g1Y3VXYy8vOTk1UGVMWjNBd0VDbS9tc3FvYUdoclA5OXZWY2xwOHZsb3JxbW12S3ljby94akI0WlJFUkVZTGZiZ1IxQmNPL2V2WG4raGVmZFZhdzMzRUJjWEJ5UFBQb0lZV0ZoUnRYdnBFbVRHREowaU04MU94d09BZ085STdNZmYvb1JnSzFaVzRtT2ppWXVMZzZIdzBGb1NDanA2ZW0wdExRQUdPdEpURW9rTWpLU3lJaElyQ0ZXb3dYQW5oZzBhQkJCUVVIODlPTlBuSEhtR1czT2N6cWRsSmVYYzkvOTk5RzllM2RqZlAzNjlUejI2R1BNZUdhR1J4L1laVXVYOGZ6enozZG9EZWRmY0Q2MU5iWFUxZGZ4Nml1dmN0cnBwOUc5VzNkaU9zV3dZdmtLMXExYjUvTzYxZ0QzaXkrKzRJc3Z2akRXK2ZKTEx6Tjl4blRBL1djWUdocktHNisvUVY1ZUh2ZmNlNDl4L1lzdnZFaFpXUmtqUm96bzBEb1BCUXBxUlE1Z2NaMDdVMVZaUlZOVEV5NlhpOXpjUExwMzcrYnZaWW1JaUlpSWlJZ1ljcmZsRWhBUTBPWm1ZdjBIOU9mTk45N0Vack1adldmLzk3Ly9FUjBkYld4WUZSWGwvbmo4bENsVGlJdUw4K2hmNjNLNW1QL2RmSDc1K1JkamJOMjZkVHo0NElNTUdqeklaOFZ1ZG5ZMnpjM05qQmt6aHJTME5MS3ozYTBXV3RlWXN5MEhhOGlPUHJpdGV2YnNpY1Bwd0J6Z1dmMWJWbGJHaHZVYkFIajMzWGY1N3J2dmVPVFJSMml5TlJFU0VzSVhuMy9oRlh4ZWRlVlZ4dU9CZ3dhMitmNjF4MnExTW5EZ1FCWXRXdFJ1VU52cWswOCtJU0o4eDN2WEdwYSs5ZVpiSG9WZk8vZlgzWjNSbzBjRDdzM1pYbjNsVlFZTkdzU29VYU1BZC9Wd3lZSVNuOWRGUlVVeDU3TTVIbU96WnMweTJsNk0rOGM0amozMldLNjg2a3BDUWtOWXVuUXB6YzNOQkFVRlVWSlN3cWVmZmtybnVNNGRYdWVoUUVHdHlBRXVKU1dGelpzM0E5RFEwRUJsUlNVeG5XTDh2Q29SRVJFUkVSRVJ0eGRlZUtIZHpjU09QdnBvWG5uNUZSWXZYc3p4eHg5UGJXMHRpeGN2NXF5enp2SnFod0J3NFVVWE1uandZT1A0OHNzdTU5TExMcVZmdjM3RzJNNGhhR3NGN3M3M21qRjloc2VHWUsxYTEvam1HMjk2dERkb05ldTVXZGp0ZHE5UHMzNzkxZGVNSERXUzc3NzlqdXR2dUo1blpqekRoeDkrU0YxOUhaR1JrWXc5ZVN4L09mWXZBR3pMMmNiZGQ5L044eTg4VDNoNE9Bc1dMS0MwcE5UbmU5TVJJMGFNNE50dnZ6VXFkdHR6N0YrT0pTVjF4d1pnV1Z1eVdMTm1EV05QSHVzUmZxOWV2Wm90VzdaMDZQbXJxcXFJam83MmVTNHBLWW5hMnRwMjU0QjdzN2lpb2lMM2V4dmtmbS83OXUzTER3dC80TXFycnVTSUk0N2c5ZGRlWisyYXRRdytjakEvL2ZRVFpyT1o0NDQ3cmtOclBGUW9xQlU1d0ZtdHdYVHUzSm15c2pJQWlvcUtpSXlLOVBrUGlvaUlpSWlJaU1pZnBibTVHWUJISDN1VW5qMTcrdHhNRENBdUxvN1JvMGZ6NWh0dk1tclVLRjUrK1dYTVpuT2JGYUl6cHMvdytKblg2WFR5eE9OUGVJeTF0aGNBMzBIdHMvOStGbkJYMWdZSEJaT1lsQWpncy9WQlNVa0oxZFhWUnQ5WmU3T2RzTkFkbTFmWmJEWSsrK3d6N3JuM0hyNzc5anM2ZGVyRURUZmVRRVZGQldXbFpYVHAwZ1c3M1U1bFpTWGdEb05QT09FRTZ1dnJzZHZ0REJ3NDBDTWszVk1ubjNLeXo5Njl2blRwMG9YazVHVGp1TFdDT0NrcHlhaGFCaWdzS096US9UNy83SE5LU2tyNCt6Vi85M20rVzdyN1U3OWJObTh4M3MvV3F0Z0ZDeGF3YWVNbU5tL2V6TWFORzBsSVNDQWpJd05yc0x1U2VkVG9VU3hZc0lBTkd6YVFtWmxKV0ZnWXYvMzJtenVvL2ZFbmhnd1pRa3pNNFZXb3BxQlc1Q0FRSDkrRjZ1cHE3SFk3RHFlVHZMeDgwdEwydkxlTmlJaUlpSWlJeUw3U0dnSzJ0ak5vejJXWFg4WXROOS9DSXc4L3dySmx5N2p1dXV2YXJNQzgrNTY3R1Q1OHVIRjg1aGxuOHNBRER6Qm84Q0JqN0p5enp6RWV0d2ExdnZyS3p2cjNMRkxUVXJucHByWTMycG8vZno3ZmZ2dXRzYkdXeldZaktDaklPRDk3OW15aW82UHAyN2V2TVhiMDBVY0Q4T21ubnpMNnFORXNYYnFVSng1L3d1TyszMzMzbmZINHROTlA0NFliYm1oekRYK1V5V1RDWXJIdzVKTlBlZ1RXclZXNGQvL3pibU96TlhDL1p6dS9SbC9tenAzTDNDL21jdWxsbDdZNUp6NGhucGlZR0ZhdFdzV1FvVU53dVZ4Y2R1bGwzSHpMemJ6MTFsdFlnNjMwSDlDZjA4ODRuYjU5Ky9LZjUvNURjSEF3QUVPR0RNRmlzZkRUanovUnExY3YrdmZ2ejhhTkd5bklMMkRkdW5YY2ZjL2RmK1F0T1NncHFCVTVDSmhNSmxKU2tzbksyZ3E0L3pHc3FLaWtrMW9naUlpSWlJaUl5RjVZdFdxVjE2WmQ3YW1xcXZLcUNzM1B6d2ZjVlp5N2s1S1N3cW1ubnNxbm4zNUthbW9xcDU5eGVwdHpuM3ppU2ErSzJvY2ZmcmpOaXRyV01ESXd3SGZNVlZSVXhLSkZpd0NvcjZzSDNEMXVHMjJOZ0x0VndjNnFxNnNKQ1EweGpyK2MreVhqcmh2bmRkL3M3R3pLeThvWlBudzR5NVl0dzJxMTh0Nzc3M25ObXp4NWNwdXZkVit3Mld4WUxCYmVlZmNkcjNOcjE2eGw4dVRKUFBYVVUwUkZSM21kYjJ4c3hHdzJHK0VwUUhWTk5RQnp2NWpMMldlZnpjVVhYd3pzYUJ1eGNjTkdDZ3NMeWNuTzRaeHp6MkhJMENFcytuRVJWMTE5RlRVMU5UUTBOQkFRRU1Cenp6M24xVUtpMGRaSVJLVDc2OGhxdGZMWEUvNUtlRVE0QURmZGZCT1JrWkc4OWVaYlJFUkVlSVQxaHdzRnRTSUhpZERRVUdKaW9xbXNyQUtnc0tDQTBKQVFuODNQUlVSRVJFUkVSTnF6ZXRWcWZsLzNlNGZuTnpVMWVRVzFxMWF1SWlVbFpiY1Z0UzZYaTg4Lys1d3Z2dmlDNU9Sa3RtM2J4dFFwVTduMXRsdDlWdFdPdTI0Y0F3ZnUySHpybXI5ZncvaWJ4bnRVdEY3ejkydU1DdEg2ZW5mNDZ1dm40eTVkdXJCcDB5YmVmT05OWTZ4cjE2NHNXclRJQ0c4QkVoUGRyUkd5czdPcHJLd2tQUzNkT0hmdTM4N2w2S09QeHVsMGV0eDcwY0pGREI0OG1QRHdjR1BNVjV2Q25TdFoveWhmNGZxRTJ5WlFXdXE3QjI3ci9QSGp4N2U1anI3OStqSjE2bFRqdUxVUytPS0xMK2FDQ3k5Z3l1UXA1T2ZuVTF4Y0RNQUhIM3hBcDA2ZFNFNUpKc2dTeElrbm5zaTMzM3pML1BuejZkcTFLK0J1dGJCclNBdFFYbFpPajR3ZXh2SE5OOTlzUEk2SmljSHBkREovL256K2N1eGZmRjUvcUZOUUszSVFTVXhNcEtHK2dhYm1abHhBZGs0T21aazkxSzlXUkVSRVJFUkU5c2lsbDEzSytlZWYzK0g1Tjk5MHMwZEkyTG9oMk5ubm5NMjJiZHVvcnFvbWEyc1c0Qm1ZYnRxOGlYZmVlWWVOR3pkeTRZVVhjc21sbDdCa3lSS2VtZkVNMTE1ekxXTk9ITU9aWjV4SlV0Y2s0NXJJeUVqaTR1SThuajhxTWdxWHk4V0s1U3NvcnlqSDZYU3liZHMyeXNyTCtQNzc3d2tJQ0RCQ3dwMU52SE5pbTY5cDFjcFZiTTNlU29nMUJMUFp6SHZ2dmNmY0wrWVNGaGJHNktOR0cvUE9PZWNjcjJ2THk4dVpNMmNPRDB4K3dCaHpPQndzVzdyTWEyNU5kWTBSQk84cU9UbDVSeXVBb1VQWW1yV1ZKVXVXa0wwMW00UlJDYmhjTGxhdldvM0paS0trdElSVnExWXhldlNPdGRudGRtWThNNlBOMTdobTlScnV2LzkrWmowM3E5MStyenR2b0hiYWFhZVIyU1BUYUhrUTB5bUd4TVJFMHRMU1NFMUxKU1VseFNPY1R1cWF4S2hSbzNodTFuTkdjSitTNHQ3UWJQbXk1ZVRuNXhNU0drTFdsaXh5YzNPNStKS0x1ZXpTeTN5dXcrVnlVVjFkemYvbS80OGZGLzBJd01DQkE3bnpyanZiWFB1aFJFR3R5RUhFYkRhVGxwN0c1czFiY0RxZHRMUzBrSjJkUTBaR2QzOHZUVVJFUkVSRVJBNENJZFlRK3ZidFMrZk9uZmZvdXU0WjNYRTVYY1p4ZlYwOWFXbHBuSEhHR2Z6MDQwL01uRGtUZ0VHREI1R1ptVWxCUVFFQUxmWVdBZ01EZVhyYTA4Wm1YU05IanFSLy8vN01tVE9IK2ZQbmMrS0pKeHIzVFVoSU1EYWI4dVdUVHo3QlpESnh3UVVYVUZoWXlKdzVjNGlNak9UYWE2LzEyQ3lySTBwS1NuanhoUmVOWTR2RlFvOGVQYmptMm11SWpZMXQ5OW92NTM3SnNHSEQ2TmV2bnpGbXQ5dVpObTJhMTl5NnVqcDY5ZTdsOHo2bm5uYXE4WGpvMEtGTW56YWRUei85bExDd01JNDk5bGhNSmhOUFB2a2tGUlVWQUVSSFIzUG1XV2NhMS96dDNMOTVWZnI2Y3MzZnIybjNmR3BxS3JPZW13WEE2TkdqUGNMZ1cyNjVaYmYzbjNEN0JLWTlQWTNseTVkei9nWG5Hd1ZsUlVWRlBQLzg4NEM3MWNIWWs4ZHk5TkZIVTFkYnQ5dDd0b3JyRXJmN1NZY0lrNjNKNXRyOU5CRTVrTlRXMXBLelV3K2QyTmhZRWhNVC9MZ2lFUkVSRVJFUjJSUDVlZm5VTmRUVHEyZFBmeTlsbjNFNm5SNGJXUjBzN0hZN0RvZUQ0T0RnM2JZcHFLdXJJelEwRkxQWjdGR0Z1cTg0blU3c2RqdEJRVUhHV3ZMejgybG9hQ0E0T0pqRXhNU0RyaVdBeStXaXBjVWQyTy9MTmhDSElsWFVpaHlFSWlJaWlJdUxNM3JRbEplWEV4NFdaalRrRmhFUkVSRVJFZm16SFl3aExiZ3JhVHNhZnU3OGtmLzlFWmp1dXJFWDRMT2x3OEhFWkRJZGRPR3l2eHljZjRORWhQajRMb1NGaFJuSHVibTVORFUxK1hGRklpSWlJaUlpSWlLeXR4VFVpaHpFVWxOVHNBUzZDK09kTGhjNTJUaytkNEFVRVJFUkVSRVJFWkVEbTRKYWtZTllRRUFBYWVscFJvK1hacnVkYmR0eS9id3FFUkVSRVJFUkVSSFpVd3BxUlE1eVZxdVY1SjM2MWRUWDExTlNVdXJIRlltSWlJaUlpSWlJeUo1U1VDdHlDSWlLamlLMlV5Zmp1S1NraExyNmVqK3VTRVJFUkVSRVJFUkU5a1NndnhjZ0l2dEdZbElpRFkyTk5EWTJBcENiczQyTUhoa0VCUVg1ZVdVaUlpSWlJaUt5TytYbDVkVFgxZFBRMkVoTFM0dS9seU55U09qZnY1Ky9sN0JIRk5TS0hFTFMwOVBZdUhFVERvY0RoOU5KVG5ZT0dUMHlNSnRWUEM4aUlpSWlJbklnc20vZmE2U3hzWkdBZ0FEQ3dzTUlEZzcyOTdKRXhBOU10aWFieTkrTEVKRjlwN0d4a1MxYnNvemppTWdJMGxKVC9iZ2lFUkVSRVJFUjJWVitYajUxRGZVNEhVNmNUaWNKQ1FuRXhuYmEvWVVpY3NoU21aM0lJU1lrSklTa3BDVGp1TGFtbHFMQ0lqK3VTRVJFUkVSRVJIeHBhV25CNFhDUTNpMWRJYTJJS0tnVk9SUjE2aFJEVEhTMGNWeFdYazVGUllVZlZ5UWlJaUlpSWlJN2N6aWR1Snd1T3NWMklpdzAxTi9MRVpFRGdJSmFrVU5VMStTdVJJU0hHOGNGQllYVTF0WDVjVVVpSWlJaUlpTFN5ckY5dzdET25XTDl2QklST1ZBb3FCVTVoS1drcFdLMTdtaEN2eTFuRzQyTmpYNWNrWWlJaUlpSWlBRFl0d2UxUWNGQmZsNkppQndvRk5TS0hNTE1KaFBkdW5VaktNajlENy9MNVdMcjFteHNOcHVmVnlZaUlpSWlJbko0TXdHWVRQNWVob2djUUJUVWloemlBZ0lDNk5ZdG5RQ3orNis3MCtra0syc3JMZHQvZXlzaUlpSWlJaUlpSXY2bm9GYmtNR0N4V09qV3JSdm03Yit0ZFRxZGJObVNwYkJXUkVSRVJFUkVST1FBb2FCVzVEQmhEYkdTbHA2R2FYdFlhN2ZiRmRhS2lJaUlpSWlJaUJ3Z0ZOU0tIRWJDd3NKSVNVMHhqaFhXaW9pSWlJaUlpSWdjR0JUVWloeG1JaU1pNkpyYzFidXkxdUh3ODhwRVJFUkVSRVJFUkE1ZkNtcEZEa014MGRHazc5SUdJVXRocllpSWlJaUlpSWlJM3lpb0ZUbE1oWVdGa1o2ZVptd3cxdHpjckxCV1JFUkVSRVJFUk1SUEZOU0tITWJDd3NKSTc1YXVzRlpFUkVSRVJFUkV4TThVMUlvYzVrSkRReFhXaW9pSWlJaUlpSWo0bVlKYUVka1IxcHJkM3hJVTFvcUlpSWlJaUlpSS9Ma1UxSW9JNEE1cnUva0lheDBLYTBWRVJFUkVSRVJFOWpzRnRTSmlDQWtKOFFwck4yL2VRbk56czU5WEppSWlJaUlpSWlKeWFGTlFLeUllV3NQYWdPMWhyZDF1Wjh2bUxkVFgxL3Q1WlNJaUlpSWlJaUlpaHk0RnRTTGlKU1FraE80WjNRa0lDQURBNFhTeWRXczJsWldWZmw2WmlJaUlpSWlJaU1paFNVR3RpUGdVSEJ4TVptWVBnb09EamJIOC9BSUtDd3Y5dUNvUkVSRVJFUkVSa1VPVGdsb1JhVk5nWUNBWkdkMEpEUTAxeHNyTEs4ak96c0hwZFBweFpTSWlJaUlpSWlJaWh4WUZ0U0xTTHJQWlRMZHU2VVJGUnhsamRYVjFaR1Z0cGFXbHhZOHJFeEVSRVJFUkVSRTVkQ2lvRlpIZE1wbE1wQ1FuRXhmWDJSaXoyV3hzMnJRWlc2UE5qeXNURVJFUkVSRVJFVGswS0tnVmtRNkxqNCtuYTNKWDQ5amhjTEFsSzR2YW1sby9ya3BFUkVSRVJFUkU1T0Nub0ZaRTlraE1kRFRwM2RJeG05M2ZQbHd1RnpuYnRsRldXdWJubFltSWlJaUlpTWkrVkZGUlFXVmw1VjVkVzFWVnRVL1hVbGhReUp0dnZFbGhnVGE0Yms5OWZYMmI1K3gyT3hVVkZmdjArZGF1WFV0eFVmRSt1VmRkWFIyMXRZZDNJWmlDV2hIWlkrRmhZZlRva1VGd2NMQXhWbFJjVEhaMkRnNkh3NDhyRXhFUkVSRVJrZlk0blU0Y0RvZkhmMjM1ejNQLzRlV1hYdDdqNTdEYjdkdzAvaVllZS9TeFA3SlVEOFhGeGJ6MzNuc1VGKytiVUhCdlRaazhoYnZ1dkt0RGN5Kzg0RUplZS9XMU5zODNOemRUVWxMQ2hnMGIrT21ubi9oeTdwZTRYQzZ5c3JKMisxOTVlYm5YL1ZhdFhNV1ZWMXpKNXMyYmZUN2Z5dDlXY3NYbFY3QjYxZW8yMTFSWldjbWJiN3paNFovdEgvelhnM3o3N2Jlc1hyMmF0OTU4eTJQamNWOWZhMjNkdDdDZ2tNc3V2WXdaMDJkMDZIa1BWWUgrWG9DSUhKeUNnb0xJNkpGQlhtNHVOZHRiSDlUVjFiRjUwMlpTMDlJSUNiSDZlWVVpSWlJaUlpS3lxeWNlZjRLRkN4ZDZqRDMzbitkd3VWeGVHMGJYTjlUVDNOeE1WbGFXeDNoUVVCREp5Y25HOGNyZlZsSmVzU000M0phemphcXFLdUxpNHBnL2Y3N1BkYVNrcEpDWm1la3hkc1AxTjlEVTFPUnpmbk56TXdCUFB2a2tRVUZCYmI2KzUxOTRIb3ZGd3JTbnAvSGpqeisyT2E4dGQweThnMUdqUnUzeGRSMWx0OXNaOTQ5eDFOVFVlTDFXcTlWS1JvOE1icDl3KzI3dmM5NTU1M0hWMVZkNWpQWHAyNGVZbUJoZWZPRkZIbnZjT3lSZnMyWU5FUkVSOU8zWHQ4MzdMdmxsQ2UrOTl4NzUrZm5jZWRlZEJBUUV0THNPazhtRU9jQk1WVlVWNzcvL1BoczNiZVNmLy93bm9hR2h2UHJLcTN6ODhjZGUxeno3NzJkSlQwLzNHSHZqalRkd09wMzgrdXV2WkdkbmU1MC9YQ2lvRlpHOVpqYVpTRTFOcGJ5aWdxS0NRbHlBdmFXRnJDMWJTRXhNcEZOc0ozOHZVVVJFUkVSRVJIYVJucDdPMkxGanFheXM1UDMzM3dmZ2tZY2ZvYlMwMUdOZWF6aTZaczBhcit1ZmZPcEo0L2o5RDk1bjFjcFZIcCs2dEZxdHpKMDcxK2Z6MjJ3Mkxycm9JcStnOW9vcnIyaXo0akluTzRkMzMzMlhVMDQ1aGJUMHREWmZXMnV3T0dyMEtKSlRkb1RKbjgzNURMUFp6R21ubitienVxVy9MbVh0MnJXRWhvUjZuWHZweFplWU4yOGU0SDVQWEM0WDUvM3R2RGJYME1wbXMvSHh4eC96K2VlZkF6QnUzRGhPR25zU2wxNTZLU2F6aWNqSVNLWTlQWTJ4WThkeTBjVVhHZS9meXkrL3pCMTMzTUhvbzBaei92bm5lOXh6N2RxMVBQbkVreHh4eEJGZXoyZXhXTGppeWl2NDc3di9wYXFxaXVqb2FJL3ppeGN2WnNUSUVlMkdyMk5QSGt0UlVSRWZmUEFCUVVGQlRMaDlBaWFUcWMzNUpwTUpsOHZGTWNjY1ExQlFFTk9uVFNjM041ZGV2WG94OXVTeERCbzB5SmlidFRXTDExOTduWWlJQ0k5Ny9Qenp6eXhjdUpEYkp0ekczQy9tTW1QNkRCNS80bkVzRmt1YnozdW9VbEFySW45WWJLZE9oSWFFa3AyZGpjUGh3QVVVRkJaU1cxZEhjbkxYM2Y0R1RrUkVSRVJFUlA0OENRa0puSEhtR1dSblp4dEI3WFAvZWM1cjNrTVBQa1JJU0FpMzM3SDdDczgrZmZydytCT1BBN0JwMHlhU2twSUlDd3Z6bWxkVFU4TWxGMTlDVkZTVTE3bFJvMGFSbDVmblZka0xVRi9uN3IzYXVYTm5qMnJlVnFHaG9YVHAwc1U0SGpseUpDTkhqalNPdi9uNkcySmlZcnlDVDRDbXBpWSttL01aR1JrWkRCdzAwSHRkbzBlUmxKUUV3Tnk1YzdFMTJUajNuSE85NXUzcXBaZGVvditBL293YzRWNUg3ejY5QVZpemRnMmpSbzFpMkxCaFdDd1dRc05DQ1E0TzVvbkhuK0RZNDQ1bCtQRGhYSHJwcFR6MzNIT01HVE9HbmoxN0FsQlVXTVFyTDcvQ21CUEhjT1NRSXdGWXNHQUJLNWF2OEhqZWpJd01YbjNsVmVPNGI5KytkT3ZlamZ6OGZESXlNcGc5ZTdiWFdrT3NJWnh5NmltQU96QXZLQ2pnaHg5KzROVFRUcVdpb29MeU11OVdDK0FPcmpkdTJNaG5jejRENE55L25jdkdEUnVKajQ4bk9UbVpnb0lDaW91S09lUE1NMmkwTlFJUUdSbHBYRjlTVXNLTTZUTVlNbVFJWThhTW9WZXZYa3k0YlFMUHpIaUdPeWJlc2R2MytGQ2pvRlpFOW9tUUVDczllMmFTazdPTmhvWUdBR3ByYTltOGFUTnA2ZWxZcmNHN3VZT0lpSWlJaUlqNFMxbFptZGRHWFRVMU5UUTFOM24xTk8zZHAzZWIxWTVPcDVOSEhuNkU4dkp5K2cvb3o0Z1JJeGd4ZkFUeENmRUFWRmRYQXhBVjdSM1VBdHg3ejcwKys2KzJtamx6cHMveGtTTkhNdW0rU1cxZTE5VFVoTTFtODNudTg4OC9wNktpZ3B0dnVkbm4rWDc5K3RHdlh6OEFmdjMxVitycjZ6bjF0RlBiZks1V3I3LytPdDI3ZGZlYWE3VmFlZk9OTnhrK2ZMZ3h0bmJ0V2hZdVhNaEZGMThFd01tbm5NeHZ2LzNHZlpQdTQ5NTc3OFVjWU9heFJ4OGpOUzJWRzIrODBiaXV1cnFhdkx3OHFtdXFLU29zSWlNamc4QkF6N2d2SVRHQjFaK3V4bXcyczJUSkVwWXNXV0tjczlsc0JBUUVFQjhmYndTMUpwT0pDYmRQSUNjbmgxNjllbkhQUGZmdys3cmZmYjVHdTkzTzh1WExXYmx5cGNkNG43NTlpSTZPNXFlZmZxS3Fzb296emp5RDJwcGFyRmFyOGJWVFZWWEYvZmZkVDBob2lCSEtwcVNrTVBIT2llNWZFb1NHY1AzMTF4dWJtUjhPRk5TS3lENFRFQkJBOSs3ZEtDb3VwcXkwREhDM1F0aXlaUXNKQ2ZIRXhzYjZlWVVpSWlJaUlpTGl5MjhyZnVPMTF6dzN2cXF2cjhka01wRzF4ZDJqMXVGd1VGdGJ5eHR2dmtHblRyNWIzWm5OWmw1NDhRWFdyRjdENHA4WDgrNDc3N0p1N1RyK2VmYy9BY2pKeVFId3FIN2QyYXV2dllyTDVmSWFYL25iU3U2Ly8zNm1UcDNxcytxMXZZL250NzZXOHZKeXRtM2JSbXBxcWpIZTBOREFSeDkrUko4K2ZSZzJiRmk3OTJoVlcxdkw0c1dMZHp2UFYyVXd3R21ubmNibm4zM08wcVZMamJFM1huK0RFMDg2a1pTVUZNRDllbG9EeS92dXV3K24wOG5Ja1NPNTg2NDdQWHIwbm5YV1daeDExbGw4OTkxM1RIdDZHbE9tVHZGcWVWQlFVTUQxMTExUFJrWUcwNlpQODNoUExyemdRcTY4NmtyT1BkZXpRdGhxdGRLclZ5OEFIbjc0NFRaZjQ3aC9qR1BVcUZGYy9mZXJmWjZ2cXF3eVF2bWEyaHFqbXJha3BJU3BVNlpTWFYzTkk0OCs0bEZsTzNMa1NNYVBIOCt6eno1TGVWazVOOTl5czlkck9sUXBxQldSZlM0aFBwNndzREJ5dCtYaWREcHh1VndVRmhaUlYxZFBTa3J5WWZYYk1CRVJFUkVSa1FQTkw3Lzh3amxubitNUmlJNDVjUXhqVGh6ak1XL1NwRWtrSkNSdzAwMDNBWkNkbmMxTjQyL2E3ZjBEQXdNWk5IZ1Fnd1lQSXJsck1oczNidVNOMTkrZ3VibVovLzN2ZjhURnhaR1JrZUZ4emN5Wk0xbjY2OUkyN3VpdTNBVDNabUx0OVM3dDNiczNkOTl6dDhlWXpXWXpxbW5uZlRtUGNkZU5NODR0WGJxVW1wb2FHaHNidWZDQ0M0M3hkLy83YnBzL3UrYm01dkxRZ3crMXVZYmRTVWxKNGE3L3U0c0JBd1lBN2lyazQ0OC9ubUhEM1VGeGJXMHR2LzMyRzk4ditKNFZLMVlRRXhORFMwc0x2Lzc2SzQ4LzlqZ2pSNDZrZTBaM1VsTlRqZXBabDlQOVo3bHJOUzNBYzg4OWg5UHBwS3lzekdPOHNySVNnTGk0T0FBKy9QQkQvdnZ1ZjQzejA2WlBNNExqdGxpdFZxT1hzUytWbFpWR01GNVRYVU5FUkFScjE2N2w0WWNleHVGd2NOZGRkeEVURTJOVVdyY2FOWG9VdGlZYnI3N3lLamVOdjRublgzamVaeXVOUTQyQ1doSFpMeUxDdzhuTTdFRjJkbzZ4azJWdGJTMmJObTBtTFMxTnJSQkVSRVJFUkVUOFpNU0lFVXk2YjVKWDhIcm54RHM5MmdNVUZoYVN0U1dMRGVzM0FMUWJ5TFhGNlhLeVljTUcxcTlmVDBoSUNFT0dET0hDaXk3MENsdkhqaDNMMEtGRFBjYVdMbDNLVi9PK0lpMHRqWFAvZGk2aG9UczIrbks1WFB6dy9ROE1IVHFVc1BBZEFkN09sWm10S2l2Y2dXUmlZaUxmZlBNTkYxNTBvZEVqTnpVMWxjc3V2OHlZKytrbm53THRWK2oyN2R1WFJ4NTlaTGV2L1pLTEwvRWFLeW9zTW9KdmNJZkkvOC9lbmNmWlZQOFBISC9kTzNPMzJSZXpXY2VNcFN4UmtpVTBJbXY5b2xCUmtZcFVkbG9SV2hSQ0tYMkZaQ215RlNMYlJNa2FRaGpyV01ac1pydXozenYzenIyL1AyNXp1TzZkUlJ2eGZqNGVQWEkvbjg4NTUzUFBEUGVlOTNtZjkyZkoxMHZ3OVBSazd0eTV4TFNOWWRQR1RkaHNOa0pEUTNuKytlZng5dkhHWURDUWRpbU45ZXZYTTJQR0RBQ2VIL0E4RHovOE1JQ3lDTnZwVTZmUmFDK2YyNHlNREg0NzhCdGR1blpoL2JyMTVPZm5Ld0hQNUdSSHFZdnc4SEFBbWpScFFvQi9BT2ZPbmVPNzc3NHJkV0czSzNuN2VDdmxEOTB4R2k5bjFPYmw1ZUhyNTB0Z1FDQ2hvYUVNR0RpQTBhTkdsN3B0dlhyMWVPZWRkemg3N3V3dEVhUUZDZFFLSWY1QkdvMkc2RnJSSkY2OFNIWjJEdUM0QzNybXpCbkNJOElKTHVWUkdTR0VFRUlJSVlRUS82NnNyQ3ppNHVKNHV1L1R5c0pabjgvK25EcDE2aERUTmdadzFMR2RPMmV1MisxemMzT2RhcCtXaUlpSTRMbm5uM05xUzB4TUpERXhFWEFzZkJVY0hLd3NtQVdPOGdpTEZpN2kxS2xUREJreWhQWVB0SGZLYmoydy93QmZmUEVGaVltSjFLdGZ6eVVUK0dvWEV5OEM4TmpqanpGdjdqeVdmYk9NNXdjOEQwQmtaQ1NSa1pFQXhNZkhzM2pSWW5yMTZsVnVLWVUvdTJoMlFHQUFyNy91eVBnOWN1UUl5NWN2SjZadERLMWJ0UVlnTER3TXRWcE42OWF0YWRDZ0FTcVZpcEVqUmhJUkVjR28wYU40NlA4ZUlqVWxsUU1IRHREMi9yYktma3VDNkdQR09OZnBmZkhGRituL2JIODZkdXpJK25Yck9YbmlKSGZlZFNjQUo0NmZRS1BSS08rL1pzMmExS3haay8zNzl2UGRkOThwK3hnK2JEZ0pDUWt1NytXMjIyL0R6OWVQbkp3Y3QrL1ZicmVUbFpWRmVsbzZlL2Z1NWVMRmkzaDZlcEtSbWNIMEdkT3hXcTFNbWxSNndOdkwyNHZvNkdnYTN0R3czUE42czVCQXJSRGlINlZXcWFoV3JScmVQbGtrSnlWanQ5c2RwUkNTa3NuTnpxRksxU3BsUHJZaWhCQkNDQ0dFRU9LZlZ4STRiZHUycmZJby9NeVBaMUtyZGkxYXRXb0ZRR0ZoSWRXcVZzUFgxOWRsKzRTRUJDWk9tSGpOeDMzanpUZG8yYktsOG5yU2U1UFlzV01IQm9PQmxpMWJjdmp3WVhidDJrVkJRUUg1K2ZuazV1YVNuWjFOaDQ0ZEdQZld1RkpyM1Y2cHBDNXVWRlFVM2JwM1krbVNwWFRxM01ubHNmNkZDeFppTUJoNDZQOGVLbk4vY1hGeDlIaTBSN25IZGJkNG1WNnZwOG5kVFFCWXMyWU40TWplTldZYmFkZXVIWURUWW1IdWhJVmZYbDF6OEJ3QUFDQUFTVVJCVlBpcmhMbklqRjZ2WitxSFV3RkhtWXFwVTZhaTArdVV4Y3dxVjY3TW9VT0hsRUR0YjcvOVJwMDZkY3E5SnUvWnF5ZTVPYm5rNWVjeC80djVkSDJ3SzFFMW93Z01DdVMzQTc5eDdOZ3h0OXVWQkhEWHJWdkh1blhyQUVlWmgzbHo1ekhqSTBkV2NIU3RhTHk4dkZpNFlDRVhMMTdralRmZlVMYWY4L2tjMHRQVGFkYXNXWm56dTVsSW9GWUk4YThJQ2d6RTI4dUxoSVNMeW9kVlhuNCtwMDZkSmp3c2pLQmd5YTRWUWdnaGhCQkNpSDlEUmtZR3YvenlpMVBOMHFURUpBQysrdW9yVkNvVmRydWQvUHg4OXYyNmo5VFVWS2Z0anh3NVF0OStmWlhYYjcvOXRsTHZOaWNuaHkvbmYwbUhqaDI0N2JiYlNwM0RnUU1IbURCK0FucWQzcW05YWRPbTVPVG1FQllXUm1CQUlMNSt2c1FkaStQRWlST29WQ3JhUDlDZW5qMTdFaG9heXZUcDA5SHI5UXdjT0xETXRWQ08vSDRFdlY1UFpHUWtWYXBVWWNNUEc1ajI0VFNtZmpoVnlZemRzV01IKy9idDQrbStUeE1ZR0ZqbStZdUlpS0JYcjE1bGpnR1lOV3RXcVgxSlNVa2NQbndZdlY1UC9KbDRObS9haktuUVJOY0h1ekxvaFVFWWpVWmxiSDUrUHZIeDhlemZ2MTlwQ3c4UGQxNFlMQzhmUHo4L0pUczIyK2lvK1dvd0dKUXhEZTlveU0vYmY2WnZ2NzRrSnlkejRzUUpsMnhuZDBvQzZXbHBhY3ovWWo2Tkd6ZW1SWXNXQUZ5OGVKRkwyeTY1M2M3ZjM1ODFhOWU0bkpOelo4OEJqb1hJN3J2dlB2cjI2NHZCeThDK2Zmc29LaXBDcTlWeTZkSWxWcTllVGFXUVN1WE83MllpZ1ZvaHhMOUdwOU5ScTFZMEdla1pwS1NtWXJmYnNkbHNKQ1VuazVtVlJkV3FWZERyOWVYdlNBZ2hoQkJDQ0NIRW4ySzMyemw5K2pRZlR2M1FhVEd4eWxVcU85VnFQWFh5Rk9ESWxMMjc2ZVhhc1ljT0hlTE02VFAwN2RlWDFKUlV4bzBieDhzdnY2dzhubDVrTGlJMk5wWkdqUnRSdjM1OUFBb0tDaGcrYkRoUFBmMlVrcDFiVXY5VWIzQytCaXhaMUt5d3NKRE5temV6ZXZWcUN2SUxlUFRSUituNllGZUNyaWloMTdCQlEyYk1tRUZXWmhhalh4bnROak0wTnplWFE0Y08wYWhSSTlScU5UcWRqc0dEQnpOdTNEZysvL3h6QmcwYVJISlNNaDkvOURGUlVWRjA3OTY5M0hNWUVCQlFicmtGZ0RsejVwVGF0M0xsU3RxMGFjUEJnd2RwMWJvVmpSczM1bi8vK3grMWF0ZWlSODhlbUUzbXkyTlhyY1RmejUvMjdTOGYwOHZieTJsL3htd2pQajQreXV0Q1V5R0FVeUQ4M3BiM3NuSERSbmJ2M3MzdTNidng4UEFnSmlhbTNQZGhOQm9KQ0FodzIxZTVjbVZ5YzNQTEhBTmd0VnBKU1VuQllyRW9OWFRyMWF1bkJJN3Z1T01PRm55NWdLTkhqbkxuWFhleWMrZE8xR3AxaGVaM001RkFyUkRpWHhkY0tSaGZmejhTTGlSUVdPajQ4RENaVEp3K2ZZWktJWlVJQ3cwdHR4NlFFRUlJSVlRUVFvaHJWMUJZUU92V3JYbmwxVmVjRmhOcjBLQUJEUm8wVU1hTkdUT0dhdFdxY2ZIaVJSbzJiS2dFWGRQVDA1VkZxSW9zUlNRbUppcEJ3ZExZYkRZU0V4UEp6OHRYMml3V0MrQ2M4V2t5bVRodzRBQjc5KzVsMTg1ZCtQcjUwcWxUSjFyZDJ3bzdkakl6TTBsTVRNUmtNbEZRVUVCeGNURjE2OVpsNTg2ZHZQMzIyNHdaTXdhdFZ1dDA3QjkvL0JHTHhjSjlNZmNwYlhjMXVZdEhIMzJVbFN0WG92SFVzR3YzTG9CU2c3MGJmdGlnekRjMU5SVnprWm0xYTlhV2M2WWQ3L0gwbWRQS1dGOC9YMkppWWpoKy9EaWJObTdpNDVrZmMvRGdRUUQ2OXV0TGVIZzRkZXZXcFc3ZHVrNzdpWTJOSlNJaVFpbGg0RTVLU29xeUtGakp1UVRuUUhqak94c1RHaHJLbk0vbmtKYVdSdWN1bmNzTXJnSjh2L1o3TGwyNlJQOW4rN3Z0cnhsWkU0QXpwODhvSlIxS3NtSzNiZHZHcVpPbk9IMzZOQ2RQbmlROFBKem82R2dsZU55aVpRdTJiZHZHaVJNbnFGMjdOdDdlM2h3OGVOQVJxTjJ4a3laTm1wU2IzWHl6a1VDdEVPSzYwR28wUkVkSGtabVpTVXBLS2phYkRZRDB0SFN5amRsVXExYlZhVVZQSVlRUVFnZ2hoQkIvWGJZeG03Q3dzRExISE5oL2dJTy9IV1RrcUpIczNMR1R4WXNYODFpdng1ZzJiUnBHbzVGSEgzMzBMOC9EVk9nSUpCcjBCcWYyV1ovT1VoNzd6OC9QWjhHWEMxaTRZQ0U2blE2VHlZU2ZueDloWVdIb0RYb01lZ1BoNGVGRVJFVHcwMDgvTVdYeUZONGM4NmF5cjRLQ0FwWjlzNHpnNEdEdXZmZGVwK1AwZTZZZkZ5NWNVQmJOZW12OFd5NDFhMHNzWHJ6WXBkN3NnZ1VMeW4yUGFyV2E0M0hIT1I1M0hJQnExYXJSdW5WclBwbjVDYzJhTmFObXpacE9ZenQzNlV4R1JnWldpOVZwUHhhTEJaUEpSR3FLY3drS25WNUhRRUFBZHJ1ZGMyZlA4V2lQeXorWGtxRDRsZGZWYXJXYUhqMTZNR3ZXTEF3R0EwOCsrU1JsV2I5K1BldlhyYWZQazMxS0hSTVdIa1pnWUNDSER4K215ZDFOc052dFBObm5TUVlQR2N6aXhZdlI2L1EwYU5pQUJ4OTZrSHIxNnZHL3ovNkhUcWNEb0VtVEptZzBHbmJ1MkVuZHVuVnAwS0FCSjArZUpDa3hpV1BIanZINkc2K1hPYitia1FScWhSRFhWVkJRRUg1K2p1emEvSUlDd1BFaEZCOS9sc0NBQU1Jand2LzBhcHBDQ0NHRUVFSUlJUzRyeVd5TmFWdjY0K1NKaVlsTW1US0YyclZyMDdwMWF5SWpJeGsrYkRoNzkrN2w2YWVmeHR2SG02Wk5tenB0TSttOVNjcDFXMGs1aFprZnoyVFdwNlhYYUUzUGNOVEg5ZmJ4VnRyMGVqMFQzNTZJMld6bXhJa1Q1T1htMGFObkQ2VkVYbzlIZTlDaFF3ZjZQZE9QMU5SVWR1ell3UU1QUElDdnJ5L05tamVqYXRXcVRzZVlNMmNPMmRuWkRCNDgyQ1hUZHRQR1RmeisrKytvMVdwc05odHo1OHhGcTlIU3FIRWpsN2t1L21xeFMxdENRZ0kveHY3STAzMmZkbm9pTkNreGllOVdmMGZuenAyZEFyRWw0dVBqU1VsSllkeGI0OXllbDdjbnZzM3AwNmZkYnJkNzkyNm50cFl0Vy9MR20yOXc0c1FKY25Oem5Xb0NaK2U0MXFqTnljbGh3NFlOZ0dOaHVHM2J0dkYvLy9kL0xzY3EyWGI5dXZWMDY5YU5KNTU0QXJqOHN6MTU0aVRKeWNtY1AzZWU3bzkwcDhuZFRmaGx4eS8wZTZZZk9UazVGQlFVNE9IaHdXZWZmZWFTb1Z4b0tzVFh6N0VZblY2djUvNTI5K1BqNnlqWjhQTGdsL0h6ODJQeG9zWDQrdnB5enozM3VEMUhOek1KMUFvaHJqdFBUMDlxUnRYRW1KMU5VbElTdG1KSGRtMlcwVWhPYmk1VnFsVEJ6ODkxVlZFaGhCQkNDQ0dFRUJWMzh1UkpUQ1lUdFdyVmN0di82NisvTW5YS1ZEdzlQWG5sbFZjYzEybzFhOUszWDEvbXpaMUh0MjdkNlA5c2YyWGhycUNnSUlZTkcxYmg0OWVyWDAvNTgrRkRoL0gyOW5hcXF3cU94K1lYTFZyRTRVT0hYWUttVjliVVBYdjJMTit2L1o2dnYvcWE5ZyswcDN1MzdvU0ZYODRVM3JadEc1czNiYWJoSFEzcDBMR0QwbjcwNkZHK25QOGxjWEZ4UkVWRjhlcHJyM0xrOXlQTW16ZVBOOTk4ay9yMTYvUGdRdy9TckZremwrQXVPQUt4eTVZdjQ4ZllIOUZxdFRScjNzd3BRTHIzMTcxczJyaUo5ZXZXVTY5ZVBicDA3VUtyVnEzdzlIU0U0S0tpb2hnMWVoU2hvYUZ1ejlISVVTTmRzbmRuVEo5QnBVcVZuR29JQS9qNk9LNlRWMyszbXJEd01LVThCYUJrMy9yNyt3T09Pck5qM2h6RCtmUG5lZUdGRjRpTmplWHoyWjlqczlubzFxMmIwMzVqWTJNQmVPS0pKK2oxV0M4bWpKOUFZbUtpc3FqYzh1WExDUW9Lb21xMXFtZzFXaDU0NEFHMmJON0Nqei8rU0pVcVZRQkg3VnAzWlNReTBqT29GWDM1OTIvdzRNSEtud01EQTdIWmJQejQ0NCswdWErTjIrMXZkaEtvRlVMY01BTDgvZkgxOGVGaVlpSzVPYm1BbzhEOGhRc1g4UFh4b1VyVktzcUhteEJDQ0NHRUVFS0lhN04xNjFaOGZYM3g5ZlZseStZdHhNZkhBNUNVbE1TQ0x4ZXdlL2R1SWlJaW1EQmhBaEdWSTVUdHVuZnZUbjVlUGt1WEx1WDMzMy9uOFNjZXAzbno1bmg3ZTVlN3FOYUdIemFRbkp5TTNxQm54NDRkV0N3VzR1TGkrUDMzMzJuWHJwMlNqWHI4K0hIbXpaMm5CRkFuVEpoQVdIZ1lhOWV1eGFBM2tKeWNqTmxzSmpESVViTzBlZlBtM0gzMzNXemF1SWtsUzVhd2Z0MTYydDdmbG1IRGhuSDgrSEUrbXZFUmZuNStEQjgrSExQWnpJNGRPOWk0WVNQSGpoM0RZRERRLzluK1BQend3M2g0ZUZDbFNoV2FOVy9HTjB1L1llUEdqWHp3L2djWURBYnExYXZIU3krL1JFaElDSWNPSHVMNzc3OW56NTQ5ZUhwNjh0QkREOUd6VjArWEdxL2R1bldqVFpzMmJOaXdnUTAvYkdEcWxLbk0vMkkrWFIvc1NwY3VYZkR4OGFGNTgrYWxuaTkzNVJmMGVqMit2cjdVcmwzYnBlL2did2Zadm4wNy9aN3B4L2J0MnpseitneEZSVVg4OU5OUFJFWkdvdGZyT1hUd0VOT21UU01ySzR1Um8wWVNFeE5EVE5zWXhvNFp5OXc1Yzltelp3K0RCZzJpZXZYcUFIVHQycFhhdFdvckpROENnd0tKaUlpZ1JvMGFWSzlSbldyVnFqa0YyQ3RYcVV5TEZpMzRiTlpuVkt0V0RiMWVyN3lQQS9zUGtKaVlpTUhMUVB5WmVCSVNFbmlpOXhNODJjZDkyUVc3M1U1MmRqWmJmOXpLamw5MkFOQ29VU05HdnpLNjFITjJNNUdJaHhEaWh1TGg0VUdONnRYSnpjM2w0c1ZFWlNYUTNMdzhUcDQ4UlhoNG1OTXFuMElJSVlRUVFnZ2hLa2F0VXRPNWMyZXlqZGw4OHNrbjJPMTJXcmR1emRtelo5bXpadzlkdW5iaDZhZWZkc2x5QlhqeXFTZUpxQnpCM0RseldiTjZEWGZmZlhlRk1oN1QwdEpZdFdxVlV6YXNsNWNYTVRFeFBQZjhjMHBiVUZBUVdwMldjVytOVXg1NWo0K1BaOEdYamxxd0hoNGVOR3JjaUhidDJpbmJlSHA2MHFWckYrNXZkeityVnE0aUpDUUVsVXBGYUdnb0lTRWhEQjAybE5EUVVJNGRPOFpITXo3QzI5dWJYcjE2MGYyUjd2ajZPaisxR1JBUXdNQVhCdkpFN3lmWXVIRWpXMy9jU3JHdG1ORFFVRWFQR2sxY1hCemUzdDUwNzk2ZGg3czlUSEJ3Y0tudk9TZ29pTjY5ZTlPclZ5OWl0OFN5YlBreUZpNVl5Sm5UWi81VTNWV3RUb3RHNi81Y3IxeTFraXBWcXZEUVF3K3hiZXMydnZ2dU8reDJPMVdxVk9IbHdTK3pkczFhUHYvOGMvejgvQmcvZmp4M05ia0xBQjhmSDk1OTcxM216cDNMcG8yYm1QekJaR1orTWhPVlNrWExsaTFwMmJLbGNvd2hRNGFVTzhmaEk0WXpmZHAwRGh3NFFNOWVQWlZTR0NrcEtjeWVQUnR3Qkp3N2R1cElxMWF0eU12TnEvRDdEd2tOcWZEWS96cVZ5V3l5bHo5TUNDSCtmY1hGeFNRbkpXUE16blpxMSt2MVZLNGNJWXVOQ1NHRUVFSUlJZjZ6VHAwOGhkbGlvY0VWNVFEK2FYYTdIYlBack5SOHZWSnlVckpURm0xcGNuSnlVS2xVTG9ITzhsaXRWcXhXSzJxMTJtMUpnYkxtYkxWYThmRHdVRW91VklURlluRUtKQjg5ZXBUYXRXdGYwN0dMaW9yUWFyWDg4c3N2NUdUbmNIKzcrOTJldS9JVUZ4ZXo5Y2V0MUtsYlI4bGEvYnNrSlNhUmw1OUhuVHAxM1BhbnBhV3g0TXNGUE5QL21WS0R5d2YySDBCdjBGT3Yzai96dTFqeU0vVDA5SFNxNXl0Y1NhQldDSEhEeTgvUEp5SGhJbGFyODhxWFB0N2VSRVJFb05QcnJ0UE1oQkJDQ0NHRUVPTFB1UjZCV2lIRWphM2l0eUtFRU9JNjhmYjJwazdkT29TRmhUbmRRYzNMeitmVTZkTWtKQ1Jnc1ZpdTR3eUZFRUlJSVlRUVFnZ2gvaHFwVVN1RStFOVFxMVNFaEZRaUtEaUlTeW1wWkdabVV2STRRSFoyRGprNXVRUUZCaElhSG9iSE5Ud09JNFFRUWdnaGhCQkNDSEVqa0dpR0VPSS94VU90SnFKeUJMWHIxTWJQMzA5cHQ5dnRaR1JtY3VMNENkSXVwV0d6MmE3akxJVVFRZ2doaEJCQ0NDR3VqUVJxaFJEL1NWcXRsdXJWcWxFck9ocUR3YUMwMjJ3MlVpOWQ0c1NKazJSbVpTRkZ1SVVRUWdnaGhCQkNDUEZmSUlGYUljUi9tdDZnSnpvNmlobzFxcVBUWFY1VXJMaTRtS1RFSkU2ZFBFVk9UdTUxbktFUVFnZ2hoQkJDQ0NGRStWUW1zMGtTem9RUU40MHNvNUhVbEZTc1ZxdFR1OTZncDNKRUJGNWVYdGRwWmtJSUlZUVFRZ2h4MmZHNDQxaUtpL0dXYXhRaC9qRlJVVFd2OXhTdWlXVFVDaUZ1S29FQkFkU3RXNGZ3TU9kRnhVeUZKdUxqenhJZmY1YmNYTW13RlVJSUlZUzRudXgyTzB1WExpVWpJNlBVTVZhcmxaVXJWeElmSC84dnpxeDhTVWxKMTd5TjBXakVibmVmSTJXMzI4bkt5cXJ3dnJadjM4NlNKVXV1ZVE1bE1abE1aZmJiN1hZS0NncktIRk5ZV01oSEgzMUVRa0pDcVdOU1UxSlp0V29WUjQ4ZS9WUHp2SnJGWWlFN094dUx4ZkszN08vZlpyUFpvSlRmQ3lIRXJjbnplazlBQ0NIK2JpcVZpa29obFFnTUR1SlM2aVV5TXpPVkw4WUZCUVdjUDM4Qm5VNUhTRWdsL1AzOVVhbFUxM25HUWdnaGhCQzNGcHZOeHVKRmkyblNwQW5Cd2NGdXgzaDRlTEJ4dzBiT3hwOWwxT2hScGU0ckt5dUx3NGNQLyttNVJFZEhVN1ZxMVFxTi9mcXJyMW14WWdYVFoweW5SbzBhRlQ3RzJERmpzZHZ0ZlBMcEp5NTl4NDRkNDlWWFh1V2xsMTZpYzVmTzVlNHI3bGdjQnc4ZTVJa25ucWp3OGN2eTJXZWZjZlRJVVNaTW5GRHF6MkxqaG8wc1dyU0k0Y09IYzNmVHU5Mk9LU29xWXZPbXpkelg1ajZxVmF2bWRzeWNPWFBZdlhzM2plOXN6RHZ2dk9OMlRIRnhzVXViU3FWQ3JYYk5NL3YwMDAvWnNua0xIOC84bUtpb3FOTGU0ZzFMcFZLaFVxbitjeGwvUW9oL2pnUnFoUkEzTFErMW1vaUljRUpDS3BHV2xrWldsdEZ4MXhvd204MWN2SmhJU2tvcUlaVXFFUkFVNkpTQks4U05yclNzSENHRUVEZTJXLzBHOGZidDIyblVxQkhlM3Q1S204MW1ZOE1QRzdpbjJUMFVtWXVjeHJkcTFZb1ZLMWJ3NEVNUDR1ZnJwN1RyOURvbHFIaiszSG1tVEo2Q1ZxdDFHOHdyaThsa292K3ovU3NjcUgzd29RZlp1SEVqeTVjdEx6TjRmS1VMRnk1dzl1eFpldmZ1N2JaLzk2N2RBTnpWNUs2S1RkcU55UjlNWnUvZXZlV09Hek5tREkzdmJPelUxdXllWm16YXVJblJvMGZ6M3J2dkVSNFI3dFNma1pIQi9QbnpNUmdNMUtwZDYwL1A4ZmZEdjdONzkyNGlJeU01K050QmR1N2NTY3VXTFozR0ZCWVcwck5IVDVkdFc3WnN5UnR2dnVIVWR1N2NPV0szeEtKV3ExbTVZaVdqWHhuOXArY21oQkEzQ2duVUNpRnVlcDZlbmtSRVJCQWFHa3BXWmhacDZlbktuWHFyMVVweVNncXBseTRSR0JSSVNFZ0luaDRlMTNuR1FyaTZNakJiOG1jSjFnb2h4SCtMU3FYQ2JyYzdCV3R2dGNEdDhtWExLU3dvcEYzN2RrcmJ5Wk1ubVRWckZwY3VYV0xGaWhWdXR4czEwamtvZWxlVHU1ZzRjYUpUMjdUcDA0aU1qTHltK2ZSNHRJZEwyNFVMRnhnNlpHaXAyeFFYRi9QTEw3K3dZOGNPdC8xNnZaNGxTNWRRVkZSRWNYRXhQNnovQWJWYVRVeE1ESVdGaFlBalcxaXIxV0t6MmZqcHA1K29YYnMyYXJXYXRMUTBwMzFwdFZyOC9mM0xmUjlGUlVXRWhJVHcrQk9QdSszUHlNamdpM2xmdU0xV3ZhdkpYWXdkTzVhSkV5Y3lidHc0Wm4wMkMwL1B5NkdDanovNm1LS2lJaVpNbkVCQVFFQzVjM0VuUHorZjZUT21FeEVSd2RRUHAvTDZhNi96NlNlZlVxdFdMVUpEUTVWeE9wMk9DUk1tT0cwN2I5NDhmUDE4bmRxc1Zpc2ZmL1F4VmF0VzVjbW5ubVRTZTVPNHQ5VzlMb0ZmSVlUNHI1RkFyUkRpbHVIaDRVR2xrRW9FVndvbXkyZ2tQUzJkb2lKSDFvYk5aaU1qUFlQTWpFejgvZjBKQ1ExQnA5VmU1eGtMNFJ5VXZmcS9xOGNJSVlTNE1WMGRtTDN5UDNkamJtYjMzSE1QdTNidGNnclVIdGgvZ050dXU0M0FvRURDd3NPWU5tMmEwbWMwR3RtNFlTUGR1bmREcDlNcDdWY0dFdjlPRm9zRm04Mkd4V0toWjgrZVZLdnUvaEgrc3BUTWJlcVVxZXpjdVZOcEh6QmdnUExucGsyYjh0YjR0OWk3ZHkrWm1abGtabWJ5VEw5blhQWlZNaTRoSVlHTEZ5OENrSnljak1sa1l0ZXVYUUNFaFlVQkVCQVF3SDMzM2VkMlR1Zk9uZU9MZVY4NHRjWEZ4V0UwR3BYWDk5MTNINEdCZ2Z6NjY2OUsyK2xUcDltL2Z6K3RXN2NtS3l0TE9TWkFzMmJOVUt2Vm5EdDNEcFBKUkVHK280WnRRa0lDZW9NZXZWNVBaR1NrbytURHpFOUlUMHZudlVudm9kZnJHVEZ5QkNPR2oyRFNlNU40YjlKN0dBd0dBTlJxTlhjMHVvT0ZDeGJTcVhNbnFsU3B3cng1ODV5eXFRRVdMbGpJNmRPbmVmK0Q5NmxYcng0ZE9uWmcyb2ZUQ0E4UC8wK1dRQkJDaUJJU3FCVkMzSEpVS2hWQmdZRUVCUWFTazVQTHBiUkxtQW9kQ3lqWTdYYU1SaU5Hb3hGZkh4OUNRa1B3a2xWWXhYVnlaVkRXWnJPaFFvV0hwd2RxbFJwUFQ4OXJmcnhUQ0NIRTlXV3oyYkJhcmRqc05vcXR4ZGl3T2RYZXZCV0N0WTBhTldMVnFsV1l6V2FsYmR1MmJYVHAyZ1Z3bkFNUER3OWxjYTJrcENUV3JGbERtL3ZhS09VU2REcWQyeXhUcTlXcTNJVC9NK2JPbVV0S1NncFBQdldrTXRlcnl3UmNxNENBQVByMTYrZlV0bWpSSXVYUDM2NzZscENRRUFZTUhIRDFwbnc0OVVNbDZMdDkrM2FXTDFzT09ESjZiVFlia3orWURFRDdCOXIvcWJrdFdiS0VBL3NQVkdqczl1M2IyYjU5dTFQYjhoWExNUmdNZkRqMVE4NmVQYXUwejU0OUc0Q2FOV3N5ODVPWkxQaHlBZHUzYjZkdnY3NDBhTkFBZ0dyVnFqRmk1QWplZS9jOXhvNFp5NFNKRTVTZmIxWldGdDkrK3kydDI3UUdJRGMzMXltamRzMmFOYXhhdFlyK3ovYW5YcjE2QUF3YU5JaUVDd204TmU0dEpreWNJTUZhSWNSL2xnUnFoUkMzTkQ4L1gvejhmTWt2S0NEdFVocDVlWGxLWDI1ZUhybDVlUmowZWtKQ1EvRzc2cEVySWY1SkpjSFprdiswV2kxNm5mNTZUMHNJSWNSZm9GYXIwWlk4c2FOejFFY3RzaFJodDl0UnE5V28xZXFiUGxoNzIrMk96Tm5VMUZUQWtUR3JVcW1JaVluaHA1OStBdUNYN2I4d2QrNWNBR1Y5Z1RGdmpnRWNHYThOR2piZzNYZmZkZG4zc0tIRC90TGNRc05DMmJScGszSk1jRjhhb1R6ZHUzZW56NU45QU5BYjlDNkIxRldyVmdHT21xMUhqeDVsNE1DQnRHalJ3bVUvYXJWYUNkVDI3dDFicVhIN3l1aFh5TXZMWTlabnM1U3g3N3p0Zm1HdXNnd2RPaFN6eWV5MmIvTGt5ZVRtNWZMMnhMZEwzVjZ2ZDN3dm1mcmhWR3cyRzVzM2IrYnoyWjh6N3ExeE5HellFSlZLcFN5K0ZoTVRRNDhlenVleVJZc1dEQnMrakJuVFp6QnE1Q2hlZmUxVklpTWpsU3pma21COGJtNnVrbEg3M1hmZk1YZk9YRHAzNmN3amp6eWk3RXVqMFRCbTdCamVmT05OWG52MU5ZWU1IVUtyVnEydStad0lJY1QxSm9GYUlZUUF2TDI4OEk2c2dkbHNKdTFTR3Nic2JLV3YwR1Rpd29VTGFEUWFLbFVLSmpBZ0VMV0haREtLZjg2VlFWb0FieTl2UEtSMnNoQkMzSFQwZWoyZUdrOU1KcFB5Yi83TkhxeTllUEVpSTBhTVVHNk9aMlZtTVdUb0VESXpNNVV4blRwM29sUG5UZ0RFeDhjelpQQVE1bjB4RDM5L2Y3NmMveVduVHA5eXUrL0Jnd2NyWlFDdWxwcWFpc0hMNFBJSS9ZY2Zmb2pHVXdOQXZYcjFLQ2dvNEhqY2NhWC9oUmRlY0x1L2RldldZYlZhZWZqaGgxMzZha1RXS08zdE81ay9mejVoNFdIS2U3MWF5WTNhSzJWbFpSRVhGMGUxYXE0bEdZNGNPVkpxWVBuSzRIT0prc1hZM05Gb05HZzFXaXBYcVZ6V1d3QlFTbExzMzdjZkFLMUdpOEZnNE91dnYrYnJyNyttVWVOR1BQZjhjK1RuNTd0czI2eFpNMGFNSE1Fbk16OWg0b1NKelA1OHRwSk43ZS92VDM1K1BsYXJGVzhmYno2YytpRmJ0MjZsZGV2VzlPblRoK3dydnErWGVPMzExNWo4d1dUZW4vUStmZnYxcFdkUDE0WEpoQkRpUmlhQldpR0V1SUpPcDZOcXRhcUVSNFNUbHBaT1ZsYVc4c1hXWXJHUW5KeENTa29xdnI0K0JBVUY0ZVBqYzUxbkxHNDJWNVk2c05scytIajdTSWtESVlTNGlYbDZlT0psOENJM0x4ZTRYUDdnWmczV0x2aHlBYWRQbjFZV3Raby9mejRlSGg1RVJVZlJwRWtUVXBKVG5JS05KZC9EbnUzL0xPRDRQbWEzMnhuMHdpQSsrOTluVHZ1dWUxdmRVaGNUZTZ6WFkzVG8wSUZubjN2V3FYM1I0c3RsQ0tLaW9nZ0pDVkVDaFZCNldZRWRPM2FnMVdyL2ROa0JjQVFWMDlMU1dMTm1EVzNidGlVb0tNaXB2N2k0R0E5UDV4dTFXN1pzVVdyVEh6bHlSQ2tsQUk1eUFrODkvWlRiWTZXbHBmSDU3TThyUExkcnJYOWZVRkRBNGNPSEFkaTdkeTlXcTVYNzI5NVBSa1lHRFJzMjVNaytUNWE2YmQ5K2Zaa3lkUXFGaFlWb05CcU1XVVowT2gxNnZaN1VGRWZtdGIrL1AxN2VYdlR1M1p2c25Pd3k5emZ1clhFYy9PMGdEenp3d0RXOUJ5R0V1QkZJb0ZZSUlkenc5UFFrSWlLYzBOQVFNak15U2MvSVVDNG83SFk3T1RtNTVPVGs0dW5wU1VCZ0FFR0JnUzRaRDBKY3F5dUR0TVhGeGVpME9nblNDaUhFTGFDa0pFSlJVZEZOWDdOMi9JVHhBR3pjc0pHWk0yY3k4ZTJKMUs1ZEczQ1VCQWdOQzJYTW1ESEsrSXNYTHpMNWc4bTg5ZFpiZVB0NHMyYk5HaEl1SkRCMDJGQmxUTWwzdFBJK00vUHk4NXhlSnljbHMzRGhRbDU4NlVWOGZYMVJxOVY4TWY4THpwOC96NUlsUzFDcjFTUWxKWEhxbEdzR2IycHFLcjYrdmtxNWhoSnF0WnJXclZ0WDZGeUVob1lDTUdIOEJIYnQzTVdrOXllaDBXaVVmcXZWNnZTNnVMaVlIOWIvZ0U2bkl5Y25oN0ZqeHRLeFUwY2w2OWZmMzk5dENRVndMQ1oycGRPblR6dlZDYjVhZm40K0ZxdUZvMGVQbHZrZW9xT2owZXYxN04yN2w4cVZLM1ArL0htU2twTFl1blVySDMzOEVZTUhEeVlySzRzSkV5YVV1bytxVmFzU0ZuNDVFem96S3hPZFRzZmV2WHRKU1VseHpQL3NPWHIxNmtWd2NEQkpTVW0wdXJmMHNnYVJOU081NTU1N3lweTNFRUxjcUNSUUs0UVFaZkR3OENBa05JU1EwQkN5akVheU1qSXBLQ3hVK3ExV0srbHA2YVNucFdNd0dBZ0tDc1RmMzErQ2ErSlBLd25VcXRWcXBmYWJFRUtJbTU5QmIzQXNOR1p6TERCMk13WnByN1JqNXc0QXpzYWZKU0FnZ0pDUUVJcUxpL0V5ZUJFWkdZblZhZ1VjR2JRQUVaVWo4UFB6dzgvWEQ3MUJUL1hxMVpWOUZSUVdBSERtekJsR0RCL2hkQnovQUgvbXpac0h3TGF0MjNqOHNjY0pDdy9qMTE5L1pkcUgwOUJxdFZ5OGVKSGJiNzhkY0h3Ty8vYmJid0FZdkF6czM3ZWYyYk5udTN3bW0wd21QRDA5T1hQbWpOSm10VnBScVZST2dkcVU1QlFlN1BxZ3kvc3ZLZEVRR2hySzBHRkRtZlRlSkQ3OTlGT0dEWFBVMmJYWmJOanRkcVVzQXppQzI5bloyYlJxMVlwVHAwNHhZT0FBSm44d0diWHEycjkzVHBrOGhjVEV4SExIdmZyS3EyWDJmL0xwSjBSR1J2TGR0OS9Sb2tVTHpwOC96OE1QUDh5eVpjdVlOM2NlcjczK0drVkZSVFM1dTRteXY3WnQyeXJsSHM2Y09jTzJuN2JSc1dOSEFnSUNBTWpKemlFdkwwK3B1NnRXcTVrMWF4YVZRaW9SSEJ5TWo0OFBsU3RYSmpVbGxiRmp4ekp5MUVqcTFxMEx3TysvLzg3eVpjdnAyYXNudnI2eXZvUVE0cjlIQXJWQ0NGRkJnUUVCQkFZRVVHU3hrSm1aaVRITHFGeEVBQlFXRnBLWVdFaHljZ3ArZm40RUJRWGk1ZVYxSFdjcy9tdXV6S2lWSUswUVF0eDZ0Qm90SnJNSnRWcU4zVzYvYVlPMTZlbnBuRGgrQW9BbFM1WVFHeHZMcFBjbllUYVpNUmdNclB0K0hiTm56M2JhcGwvZmZzcWZHelZ1NU5SWFdPQzRpVjZuVGgybm1yS3JWcTFTRnVNQ1I5QjMzcng1QkFjSHMzYnRXbUppWWhqNHdrQWxvTGQ5KzNhV2ZMMkVDeGN1QUk0YThTVytYdksxOHZSVVRrNE92Wi9vVFo4bit6alZRRjIrZkRsZmYvVzEwOXdDQWdMbzE2K2ZVOXVpUll1Y1h0OTc3NzEwN3RLWkg5Yi9RSU1HRFdqZnZyMFNvQzQ1Wmw1ZUhrdVdMS0ZkKzNaNGVqamVVNXMyYmNqS3lzSmlzWERwMGlWc05odEZSVVZYbjI0QXArK3NBSysrOW1xcFk4K2ZPOC9NbVRNQlIxbUNoZzBidWgwSEVCRVJ3WjQ5ZTRpUGoyZjRpT0VzWGJvVWxVckYwS0ZEMFJ2ME9GUUh1Z0FBSUFCSlJFRlVMRnE0aU5qWVdMNWM4S1dTTFg3a3lCRWxVTHRyNXk2V0xsMUsyN1p0bFgwT2ZHRWdBMThZcUx3MkdvMDgyZWRKdEJvdFd6WnY0ZE5QUDJYeFY0dXBGRktKek14TTl1L2Zyd1JxWTJOajJiTjdUNmtsSUlRUTRrWW5nVm9oaExoR1dvMkc4TEF3d3NQQ3lNdkxJek1yaTl5Y1hLV1dsODFtdzJnMFlqUWEwV3ExQkFZR0VoZ1k0SFNoSU1UVlNuNS9TZ0sxSG1wWlBFd0lJVzQxYXJWYXlhUUVidHBnN2FhTm0yamVvam14VzJKNVlkQUxmUHpSeDZ4WXNZSzgvRHo4L1B6bzJLa2piZTVyQThDRjh4ZDQvZlhYbWYzNWJIeDhmTmkyYlJ0cGw5S2M5cGVjbkl4V3E2Vnk1Y3BVcVZJRmNEenFuNUNRd1BBUnc1Vng5ZXZYWjlldVhmajYrdkxHbTIvUXNtVkxwLzBzK1hvSmVyMmVoeDU2aUxWcjErTGo2MzR0Z2wrMi93TEEwaVZMcVYrL1B2WHExU3YxdmVvTmVwYzZ0cXRXclhJWjE3OS9mL2J2Mzg5WGk3L2l2dnZ1VTRLb0dxMGpvL2FyeFY5UlVGREFvNDg4eXVyVnE1WHRTaFl6ZStmdGR6aDY5Q2lQZEgrazFMbGNLU29xcXRTK3paczNvMUtwQ0E4UEozWkxMTjI2ZFhNcXdYQzFwVXVXMHJ4NWN5VWpGaUE4SWh5QVJvMGFzV3paTWs2ZlBrM3QyclZwMEtBQnNUL0dLdU1PSFRwRWRIUzBVZ2JpYXBtWm1Vck5ZSTFXUS8zNjliRllMT3phdFl2MjdkdFR2MzU5Zmp2d0c3MTc5NmE0dUpnOXUvY1FFeE5UNW55RkVPSkdKbEVESVlUNEMzeDhmUER4OGNGV2JNT1liU1F6TXhPVDZYSzlyNktpSWxKVFUwbE5UY1hIeDRlZ3dFQjgvWHh2eW9zdThkZGR1WWlZaDRjRWFvVVE0bGJqNmVtcGZBNm8xZXFiOHZ1Q3lXUmk3ZHExdlBIbUc4UnVpU1VvS0loQkx3NGlNek9UOUxSMFFrTkRzVmdzU25ET2JyZlRybDA3UjgxVWk0VkdqUnE1UE5JZUh4OVBkSFMwY3I2c1ZpdWZ6UHlFYXRXcUVSTVRvNHlyVTZjT05TSnJzUFhIclVSRVJMak1iZFRvVWRTc1daUDVYOHduS0NnSVB6OC9sekVaR1Jrc1hyeVlGaTFhWUxWYW1UaGhJaDlNL29BYU5XcjhwZk5pTUJoNC9mWFhDUW9LUXFQUmtKMmREVnpPcUsxY3VUS1BQL0c0VXkzWHEwVkZSZkhpU3krNjdVdEpTV0hxbEtubHp1UEVpUk5zM3JTWmUrKzlsd2NmZXBEWFhuMk5oUXNXdWl6Q2RpV1ZTc1dqUFI1MTIxZS9RWDMwZWoyLy92b3J0V3ZYcGxidFdpeFpzb1NNakF6MGVqMG5UcHlnZDUvZXl2aUxGeSt5Wjg4ZVRwODZ6WW1USjdpVWVvbW4rejROZ0Y2dko2SnlCRFZxMUdEN3o5dHAzNzQ5alJvMzRzdjVYMUpRVU1ESkV5Zkp6YzNsL25iM2wvcytoUkRpUmlXQldpR0UrQnVvUGRRRUJRVVJGQlNFeVdRaUs4dUlNU3VMNGo5V0tnYkhJMnQ1ZVhtbzFXcDhmSDN3OS9QSDE5ZEg2dGtLSnlYbEQyN0dpM01oaEJCbFU2bFV5dWZBeldyVnFsVUVCQVE0WmFHMmF1VllHR3IxNnRXMHZMY2wrL2J0WThya0tVN2J4Y1plenNMcyttQlhCZzBhQkRodWloOC9mcHgyN2RvQmpzL1J6ejc3ak5PblR6TnQralNYNzFuUFBQTU1jY2ZpR1AvV2VONTU5eDJxVmF1bTlKVmttUjQ4ZUpCYXRXcTV6RDA5UFoweGI0NUJwVkl4WU9BQXZMeThHRDVzT09QZkdzL1VEOHNQZ3BhblpGRTFRRm5vUzZmVkFmQkFod2ZLZlRyTDI5dWIyMjY3elcxZlJVb3FwYWFrTXVtOVNSZ01CcDdwL3d4aFlXRzBmNkE5MzM3N0xaNmVudlR0MTlmdGRrT0dEaUV5TWxJSkxsL0owOU9UMit2ZHp1RkRoK25kdXplUmtaRUFIRHQyREpWS2hjMW00OTU3NzFYR0h6OStuQlhMVjNENzdiZlR0V3RYNnRldmo0ZUhCd3NYTEVTbmM1eUxGaTFhc0dMRkN2THo4Mm5VcUJFMm00M1RwMDRUR3h0TGpSbzFuTTZqRUVMODEwaWdWZ2doL21aNnZaNklpSERDdzhQSXkvMmpORUp1cnRKdnM5bkl5YzRoSnpzSGxVcUZ0N2MzZnY1KytQdjVTUmJsTGU3S1IxMkZFRUxjbW03Mno0SWYxdi9BZ0lFRFhOclBuVHRIUm5vRzk5eHpEL3YzNzBldjEvUE5zbTljeG8wZlA5N3A5YTVkdThqUHo2ZFY2MVpZclZabWZqeVQyTmhZQmc4ZTdQYnhmb1BCd05oeFl4azlhalN2akg2RkVTTkgwTFJwVTZVL0lTR0IrUGg0bDZ6TWd3Y1BNbjNhZEFBbXZqMlJrSkFRQU1hT0c4dUk0U1A0WWYwUDZQUzZhejhocGNqUHp3Y2NwUk9nWW9IV3YrTDQ4ZU5NZW04UzJkblpqQjA3VmxuczdPV1hYeVlyTTR2bHk1ZVRtWm5Kczg4OTY1SnBYQko4TFUzOSt2Vlp1bVFwSnBPSnNMQXdZbUppQ0F3TVpPT0dqVVJHUmpvRnkyTmlZbWpYcnAzVERldGp4NDRCbDg5Qmk1WXRpRHNlUjdZeG02aW9LQll1Y2dSeHg0OGZ6NU5QUGZtM25BOGhoTGhlSkZBcmhCRC9FSlZLaGErZkw3NSt2aFFYRjJQTU1wS1psYVZrU0lEaklxd2swellwTVFtOVFVK0FueisrZnI1SzFvQzR0ZHpzbVZSQ0NDSEtkck4vRGp6eTZDTzBhdFVLMnhWUEhZR2o3dXVkZDk2Smo4L2x1ckR1Ym1CZkdjQ3pXQ3g4cy9RYnFsV3Joa2FqWWRqUVlady9mNTZYWG5xSmpwMDZPbTFuc1ZpVWJVTkRRNWt5ZFFyajN4clBoUEVUYU5XcUZVLzBmb0lhTldydzlWZGZvOUZvbEF6ZEVsV3JWS1Z1M2JvTUdEQ0F5bFVxSyszVnFsVmowdnVUaUlxS1l1blNwUzd6VFVsT29jZWpQWnphekdhekVnZ3RUVnhjSEFDVmdpdVZPZTVLVnF2VmJWWXJYQTc4WHEyd3NKQnZsbjdEdDk5K2kxNnZaK3pZc1RTNXU0blM3K25weVJ0dnZzR1V5Vk9JalkzbDExOS9wVy9mdnR6Zjd2NEsxNEZ0RzlPV2hnMGJLbVVjUm8wZWhjVmk0WjIzMzZIN0k5MmR4cnJMR3M3SXlBQlFTbDVFUjBmejdydnZLdjFCUVVHc1g3Y2VxOVhxVk9wQ0NDSCtpeVJRSzRRUS93SVBEdytDS3dVVFhDa1lrOGxFYms0dTJiazVtQXBOVHVOTWhTWlNDazJrcEthaTFXcng5Zk1sd044Zmc4RnduV1l1L2kwMzgwVzVFRUtJUCtkbUxJWFR2WHQzbDdhTWpBeldyRm5EVytQZlV0cUtpNHZadjIrL3k5aWM3QnlsdnV5ZVBYdTRjT0VDYjQxL2k4ek1UUEx6ODNuMzNYZTVvOUVkSkNRazhQTlBQNlBUNjBoS1NxS29xSWpnU3NIS2ZrcUN0VjkrK1NXeFcyTHAyYXNuMjdadFkvdjI3WFRwMnNXbERtNmxrRXFNbitDY3pidGx5eGJTMDlQUjZYUWNQSGlRalJzMnVpeUs1ZXZyeThQZEhuWnErMzd0OTA2dk4yM2N4TEc0WXdRSEJhTTM2TW5LekdManhvMTRlM3RUdTA3RkgrT1BpNHVqVCs4K0ZScWJtWm5KeG8wYldiTjZEYm01dVRSbzBJQ2hRNGNTVWRtMWRxOU9wMlBNMkRIOHNQNEg1czZkeTh5Wk01ay9mejV0N212REk5MGZVUllPdTlyQjN3NlNsSlNrdkQ1Lzdyenk1NVNVRlBMeThqQ2J6S3hmdHg2QThQQnc3bXB5RnhhTGhaVXJWeElZRUlqZGJtZlZxbFZVcjE2ZE5XdldzUHE3MVM3SEFTZ29LTUJ1dHpOazhCQ2xiZnlFOFc1TFdBZ2h4STFNQXJWQ0NQRXYwK3YxNlBWNlFrSkRzRnF0NU9RNHlpRGs1K2R6WmFpdXFLaUlqUFFNTXRJejhQRHd3TS9QRHo5L1AzeTh2Vys2aXpZaGhCQkMzTHArV1A4RFRaczJwWDc5K2txYnhXSmgrdlRwTG1Qejh2S29lMXRkQUZxMmJNbXdZY09VMGdWMzNubW5rclhwNGVIQmtpVkxBRWVXNWgyTjduREprdlgyOXVhbGwxNmlUNTgrQkFRRWtKaVlTUFhxMWVuZnYzK0Y1bjAyL2l4cjFxeFJicmFHUjRRemNPQkE1MlA0ZVBQNDQ0ODd0ZjM4MDg5T3I5VnFOVnMyYjNGcUN3c1A0NlVYWDhMYjI5dmx1SjZlbm02eldhT2pvM2w1OE10dTU1cWNuTXprRHlZRGpnWGRSbzBjeGFWTGw2aGN1VEl2REhxQk5tM2FsUHY5c25PWHp0emQ5RzYrWGZVdEd6ZHU1SGpjY1h6NytwWTZmdHRQMjlpMWMxZXAvZDdlM3F4YnQwNTUzYlJwVSs1cWNoY2FqWWJ2MTM2UDBXZ0VvRXFWS2d3ZU1oZ1BEdys4dlZ6UFIya3FWYXA0TnJJUVF0d29WQ2F6U1ZKNGhCRGlCbEJzczVHWG0wZDJUalo1dVhrdWp3U1dVS3RVZUhsNTRlUGpnN2VQdDJUYjNpUktWdm0yV0N3VUZSVVJHaEphL2taQ0NDRnVPcGZTTHFIVmF0Rm9OS2pWNnB0NjBkRzh2RHk4dkx4UXE5VllMSllLUDByL1Q4clB6M2NLam1abFpaR2Fta3JkdW5XditVYTUwV2pFYXJWV09HQllWRlNFMld6R3c4TURMeSt2YXpyV3RUcDE2aFFaR1k2YXdIL21keXc3T3h1NzNVNUFRTUEvTURzSG04MkczVzYvcWRkd2lEc1dSN0hOUm9NRzljc2ZMSVM0SlVpZ1ZnZ2hia0IydTUzOC9IekhvbU81dVZpdDFsTEhxdFZxdkpYQXJRLzZ2M0VoQy9IdmtVQ3RFRUlJdUxVQ3RVTGM2aVJRSzRTNG1wUStFRUtJRzVCS3BjTEh4d2NmSHg4cTQ2aGRhOHpKSmpjbjEya3hNbkFFK0hMejhzak55d05BN2FIR3g4c2JiMThmdkwyOTBjdWlaRUlJSVlRUVFnZ2h4QTFQQXJWQ0NQRWZvRGZvQ1Rmb0NROEx3MnExa3BlZlQxNXVIdm41K1Znc0ZxZXh0bUliT2JtNTVPVG1BbzRhYmQ0KzNvN0FyN2UzVXJ0TkNDR0VFRUlJSVlRUU53NEoxQW9oeEgrTXA2Y25BZjcrQlBqN0E0N0ZOcTRNM0Y1ZEpxRzR1TmhSUWlFN1I5bmUyOXNiSDE5SDRQWkdxQWNuaEJCQ0NDR0VFRUxjNmlSUUs0UVEvM0VhalliQWdBQUMvMWpNb2Fpb3lCRzR6Y3NqUHkrZjR1SmlwL0ZXcTVYczdHeXlzN01CUjhhdGw4R0EzcURINE9XRndXQkE0eWtmRDBJSUlZUVFRZ2doeEw5SnJzU0ZFT0ltbzlWcUNkSnFDUW9NQk1Cc05qc0ZibTAybTlQNDR1SmlweHEzQUI1cU5RWXZML1FHUFY0R0x3d0d2V1RlaXB1S3pXWkhyYjYyMWJ1RitLZVl6V1owVWs5Y0NDR0VFT0tXSjRGYUlZUzR5ZWwwT25RNkhjRkJRUUNZVENZSzhndkl6Y3VqSUQrZjRxc0N0d0RGTmh0NWVYbmtYUkc4Vlh1b01lZ05Uc0ZicVhkN2N6S2J6UXdaK1RyTjdybWIvay8zZHVsLzY1MFBBSmd3NXRVL2ZZeVhoNytLUnFOaCt1UjNYUG9HRFJtRnQ3Y1hVeWROclBEK2Z0aTRoYjM3RHZEV202K1VPL2EzUTc4emEvWThYaHI0TEkwYk5ieW1lZjlUTEJZTGMrWXZva3BFT0E4LzFLWEMyeTFidVpyMGpBeGVITkMvekhISFQ1N2lndzgvNXJFZTNlajBRTHUvT2wyM2ZqdjBPNmRPeDlQcjBZZkxIWnVVbk1MS2I5Znl4R09QVWlrNHFNTEhtUER1Wk1KQ1EzaXE5Mk40ZTNzcDdXdldiV0REcGxnNmRXakgvM1h0QkVDaHlZUk9xMFd0VnBlNlA0dkZRbTV1SGtGQmdXNzdsNjlhamQwT2p6emNGYzlTbmpSSVNrNWg1KzVmYWRIc2JxcFVqaWoxV01OZkdVTkdaaVlMNTg1eTZmdHN6bnlPSEkxand0alh5dHpIMzhsdXQxTllhQ0k3SjRjc281R3NyR3lNUmlQTm05MnRmRjZVS0M0dTVyV3hiM1A3YlhYbzIrY3hQRHc4M083ei9ha3o4UER3NU9rK2p4RVdHbExodVh5eDRDdTJiZC9Cdk04K0t2T21vTlZhekxTUFA2V2dvSkRlai9lZ1RxM29DaCtqb2xhdlhjOVB2K3prZ1hadDZkemhuL203Y3FPeTIrMmtwNldUWDFCQVlXR2h5eE01UW9oL2h0MXV2OTVUK052bDVlVmh0OXZ4OWZXOTNsTzVvZVRuNStQdDdlMjJ6L0dkSkplZ29JcC9MeXJQMGFOSHFSUmNpYkR3c0wrOEwvbVovbnNrVUN1RUVMY1l2VjZQWHE4bjZJL2dpTmxzeGxSb29xQ3dBRk9oQ1pQWjdQYml6RlpzSXo4L24vejhmRExJQUVDdFZqdjJaOURqN2VXRlhxK1hyTEQva05JdXdxM0Z4YVNrWGlJcnkraDJURnBhZXBuYkE2VUdja3BjdlFqZTFYMFdpN1hVZm5lU1V5OXhOTzVFaGNaV3IxYUY3SnhjNWk5YXd2U0dEVXJOckxYYjdSai9LQkh5Vi9qNytaVVpMQVRIT2QrNCtVZnExN3Z0bWdLMU8zYnQ0ZHo1QytVR2FpMFdLNW1aV1JRV21wemFrNUpUMkxENXh3b2ZEK0RKeDN1aTFUb0gwMHdtTXg5OU1wc3NvNUhNckN3RzlPOWI1bm45NUxNNUhJMDdRVUppSXBQZkhWK2g0NTYva01DQmc0Y0pEZ3Bpd0xOOW5mb0tDZ3BKVEVvbUs4c0lRR0ZoSWVQZS9nQzlYc2Nyd3dmajYrdmpzci9zN0J4ZUd6c1JEdzhQcGt5YWdFR3ZkK3JQeU14a3liSlZOTG16VWFsQldvQUxDUmRaOVBVM1JJU0hsUmxrZGZ4ZXUvN2VtODFtZHUvWmgwNnZJK0pQWEVpdFhiZUI3SnhjaW91THNkbHNGTnRzMklxTEtiSllLQ29xd213dSt1UC9aZ29MVGVRVkZKQ2ZuMDlCUWFIYjRFQnVYajZQOSt6dTFIYm85Nk9jUEhVYW5VNWI2dC90TEtPUjNYdjNvOU5wR2ZMaTg5ZjBIdklMQ3NqT3pxRzhXTVgzUDJ4a3g2NjlBQVFHQkZEbjVkSUR0V3ZYYlNBdEk5TnRYOGYyYmQzK3JES3pqSHoxelVyTVpqTlZLcCs0cFFLMWhZVW1FaTVjb01oaVFhUFI0T2ZuaDZkR0xoWEZyU2tySXhPTDNLaHdrWldWNVpURUFZNXJnU3BWcXJpTW5UcGxLZ0RqSjFUc00vN3ZNbUg4QlBMejg1azhaWEs1WXgvcjlSaWRPM2VtM3pQOTNQWVhGUlZoTkJySnlzb2lJeU9EYkdNMm5UcDM0dXpacytYdTI5L2ZuK0RnWUtlMnc0Y09NM0hpUk43LzRIMXExYXJsc3MyaGc0Y1lQMzQ4a3laTm91RWQ3aE1Kc3JLeStIN3Q5L1R1MDd2Yzc5b0E3N3o5RGc4KytDQjNOTHFEUXdjUDBidFBiK1U3cWMxbWMvczl3TjErazVPU0dUUm9FSGZmZlRkanhvNHA5N2ppcjVGUFh5R0V1TVdWWk56NkIvZ3JiVVVXaTFQd3RyVE1HcHZOUmtGQkFRVUZCV1QrY1VHc1VxblFhclhvdEZvMFdnMDZ2UjZkVm90V3E1WHlDVGVRb2lJTFBmczhVK2FZbjMvWnljKy83Q3kxLzVISCs1YmFOMnZHWklhL09yYlVmclBaakVxbG90ZVR6N3J0UzgvSWROdFg0b04zMytLN05ldDQrTUhPUk5XTWRPbWZOR1VHemU1cGdzbGt4bXcydS9SWHIxYUZVNmZqbVQzM1M4TERRNTM2b2lKcjBPaU9CdVRtNXRIditaZExuVU5GZlRwak1sV3JWUDdMKy9rbnBLV2xzM3J0K212YTVyRkh1N2tFYXZWNkhlUEh2TUtZQ2UveHc4WXRGQlFVTU96bEY5d0dxRGRzaXVWbzNBbDhmTHdaT2ZTbENoODNkdXZQQUxTLy96NlgvWmJNUnludG9sTGg0KzNGZ1lPSEdmN0ttNHg5ZlJRMXFsZHoyc2JmMzQvYXRhTDRhZnRPWnM2YXd5c2pCZ09PTE5yTXpDd3VYRXgwQkQvdE5tYlAvUktBNE9CZ2VuUi9xTUp6bnZieExCbzNhc2o5OTdVdWRjenV2ZnNwTkpubzFLRmR1UUY5ZDc3L1lSTXBxWmZjOW5sNGVLRFZhUERVZUtMVmFORnFOZmg0ZVJFYVVna3ZMd05lQmdQZVhsNTRlWGs1WG5zWnFCd2U3cktmYlQvL0FrRFhUZytVL2o3MjdNTnV0OU95MlQzL3lBMjdMS09SYjFaOGkxNnZJendzakI5LzJzNzliZHZRc1A3dGJzZHYvZmtYenNTZmM5dlhxc1U5YnR1Ly9tWUZack9aaVBBd2Z2NWxKekZ0N3FYSm5ZMyt0dmR3b3pJWEZSRWZINDlHb3lFcXFpWmVYbDdsYnlURVRTd3NOTFQ4UVgrVHVHTnhicDl1K3plbHA2ZXo3dnQxSERod2dKU1VGTXhtTTM1K2ZsU3BXb1YyN2RyUnZuMTdBTDc2NmlzMi9MREJhVnVOUnNPMzMzM3Jzays3M1Y3bTkvN3AwNmF6WThlT2E1N3J5RkVqYWRHaXhUVnZWMUVXaTRVQnp3OGdKeWZINWZ1alhxOG51bFkwSTRhUEtIYy9QWHIwY0FrQTMxN3ZkZ0lEQTVueitSdyttUHlCeXpaSGpoekIxOWVYZXZYcmxicmZ2WHYyOHMwMzM1Q1ltTWpvVjBhWEc2eFZxVlNvUGRRWWpVYVdMVnZHeVZNbmVlMjExL0R5OG1MK0YvUDU5bHZYbjkwbm4zNUNaS1R6ZCt1RkN4ZGlzOW40OWRkZk9YZnVuRXUvK0h0Sm9GWUlJWVFMclVhRFZxUEJ6Ky95b3kxV3E1V0N3a0lLQ3d1VjRLM1Y2cHIxYUxmYk1admRCOGRLZ3JpTy94eEJYQ1dvSzBIY2Y1V25wd2ZQOW52U2JaL1ZhbVhCNHFWRVIwVVMwNmFWUy8rS1ZXc0E2UEhJLzVXNmZ6OC9QenFWa1kyMkpYWWJhcldhKzl1MmNlbmJ0R1VyR28wbmJjc0liZ1VIQnJMdndFSDgvZjFkQXJYSkthbnMzcnVQZXJmVllmbXFOVTcxbDYrMllYT3NTMXZIQis2bjBSME4wR2c4YWRXeXVWTmZSa1ltY1NkT1VxbFNNTGZWcVYzcWZvdUxyZXphc3c5dy9IMXlaKzc4Uld5SzNlYlVkaXp1UkprQjZxc1ZGUlVCT0czVDdhRXU5SDdzMFFydkErQ1JoeCtrVjQ5dVpZNlpOSGs2aDM0L1dtcC9aSTNxVEJ6N0dtK09mNWVmdHU4a01DQ0FaNjRxblpHY2tzcjhSVXRRcTFXTUh2WnloUitQTjV2Ti9QalRkdFJxTlIzYXhiajA2Ly9JaGkyNTJEWG85WXg1YlNTelpuL0JscTAvOGVxWWlidzZjZ2gzWGxYcVl0Q0EvcHc4ZFlZZHUvYXdic050ZE8zMEFEOXQzOG5GeENUSHYwMDZIYjhmaVFNYzU3cEc5V29WRHRUbTV1YngwL2FkYUR3MVpRWnFmOWk0QllCbTl6UWhKeWUzM1AzNitIaTdEZWorYithSDZIUTZ0Qm9OR28wbkdvM1dLYXQ1eGJkcjJSeTdsYWQ2OStLdUNnUWZyVllyRnFzVnM4bk1yajIvRWhEZ3p4ME42bE5vdXB5VmZXVnBpUzEvQk5JYk5xakhwVXRwYnZlcDErdWRQbGNxeW02M00rT1QyUlFVRkRMd3VYN1V2NzB1dzBhL3lZeVpuekgxL1luS1lwcFhldi90Y1M3QmorVXJWN1B5dTdWdUg5dmN0LzhnbTJPMzBiRCs3WXdlTVpqQncxL2owLy9OWS9ya2QvRDM5N3ZtT2Y5WDJJR0U4eGZ3OFBDZ1ZxM29QM1d6UUFqeDM3ViszWHJtekptRHhXTEIwOU9UcWxXcm90VnFTVTlQNS9mRHY0TWRKVkFMRUJVVnhkaHhqaHZ4MjdadDQrdXZ2bmE3WHp2Mk12ODlhZEd5QlZXclZWVmVyMTJ6RnJWYVRkY0h1N29kdisvWGZSdzllaFF2Zyt1TnBMbHo1ckpoZ3lPQVhGUlVoTjF1cDhlalBjcDk3eWFUaVcrLy9aYnZ2LzhlZ0FFREJ0Q2hZd2Y2OU9tRFNxM0N6OCtQNmRPbTA3RmpSeDUvNG5IbEp1UzhlZk1ZT1hJa0xlOXRTYytlUFozMmVmVG9VYVpPbWNvZGQ5emhjanlOUnNQVGZaOW02WktsR0kxR0FxNzY3TnExYXhmTm1qY3JNL2phc1ZOSFVsSlNXTDU4T1ZxdGx1RWpocU5TbGI3bWdrcWx3bTYzMDdwMWE3UmFMVE9tenlBaElZRzZkZXZTc1ZOSEdqZHVySXlOUHh2UGdpOFh1SHhHN3Q2OW0rM2J0ek5zK0REV3IxdlBSek0rWXZLVXlYTHQ5ZytTUUswUVFvZ0s4ZlQweE0vWEY3OHJQcnlMaTR1VndHMytIOW0zWlQzU2ZrMUJYSjBPclU0blFkeC9pRnF0Vm1wNWd1TXg4TW5UWjlLbFkzdWEzTm1ZUlY5L1EvVnFWWjNHbE5pMFpTdUEyNzRyWFYzZmR0T1dyWmpOWmg1bzE1WTllL2VoMFdqYzFzRGR1V3NQM3Q3ZWJ2dXVkUGRkamRteGF3L1BQUFdFVS91Ky9iOEIwTHhaVTVhdldrT3pwazBZUG1TUTA1anpGeExZdC84Z0hkckY0SHRWNE1qemp5L0lCb09CMGNPZE0ycC8ycjZUdUJNbnVhTkJQWWErTkxEVXVhM2Z1SVZkZS9iUnVGRkRRa3NKUm9hRmhsQzNqdVBSTjV2TnhwR2pjWGdaREVSSDF5enpmVi9wNUtuVG1FeG1aVDhBSVpVY2o5cVp6V1pzZnp6U1ZoTFF0VnF0U3FCTmZjVVhldzhQRDVkSC82L203b0tyK0k5SDdFdEVSSVF6ZXRqTGZMUGlPeDdzMHRFcHFJZmR6b3laLzhOc050UG44UjdVclZ2YnVSOUtuY09tMkczazV1YlIrdDRXVktvVTdOSmZzbDFoWWFIVGUzcDUwSFBvZEZyV2Jkak00aVhMYVhSVnFRdURYcy9MZzU3anpiZmVaZnVPWGNxajdqV3FWK09qcWU4NUhlUGw0ZGRXay9uU0h5VkNJaUpLTDJkdzl0d0Y0azZjQk9DMU1SV3J5VHh6MnZ0VXYrTGl0a1JvU0tVeUwrNXljbk5KU2IxRW9jbjEzMTkzRm42OXpDbmJ1cWdvbTk3OUJqaU5lV1hFRU81dGNRL25MeVJ3K2t3OEFCOTlPcnZVZmQ1L1gydUd2dXo0ZTJPeFdKUlNCeVdaMEJicjVkOGxqY1pUdWZoY3RmcDdEaDc2blFiMWI2ZHpoM2FvVkNvZTY5R2RKY3RXOHQ3a0didzcvazJYTEcrdFZzdlJ1Qk9jaVQ5THB3ZmFvZFZxS1Bqajk4UHZxb3ZRekN3ak16NzlIMXF0bGhjSFBvdS9ueDh2RHV6UHBDa3plRy95ZE40Wi84Wk4rem1VbjUrUHlXeW1SbzNxRXFRVjRoYXpjdVZLNW44eEg3MWV6elA5bjZGRGh3N0tqVStBMUpSVTRvN0hPVzJqMFdnSUNYRjhyL0gyY2w5ckZSei9ycGYxNzJiejVzMXAzdnp5emZETm16WVRHQmpvRXZnRXgvZVp0V3ZXRWgwZFRhUEdyamNhVzdSc1FlWEtqaWVYMXE5Zmo4bHM0cEh1ajVSNjdCSno1ODZsUWNNR05HL21tTWR0dDk4R3dKR2pSMmpSb2dWTm16WkZvOUhnNWUyRlRxZGp5dVFwM0JkekgvZmNjdzk5K3ZUaHM4OCtvMzM3OXRTcFV3ZUFsT1FVdnBqM0JlMGZhTTlkVGU0Q0hNSHMzdzc4NW5UYzZPaG81bjh4WDNsZHIxNDlha2JWSkRFeGtlam9hRmF0V3VVeVY0UGVRT2N1blFGNHV1L1RKQ1VsOGZQUFA5T2xheGN5TXpQSlNNOXcreDZMaW9vNGVlSWthOWVzQmVDUlJ4L2g1SW1UaElXRlViVnFWWktTa2toTlNlV2gvM3VJUXRNZm41RitsMjlPWHJwMGlZOW1mRVNUSmsxbzM3NDlkZXZXWmZpdzRYejgwY2VNSERXeTNITXMvaHdKMUFvaGhQalRQRHc4OFBIeHdjZkhoMHAvdE5sc05peEZGc3hGUlJUOUVaUTFGemxxSkxyTHdDMVJWaEFYSElGaVQwOFBOSjRhUER3OThkUjRvdEZvMEhocThQVDArS1BmVXk0MC82UmxLNy9qeU5FNHdrSkRNT2oxakgxdEZBQUhmanZrTXJZa2dPcXVMekt5QmtHQnJ0bHQ2ZWtaelAxeU1RYURudnZidHVHemo2ZVdPcGRQWjB3dU16dWd4RjJORzdIdDV4MmNQdU5jSzJ6cno3OVF1MWFVa3EycFZxdGRBb0NKaWNrc1g3V2ExdmMyTHpXUTZrN0o3MmRaajNZWEZSV3hiTVYzZ0tPZWEya2U2dHFKaDY1WStPcnhwNTRqTXJJNmI0OTd2Y0x6R1RycURjNmR2K0IybXhlR2pDSXpNOHVwYmZHUzVTeGVzaHh3QkhRSEQ3cTJXcUpYaTkzMk01LytiNTdidnVjR0RTMTF1NitXcnVDcnBTdGMybGN0WGVBU2JDd3VMbFlDaHYvWHRhUGIvWG4vOGFoMmZuNitVN3RLcFdMQXMzMEpDdzNoL3BnMmJ1dm1OcWgzTzVQZUhzdnRkZXRVNlBmdWRQeFpMbDVNY25vTmNDenVPQmFMaGVyVnF4SVZXWVB6Q1FrQS9INDBEcU14RzZNeG02S2lJdWJPWHdSQTU0N3QrVzd0T2dEdWFYb1hPcTJXN1R0MkV4b2FRb1BiYjhPWWs4T0IzdzRSV2FNNlVaSC96OTU5UjBkUmRnRWMvdTJtYlJMU0lmUVFRZytFRm5wSFFFcEVlbE0rd1lJS0NvSUNpb0lnaUNncVlFVkJSUVRwSUwwS2hCSjZDejBoSkNGQWdOQlNTTnY2L2JIWlNaYmRGTENnY3A5ek9DUXo3OHpPSnJ2Wm1UdjN2YmNDSjgrYzVkYXQyN2k2dXRvOUxwTUptOEIzWG9hY3Y3ODZuYTdBY1k0T0RsWVgxNVdDQW0weVZpOWZ1Y3FOUEZtenEzTitQeUUxYTlodHpIYjlSaEpSMFRGV05VLzdEbndCbzlHNk50NHpnM0lEd1Y5K1BvMEtBZVdKMkgrSUJZdVc0ZVhseVZ0dnZLYjhqdnIxN2s1c1hEd0hEeDlseXNlZjhlN1lVVGJ2ODk5M2hMTWpmSTlTc2lFdDdSNXF0UW8zdDl5ZllYcEdCbE9tZlVaYTJqM2VIREdNTXFYTnBSK2FOR3BBbjU3ZFdMNXFEWjkvOFExdnZmSGFmekpZbTVHZWpncWtPWXdRajVrTEZ5N3c4N3lmMFdnMCtkWk1MVm1xWkpHYVVGMitmSmtEQnc1WUxidDI3UnBwcVdrc1g3N2Nhcm1QajQ5VmhxNUZkblkyV2ZsOE5xMWZ2NTQ3ZCs0d2ZNUnd1K3RyMXF4SnpabzFBVGg4K0REcDZlbDBDU3U4M3YvOCtmTUpxaGhrTTFhajBiRGdsd1UwYXBSYkp1Zk1tVFBzMmJPSC9nUDZBOUNwY3lkT25EakJoUEVUZU8rOTkxQTdxUG5rNDA4SXFCREFzR0hEbE8xU1VsSzRjdVVLS2FrcFhMOTJuVXFWS3RuVXZTOVZ1aFNuMXB4Q3JWWno2TkFoRGgwNnBLekx5c3JDd2NHQmtpVkxLb0ZhbFVyRnFEZEhjZW5TSmFwVnE4YTc3NzdMdWJQV0FYVUxuVTdIc1dQSGlJeTBQbWV2RVZ3RGIyOXY5dTNiUi9MZFpMbyszWlcwMURRMEdvM3lXWmVjbk16N0U5N0gxYzFWQ2NxV0wxK2UwV05HTS9YRHFiaTZ1ZkwwajlQUkFBQWdBRWxFUVZUcXEvYkxYSWsvUmdLMVFnZ2gvbFJxdFJvWGpRc3VHaGZBK3NMUGFES2h6YzVHcHpVM3Vjbkt6a2FiRTlEVkZSREVCWE1tb0Y2dko0dUNzOEhVYWpXT0RnNjV3VnhISjV5Y2NvTzVUbzdtZW8wT0RnNUZDc284RHVJdkpiQXhaL3IxOXAyN2xWcWdEK1BORWNObzNiS1oxVEtqMGNUTXI3OVRBdkVEbjg4L0U3VXdreWVNSTZTV3VYWlgzZHExQURoNCtLaXkvbExDWlM3R3h2UEtTOVoxd2RadDNNSlA4eGNxMzFzeStVYU9lZGRxWEwwNnRYbi8zVEg1UG41V1RxRDI4cFdyK1k1WnQzRUxkNU9UYWR3d2xDcVZnNHJ3clA0YVlaMDZrSjZlQVppUDkvRFI0NFRVckVHVnl1WUdUTVdLNVo4SlUxUit2cjdVRHFsWjRKanpVUmZRYXJWVXIxb0ZaeGZuQXNlcVZMWW4rMXQrMzhuTm5FeVJFaVdLMjZ3SGxHWmg5M0tlcjRWV3ErUDJuVHRVcWxTUll5Y2l1WFg3RHNIVnExR2plbFdyY2NIVnExbDlmeW5oc2swSkNrdnBnL0JkZTFtM2NZdk5NYXpmdEJVd2w1RUlDcXhBWE53bEFFNUVudUpFNUNsbG5HWGJzbVhMc0h2dlBpb0VsT2ZkTWFOSXVIeUZQUkVIYU5HME1ZTUc5dWZnNGFNY094N0prKzNiRXRhcEF4OU1uVzRPMU9hVGRaeWNrc0tMcjQ2d3V5NnZtVi9OTG5COWkyWk5yRExKZTNWL211YjMxWFQ5NlpkRlN2RDgxcTNiN05xekR5OVBUeWFNRzIzM0pzYTI3ZUZFUmNmZ2xPZml0RS9QN2tvbTdmcE5XOG5NektSWDk2N0tCWiszbHhlUkowOHo0OHR2VUt2VmpCazEzT29ta0VxbFl0U0lvVXlhOGdrblQ1MWgvS1NQR1AvT20xWkI1ZVRrRklvVmMxZUMvNmxwYVJRclZrejUyNStabGNVSFU2Y1RHeGRQdDZjNjIvenRlclovYnhLdlhTTmkveUUrbURxZGQ4ZSthUlhrL1MvSXpNeXl5cUFUUWp3ZWxpeGVnc2xrNG4vUC9jOXVrRFkvOSs3ZFV3S0o4WmZNZGNDdlhyM0ttdFZyck1hbHBxWnlrNXZjdm0yZDZSbFVLY2h1b0RZOVBaM2J0MitUa0pCQVFFQ0FzandqSTRPVksxWlNvMFlOR2pac1dLUmpURXRMWS8vKy9ZV095eStCSkN3c2pQWHIxblBreUJGbDJTL3pmNkhEa3gwb1g5NWM3MTZsVWlrQnl3a1RKbUEwR21uU3BBbGp4bzdCMlRuM1hLZGJ0MjUwNjlhTjdkdTNNM1BHVEQ2WS9JRk55WVBFeEVSZWZlVlZLbFdxeE14Wk02MStKdjM2OW1QUTRFSDA3R21kSWF6UmFLaFd6WHp1OHRGSDFqT0E4bnA1eU1zMGJkcVU1MSt3MzVjaStXNnkwcWNrTlMxVnlhWk5Ta3BpOGdlVFNVbEpZZHJIMDZ5eWJKczBhY0pycjczRzExOS96ZTFidHhrK1lyak5jeEovakFScWhSQkMvRzNVS2hVYWpjYnVSYUhKWkRKM0p0ZHF6Um01V1ZtNTN4ZFFUdUYrUnFNUnJkRUlPaDFrRmp4V3JWYWpWcW5NUVZzSE5RNXFCOVE1L3pzNE9LQldxM0IwY0ZTV3FSM1U1ckZxTlE1cU5XcTF1a2dkVi8vSjlIb0RYMzA3RnpEeDN0dHZGbG96OVBTWmMxU3RVdGxtbXZIQnc4ZjRkY2x5dXhtTEN4WXQ1ZlNaY3pTb1g1ZUtnUlhRNi9VMjJRU0ZpVHg1bXVpWWk2ank3Ti9MeTVOM1JyOUI3WkNhTE0zSllDMVh0Z3pqMzNtTG1qblQxeXpxMXE3RjY2L21abytlUFIvRjd6dDJNYUJ2Yi94eU1nQVhMbG1lMjR3cUgybHA1bnEzcDgrYzQ4clZSSnNtWWVrWkdheGFzeDZWU3NXei9RdXZqM2EvaElRclRKMCtvOGpqYitSVEN4U2dkNC9jR3NMZnp2a0pnTkQ2ZGVueGRHNzl0OGlUcDRHY01pWUZaRmtDZG44Mm9mWHFGTnBzYWVpSTBTUmV1ODdJNGE5U3VnaVpPWG1sWjJTd2VObEt1K3NzUWRoYnQrOXdJZVlpWUw3cE1PWGp6N2g5Mjd6Yzh2dktxM2VQcnBRclY0Wjc5M0t6YjMyOHZkRm9jZ09NbnA0ZVNoa0VDOHZOakY0OXV0SWhUNTNjazZmUDhzTzhCYnd3NkZucTFxNkZWODdGek9rejUvRDA5T0NYSDc1RnBWTHgrcWkzdVgzbkRvdm56d1hnOHkrK3hXZzAwYTkzRDFRcUZWZXVtck4wTFUzUExOblFsdmVrNWZmajZtby9xT2JpNGt6SERrL1lYUWNRRlIxRC9LVUU2dFN1UmFtUytUZktxVkxwd1c0dUxGeXlISVBCUVBlbnUrU2JhVzU1N2VSOTMxdnFLTjlOVG1iNUt2TUZmdjgrUFpXL0xYdjNIV0RtVjkraDF4c1krZnFyZHB1R3VXbzBUSnJ3TnBPbmZzclo4MUVNZi9NZFhudmxKWm8yYnFEczJ5dlB4V1ZhV2hvZXhjeEIvYVNrbTB6N2RCYXg4WmQ0b2sxTG0zcktZTDRRZjNQRWF4aU5SdllmUE1JYlk5N2w5VmRmb2s0aE55ZitUWXdHQTJySGYvZm5tQkRpd1dpMVdvNGRPNGFqb3lNZE85cWZxWktmeE1SRXBuOHlIVUJwTkh4L0dRT0EvdjM2bzFLcFdQanJRcHQ5M0M4ckswdkpwdDI4YVRNdnY1STd1K0xJa1NPa3BxYVNtWmxKdjc3OWxPV0xseXpPTjVQejh1WExUUDF3NmdNOXI3ektseS9QMkxmSEVoSmlybXR2TkJwcDI3WXREUnVaQThWcGFXbWNPSEdDWGVHN09INzhPRDQrUHVqMWVnNGZQc3owVDZiVHBFa1RnaW9GRVJBUW9IenVtWEpta05nNy81MDllelpHbzVGYnQyNVpMYjk3MTN3ZVlDazFzV0xGQ3BZc1hxS3NuemxycGhJNHpvOUdvMUhLWDlsejkrNWRKVENlbXBLS2g0Y0haODZjNGFPcEgyRXdHQmc3ZGl3K1BqNmtwS1JZYmRlMFdWT3lzck9ZOTlNOFhuL3RkYjZmOHozdTduODhBVUNZU2FCV0NDSEVQNEpLcGNMRnhTWGZDMzI5WG85ZXAwZG5NR2ZXR25SNnREb2RlcjBPdlU2UDNtQkFyOWNYR21qTHkyZzBZZ1QwT1NlYWZ3YTFTZ1VxRlNyQXBBTHpWK2JucHpKL2tmdS9LbmVkMFdqQWFESmgwSmtiK1BpWCtIczZEczlmdUppWTJEajY5dXBHb3diMXJkYUY3NDVnL3E5TCtQU2pEeWp1NTh2Tlc3ZFpzSGc1ZFd2WDVPMjMzckRLU0w2UVU1L3kvaXpsOVp1MnNtck5lbXBVcjhxNE1TTTVjL1k4MHo3N2dxRkRucmZKWGl1SVZxc2xPdWFpMVVuNXpsMTcwZWwxUk93L3lLV0V5eGdNQnJhSG03T0I5KzQvUUl1bXVSY041Y3VWcFh5NXNsYjcvSDNITGhvM3JLOEV4bjVidTZIUTQwak9jNks2WmRzT200WnNCdzhkVlFLQWI3NDl3V3JkdENrVHFKcVR6WnFmZStucFJKN012MkhYL1FvNitiWXdHazFXV2NmMnJGcXpubFZyMWhmNWNSL0d3MlN3TDF1eDJxYkIxbTlyTjdCeTlUcTdRZGkwdEhzY09Yb0NGeGNYL0h4OUNLd1FRSEUvWDRyNytlSG41MHR4UDE4cUJKUm4vY1l0TEZtZTIrbllVbXZWd3NmYm13RjlyUnV5UmV3L3BLekxtN1Y1N2ZvTkFJcjcrU212cGJ2SnljUmRTcUJKb3daMm4vZTU4OUhzM3J1UEtwV0RhTmJFZk9FWGRjRWNiTGJVRzdZRTRTM0I3YXlzTEp5Y25QSzlPZVRtNnNxd2wxK3d1dzdNV2JEeGx4TG8yUDRKbXd6WmgzWHIxaTEyNzkxUGllSitQTlU1LzR0OXk5OVlKeWZiUzQ5angwL2FMRHQwNUJpZnp2d2FnUDg5MDQ4bWpSc1VlQ1BoblRGdk1QZW5YOWdUY1lEdmZwaEg3WkJnM04zY1NFNU90Ym81a0pwNkQvOFN4WW1OaStmOXlSK1RkdThlalJyVXA5dFRuVW00ZkNYZi9mZnQxUjFRc2YvZ1lUNzgrRE8rLzJxRzNSSVBRZ2p4YjVDUWtJQk9wNk55NWNvUG5GRmZ0V3BWUHAveE9aRGJpT3grTjIvZTVGNU9JOWNyVjY1UXJweHRYZlc4N3ViY21DeGR1alRidG0yalgvOStlSG1ac3p3REFnSVkrTC9jY3kxTDVtNUI1eFRCd2NGTSszaGFvYy9sbVFHMk4raXVYN3ZPNjYvbnppckp5c3BpOGFMRk9EbzY4c01QUDlDbWJSdTJidG1LMFdqRTM5K2ZJVU9HNEY3TUhWZFhWMjRtM1dUanhvM01talVMZ0NFdkQ2RmJ0MjVBYmxBNzVrSU1Ubm1TSFc3ZnZzM3hZOGZwRXRhRmpSczJrcDZlcmdROHIxMjdCa0NwVXVhU1BLR2hvWGg3ZVJNZkg4L3ExYXVWZlJiRXZaZzdHUmtaK2E1UFRzN05xTDEzN3g0ZW5oNzRlUHZnNysvUHk2Kzh6SmpSK2M4eUN3NE81c01QUHlRdVBrNkN0SDh5Q2RRS0lZVDRWN0RVb0Mzc2ROSm9NcGtEdVpiQXJsNkhUcWREcnpma2RERTNCM1lOQmdNbWs2bVF2VDA0bzhtVU82LytRYll6R2pFYWpUa0I2YUpuRVA4Uk8zYnRZZTBHYzVmYzFlczJzV2I5WnF2MWhwemc5OUFSbzVVVFlwMU94LzZEUitnNzhFVmwyZHh2WmlxWkFubFBuRmV0V2MvOGhVc29WZEtmY2FOSGtxM1Y4dlYzUDVDWm1jbU5wSnRzM2I2endPTUxxUm1zQkZrc1RiSHlCbXJuL0RTZmpBenJ0T204OVZKRGFwcExKQnc4Zk1SbUdydmw1SGIwdVBlVjZmWmFyWmFyaVltTW56U1ZEeWU5Wi9lWUxJRmFWNDJHN1R0MzA2OTNENnNTQXU3dWJsUUtDclRhSmpidUVpYVRDUWQxNFZscndUV3E4ZEVINHdzZFoyR3BVVnVRSThlT2s1eWNHMkMrZHkvZHB1eEJjUFZxMUE0SkxuQS80YnNqdUg0anFjakhabUY1bnoxb29QWkNUQ3hyTjJ4Q28zSEJ4ZG1GbE5SVUFMdzhQZkgwOENBb3NBTEZpL3RSM00rUDRzVjkrV1hoVXRMdTNlUEgyVi9ZYlRpV1YrVktRWFRzOEFSSlNUYzVucWNzUVZIY1NMckpzaFdyR2Z5L0FVckpoZnZ0alRpQXlXU2lYcDBRdSt0Tm1DaFh0Z3d2dnpoSStibWNPblVHYjI4djVUV2ZjUGtLVGs1T2VRSzEyZmxtMHo0cXhZc1g1K3VabjNEM2JqSm56NTBuTXl0YnlXYk55NWp6ZnJPWFNiUjNYMjVkd3hNblQrSGw2VW05T2lHRTFLeEJxeGJOT0hiaUpQMy85MUtCeCtIbTVzcmkrWE9wWENtSWFsVXI0KzdtaHRGb0lpVTFsZXJWcWlqajB1NmxVYWxTSUdWS2w4YlgxNGZPSGR0UnFtUkozaGo5YmdGN041djQ3aGlxVmEyTW02dnJYeDZrdlhMbDZsL3krWlFmOWI5OFpvZ1E0c0drNWR3QTlmVHlMR1RrdzdrVWZ3bVZTa1dGQ2hVNGYrNThvWUhhSzFmTk44cjY5ZS9IanovOHlMS2x5eGp5c25rV1ZHQmdJSUdCNXZPcTJOaFlGaTVZU04rK2ZRczlwM2pZR1cvZVB0Nk1HMmV1KzMvNjlHbVdMMTlPbTdadGFObWlKV0N1MjZ0V3EyblpzaVcxYXRWQ3BWTHgxcHR2VWJwMGFVYVBHVTNYcDd0eTQvb05qaDA3UnRzbjJpcjd0ZHhZSHovZStoeHYyTEJodlBEaUMzVHMySkdOR3pZU0hSVk52ZnIxQUlnNkg0V1RrNVB5L0N0V3JFakZpaFU1ZXVRb3ExZXZWdll4YXVRb0x1ZlV4YytyZW8zcWVIcDRrcHB6L25RL2s4bkUzYnQzdVhYekZvY09IZUxLbFNzNE9qcHkrODV0WnM2YWlWNnZaOXEwL0FQZWJ1NXVWS3BVaVpEYTlzOTF4TU9UUUswUVFvai9GTFZLaGJPVEV6ZzVRU0dsQkMzQlVZUEJnTkZvd21BMFlEUVl6ZG10QnZOeXZVRnYvdHFZTThaZ3lMT044WUV5ZVA5Sk1yT3krSG5CWWp3OGl2RnN2OTVnNTRUMzdMa29kdS9kUjUrZTNmSU5TSUY1S3JZSjYyQ2MwV2dpNW1JYy92NGxtRHJwUFR3OFBKajZ5ZWNrM1RSUDYvcDF5Zko4OTJjeGF2alEzR3c0TzRIYTc3NzhIS1BKaU1sb1l2aGI3NkRWNnBqelRXN1pBQzlQVDR4R0l3SGx5OU9tVlhPcmZjZGNqR1B2dmdOMDd0Z0JuNXhNZ3RYck51THU1a2FIZG0zSnovWHI1a0JsNzU3ZFdMQm9LYXZXck9lNVozT240alZ1R0VyamhxSEs5OUVYWWhqejdpVEtsQzVGeGNBS2hUN252OEttbkNuN0FQc1BIbWI1cWpWTUd2KzJWWFp2emVEcU5obWs5NHVLam5tb1FLMGg1ejN5SU0wbXRGb2RzNzcrRHFQUnhNQUJmZG15YlljU3FIMmlUVXVlYU5QU1pwc2Q0WHM0ZHo2YTVOVFVRZ08xRFVQcjBUQzBIZ2NPSGJFYnFJMi9sRUN2QWRaMWp2VjZQWUVWQWtoTFMrUDNuYnNJS0YrV2JsM3ROeXRwM0tnQnh5SlBXYjBXOGdxdVhvMnZabnlpbEFxNWtYU1QyUGhMVmlVVjRpNGxVTDVjV2VYbmxwR1JhYmMrYlc0ZzNEenVxOWx6MlJOeHdHYWNwUmJmeks5bTg4VTMzOXM5cm1VTDdUZUdLMGlaMHFWd2QzZmpwYUVqQVJQVHByeFA1YUNLVm1Nc3I0SDdtM0hkVFU3bXhNbFQrUG42Y3Z2T0hYNWVzSmlNakV4bVRQK1F5ZSsvaTFxdHdtUXk0ZWxaY0tNcmw1eDZnTjN6L0Q3UzB0SXdHbzFLNllQczdHeTBXaDJleFR6UWFGeVlQblVTR28wTENaZXZNUGgvQXdwOW51WEtscUYrSVdVKy9peHU3dTRZOVBxY1VpOHFlMytlL3pSWm1abFd0WU9GRVA5OWxzYU8yVmtGOTMxNFdPZlBuNmQwNmRMVXFWT0hvMGVQMHI2RGJVM2F2QzVkTXRkMER3b0tvbnVQN2l4WnZJUk9uVHZaVE92L1pmNHZ1THE2MHZYcHJnWHU3OXk1Yy9UdVZYajVLWHZOeXpRYURhRU56Si9kYTlldUJjem50c2tweWJSclp5NkpsTGRabUQwbFMrVTIvckxJMW1hajBXajQ3SE56TTkzNCtIZysrL1F6WERRdVNqT3pNbVhLRUJrWnFRUnFqeDgvVHRXcVZRdHRaTm1uYngvU1V0TzRsMzZQZVQvTkkreXBNSUlxQnVIajY4UHhZOGM1ZS9hczNlMHNBZHdOR3phd1lZTjVWcG5SYU9USEgzNWsxaGZtck9CS2xTdmg1dWJHTC9OLzRjcVZLN3o3WHU2TnpibHo1bkxyMWkwYU4yNWM0UEdKQnllZnlrSUlJUjViNnB3NnN3OWFMelUvbG14YWs4bUVDcFVTdkRTWmNyN0tXV2RabHZ1L0NxUEJnTUZvUUtmVG9jMHVmRHI3SCtXcTBUQjEwbnVrcHFaUk03aDZ2dU4yNzkxSG01Yk44QytrZHEwbG85WVNWRktyVll3ZStSb3BxYW40ZUh2ejNkeDVIRGwyZ3M0ZDIvTy9BWDJWN1Y0YytnYUJBZVdaTUc2MHpUN3psc0ZRYWx6bXlaRHd5c2tFT1gzMkhQZnVwZVBpNG1MVG5kNGNxQzFuVlpjVnpFM1Q5dTQ3UUxzMkxaWHA2dHQzN3FhNG4yKytKUm1NUmhPSjE2NmpVcWw0cXZPVGJOKzVpM1VidC9CVWw0NVdUWTd5V3JYR2ZPTDc5Rk9kN2RidnZWOWk0bldsbm14UjNMNTlwOEQxc1hIeEhEdHhrcUNLZ2NUR3hWTzJkR211WEVsazRwU1BtZkwrdUNJL2pqMmZmL0V0Y2ZHWENoMTNLNmNSMk1RcEh4Y3BXUHRzLzk2NHVibHg1V29pMWF0V0lhelRrMnpadHFQUTdjcVhLOHU1ODlFa1hMNWlFeWg4VU43ZVhvUjE2bUMxYlAxR2M3T3d5cFdDS0Z1bU5GdCszNWx2b05hL1JIRW0ybWxLWnpLYTJCRytoL0E5RWJSdjI0cFdMY3l2dGMxYnR3UFFvcW41WXVmYTlSdmN1WE9YSm5rQ3ZSbVptZmo2MnI3T0RBWURhclZLZVgzcGREcXlzN09wVmJOR2tSdGZuVHAxTnQvU0F1czNidUhnNFNOV3l5N0d4bHQ5NytYcHlZdURuMlgybkhsTW16NlRHZE0vdEtvTnE5Zm5sRDY0NzIvdGxtMDdjTlc0VWpza21KMjc5dkxtRzhNWU4yRXluMy94RFZQZU4xOE01cTI3ZXlFbWxvdHhjWFRxWUYwL09HKzlZWXU3eWNrQWJONjJuYTNiYzE4L3YrL2N4WTVkdTFtMjBQdytDeWhmam9EeTVteXZwSnUzMkgvd01FMGJOOFEvVCtPNk8zZVRjWEQ0KzdwYSsvcDQ0K3pzakpPVGsvSTU5VmVKaTQyREl2eHRFa0w4ZDFqS2E4WEh4Mk0wR2gvb2IwemVSbDF4OFhGMngrd00zMG50MnJXcFdhc20weitaVGtwS2lsTEt3SjdUcDA2ajBXZ0lEQXlrYk5teWJONjBtUm1meitDenp6OVRNbU1qSWlJNGN1UUl6dzE2RGgrZmdtYzFsQzVkbXI1OSt4WTRCdURiYjcvTmQxMWlZaUluVDU1RW85RVFlekdXYlZ1M2taV1pSZGhUWVF4OWRTakpPWjh4WUc3NkZSc2J5OUdqdVdXbVNwVXFaZDBZN0Y0Nm5wNmVTblpzU3M1TUoxZlgzTS9wa05vaDdONnptMEdEQjNIdDJqV2lvcUo0YVVqQk0wb0FtalV6bjB2Y3ZIbVRlVC9ObzI3ZHVqUnQyaFF3bDU1SUNyZC9rOTNMeTR1MTY5YmEvRXppNDh5ZjhTOFBlWm5XclZzemFQQWdYTjFjT1hMa0NGcXRGbWRuWjVLU2tsaXpaZzNGODJueUt2NFlDZFFLSVlRUWZ4SkxmZHFIWWNuT2RYUjAvTnNhbEZscXRpNWF1cExscTFiYnJMZk12SDFsK0p0MnQzLy8zYkhLMUc2bE5JRXE5MlJmclZiajQrMk5WcXZqNXUzYjFLc1R3c3N2UEdkMVFhQlNnZHBCamJ1N1c0SEhhakNZQTdYMmZqYTc5NW92R0l4R0l4OS85Z1ZOR3plZ2RVdHpCcTFXcDhQWnlZbExDWmM1ZXo1YTJTWXErZ0lBZS9jZFZKYW5wNmRUM004MzMyTzRjdlVxZXIyZTBxVktvdEc0OEV5LzNudzI2MnZtL1Bnejc0d2VhVFArekxrbzloODhqTDkvQ2RxM2JWWGc4N080bTV4Y3BLQmtVUzFZYk01Yzd0aWhMYlBuekNNZ29CenQyN1ZoNHBTUGVYL3l4d3grcnZCTXd2emN2WHRYeVpET2o4bVVtM1YrSXlrSkI0ZkNUejB6TTdObzFLQStaY3VVNXEyUnJ4VXB3QTBRbEpPeEhIM2hJayswdHMyNGZSRGVYbDQ1ZFVseldWNW5BSzFhTkdQeHNwVkVYNGdwZEYvWjJka2NQbnFjNUpRVU1yT3lsR3pXcG8xeUcxNXQydkk3WlVxWG9rN3RXZ0JLbG0rdG5QSWRlcjM1Sm82cnhqYndxdFBwY1hKeXRsbis0dUNCeXM4RXpGbjBXVmxaRkhOM3Q4bk9lWDNVMjF5K2N0WHU4Wjg5SHdYbkMzMmFkT3JRamxPbno3RjMzd0UrbmZrMWt5ZU1VMzUzQm9NNW05Y3h6K05xdFZvMmJONUcwOFlOeVNubFRVQzVjanpidnc4Uit3OXhJeW1KL1FjUEUxQ3VIQTFDNndMbStzUVIrdy9TdEZGRDVVWk4ycjE3UFBmaU1Hb0dWK2ZEaWJtWlBrNU9UclIvb3JYTmNaNDhmWmFrcEpzNE9UbHgrODRkOXU0N1NQT21qU251NTh2NXFHaCttdjhyRGc0T1BOWDVTV1diVld2V3MzN2pGdDRkTzhxbWxyY1FRdnpibEN4VmtwS2xTbkxqK2cwT0hUcGswd2dzUDNxOW5tdlhydkg1WitZYXRmWnFwSjQ5ZTVZYjEyL1E3TlZtaElTRTRPenN6UGJ0MituWnM2ZmRmYWFscFJFWkdVbWRPblZRcTlXNHVMZ3dmUGh3M24vL2ZlYk1tY1BRb1VPNWxuaU5MNy80a3FDZ0lIcjA2RkhvY1hwN2V4ZWF4UXZZcmE5cnNYTGxTbHExYXNXSkV5ZG8wYklGZGV2VzVidnZ2cU55bGNyMDd0UGJLaHQ1NWFxVmVIbDYwYjU5N21PNjNYZGVtNXlTVExGaXViUFRNclBNcGJzMExya3paWm8zYTg2V3pWczRjT0FBQnc0Y3dNSEJnVFp0MmxDWTVPUmt2TDN0Snd5VUtWT0d0TFMwQXNlQStYZDcvZnAxZERxZFVrTTNPRGhZQ1J6WHJsMmIrVC9QNTh6cE05U3JYNDk5Ky9haFZxdUxkSHppd1VtZ1ZnZ2hoSGpNbVlQRUpwc013Q1BISTltd2FTdkRoNzZNZDU0NlpnbFhyakx2bDBXWThwUjlVS1pmNXdtcUpTWGRWSnA3QlFVR290UHBXTG9pdDRFVG1LZTRKeVhkWlBHeWxYYVB6ZEhSa1Q0OXUyRXcycTl4bVptVnhlNDkrL0R4OWlZOUk1MDdkKy95OVhjL0VsZ2hnREtsUzJFd0dIQjFjK1hNdVNoK1hyQlkyYzV5Y2JGNjNRYXJHcldXN0ZwN0lrK1ptM3hWcldJdUdkQ3llUlBXYmR6TS9vTkgyTEZyajFWd1VLdlZNanNuTTNid3dQNkZUbHV6cUZHOUtoUGZHMXVrc1FCdnYvY0JseEpzNjVLQnVTSFRzZU9STkc0WVN0a3laWlRsTld0VVkvVEkxemh6OWp3bGN6b0pHd3lHQXBzMUFUWmxQdktyNDV2WG12V2IrR24rcitiSERhN0I1QW52RkxxTnhjZFQzaTkweW50ZWxpWmM1Nk9pQ3hscG45Rm9JbHViYmM2QU41bHNmaDU1YTRZMmE5S1F4Y3RXc25QWFhpVzRtcGRXcStQdzBlTkU3RC9BNGFNbmxOcDBEZzRPUE5PdkY2MWJOcWRFVG5tRzczLzRtY3lzTE41NHRwOVNPbVRYN2dnY0hSMm9tN1B2OUhSenhxaTlETm4wREhPV1RtRldyVjdQc3BXcmVmdXRFVFJyVXZSbVlxT0dENlZ4SStzU0Rnc1hMV1A5cHEwMlk0ZTk4Z0puejUzbjFPbXpMRnY1Ry8zN21DL01kVHB6b0Radk03RzFHemFUbXBwRyszYXQrWDNITG1YNTAyR2RlS3B6UnpJek0xbXdhQ20xUTJvcGdkcVFtaldJMkgrUXlGT25sV3preUpPbk1ScU4rTjFYTjdac21kSU1IenJFNWhpbmZUcUx1M2ZObVZBblQ1M2xwL20vWWpRYTZmRjBHSFZyaDZCU3FUZ2VlZElxVUh2dzBCRWNIUjBMbkgwZ2hCRC9KbUZoWWZ6MDQwL00rWDRPMWF0WEx6Q0laNUdkbFUydFdyV1VSbDMybW9tdFc3c09mMzkvNnRldmo0T0RBNjNidEdiTjZqVjA2dFFKTnpmYm0vSTdkdXhBcDlQUnVrM3VqYlg2b2ZYcDFhc1hLMWV1eE1uUmlmMEh6RGRLeDR3ZFkvZDhhdk9temVoeStqdmN1SEdEYkcwMjY5YXVLL1Q1NkhRNllpN0dLR005UEQxbzA2WU41OCtmWit1V3JYejUxWmVjT0hFQ2dFR0RCMUdxVkNtcVZhdEd0V3JWclBhemZmdDJTcGN1clpRd3NPZjY5ZXRLVXpESUxidWd5Vk43dm02OXV2ajcrek4zemx4dTNyeEo1eTZkQy8yOXJGKzNucVNrSkY1NDBYNHowWXFCNWhsR0YyTXVLaVVkTEZteDRlSGhYSWkrUUV4TUROSFIwWlFxVllwS2xTb3B3ZU9telpvU0hoNU9WRlFVVmFwVXdkM2RuUk1uVHBnRHRSSDdDQTBOTFRTN1dUd2NDZFFLSVlRUUFvQWFOYXhQUEs4bW1ydk5WcWtjWkZYejA5NFVPWk9kT3FRM2I5L2h0N1ViQzN4TXZWN1ByUUxHYVRRdTlPblpUVGtCdjMvcTlNNWRlekVZalRScVdKL3czUkdNZlhNRUkwZS95K2RmZk11N1kwY0JVTXpkblM0ZDI5T2xZMjZtdy9hZHUvbnkyemw4Tm0yeUVweGR1MkZ6Z1ZQRkR4NHlULyt1SFZKVFdmYmFLeS95NXRzVG1QdlRMMVFPcXFoTW9mNyt4L2xjdm5LVmhxSDFhTjYwNkxXNzFHcTEzVHFrK2Ntdm1VWldWamF6NTg1RHBWTFJ2MjlQMHRPdE8vNDJhZFNBSm8wYUVIbnlOR0RPR0Z5MVpuMlJIN2NvREFhRGtoMWMwcjhFa1NkUGMvam9jUnFHMWl2UzlnOFNwQVVJckZBQmR6YzM0dUlUU0U1T3dkczcvMm1XOXNUR3hmSFdPKzhyMzl0cllCVllJUUF3VDVldlVqa0l2M3d5c0JPdVhHSDZqQzhCYzRPNWRtMWJjZWp3TVRLek11bmQ0MmxsM09wMUc5bC84QWdOUXV1YU0wdUJtSXV4bkkrK1FNUFFla3FtK1QwbFVHdDlrWnVla1lGZWI4Q3JDRDhyNDBQVUNnWnpadXI5cjBtSGZNckZ1THU1TWZUbEY1ajZ5UXhXcjkxSVdLY244ZkFvaGpibi9ldWNrL21ibG5hUEZhdldVcmxTRURXcVZiVUsxSnFuK29PSFJ6R3FWYW5DcWRObnljakl4TTNObFpCYTVnemprNmZQS29GYVMvWng4eVlGdjg5TUpoUDMwdFBSNlhRNDUyUUxOV3BZSDBkSEJ5TDJINlRIMDJGNGVucFFxV0lncDgrY1E2ODM0T2pvUUd4Y1BFazNiOUc4YVNQYzdRUVpoQkRpMzZocjE2NUU3STBnS2lxS3Q5NTZpMkZEaDFFL3RMN1ZlVVZzYkN6bno1MVhBcERKeWNsMmc2MFdKeU5Qc21mUEhsNTc3VFZsQmxSWVdCaWJOMjNtMTRXL0tnM0NMREl5TWxpMmRCbCtmbjQwYjI3ZFMyRHc4NE5KU0VoUW1tWk5uRFRScG1hdHhjS0ZDMjNxemM2ZlA3L1FuNEZhcmViOHVmT2NQMmVlTmxLK2ZIbGF0bXpKMTE5OVRlUEdqYWxZc2FMVjJNNWRPblA3OW0zME9UY2ZMWFE2SFZsWldkeTRmc05xdVl2R0JXOXZiMHdtRS9GeDhmVHFuZHNMSVAyZTdlZTZXcTJtZCsvZWZQdnR0N2k2dWpKdzRNQUNqMy9qeG8xczNMQ1Jad2MrbSsrWWtxVks0dVBqdzhtVEp3bHRFSXJKWkdMZ3N3TVpQbUk0Q3hjdVJPT2lvVlpJTFo3cStoVEJ3Y0Y4Ti9zN3BmUllhR2dvVGs1TzdJdllSN1ZxMWFoVnF4YlIwZEVrWGszazdObXpqSHYzajVYUUV2bVRRSzBRUWdnaEFQdUJLVEJQaXk2TVBpZEQxU0ZQRUtobWpXcEtjNktZMkRpU2sxTm9VTCt1MVhZREJnMmhZbUFGUHZvZ3R3dHVhbW9hVVJkaUNLd1FvR1FkV2dLMWVhZE82L1VHVnE1ZVI4dm1UZERrQkpLSysva3k1SVgvRWI1bkgxZXVKQUxZWk5vQlZLaFFucDdkbnJLcW8vbDBXS2Q4bjkrTnBKdWNPbk1PSnljbm1qVE03V3BmSWFBOGd3YjI1OGVmRnpMeHcwLzQ1TU9KaE8rTzRQY2R1L0R5OG1UNE1OdU1QakFIalc3ZnVhdDhuNTJkbmZNOHpZSHJvckprQnQrL2pZKzNGeXBVUE5tK0xVR0JGVGgxNWx5Qit3bXVYbzNhSWNFRmpnbmZIZkZBemNRMmJON0cxY1JyQkZZSVlQaXdJYnoxOWdTK21qMlhXWjkrbEc5TjN6OUNyVlpSdDA0SUVmc1BjdkR3VWF2YXBrWGg1K2ZMLzU3cFo3UDhmRlEwaDQ4ZXQxbis2VWNmb0ZLcE9IRG9pTTI2Z0hKbHFWK3ZEayswYmttVFJweGJwVmtBQUNBQVNVUkJWT1lMbmRObnppbFRIY0Y4azJIZUw0dnc5ZlZoeExDWGxlWHpmMTBLWUZYL1ZzbW9kYlcra1hBenAvUkVpU0xVaU12SU1BZnJOWGxxUC84VkdqV296NEMrUFduUnJJblNoRkNYazFGc3lZUnljWEZCcFZiUjc3N3lFdmRyMktBZTU2S2lPUjU1a3VaTkcxTzJUR25jM0Z3NUgyVXVYV0l5bVRoNkxCSlhWMWZxMWJYdU9wMmVuc0dGbUl0RXgxemtYTlFGb3FJdjBMeHBZN1E2bmRKOHpOM05qVG9odFRoNlBKS2ttN2Z3TDFHY21qVnJFQk1ieDRXWWk5U29YcFg5QjgyLzN6WXRXL3g1UHlRaGhIakVuSnljbURocEloOU4vWWpUcDA4emNlSkV2THk4S0ZPbUREcWRqcVNrSkZKVFV3a0pDVkVDdFpjdlg2WlZLL3VsbkhRNkhiTm56eVlvS0FnUFR3K21mamlWY2UrT0l6QXdrQTVQZG1EZHVuVzBidE9hcWxXckt0dk1uVHVYbEpRVWhnOGZqck96ZFFtZnJWdTJjdXJVS2RScU5VYWprUi9tL29Demt6TjE2dG8yZFZ6NDYwS2JaWmN2WDJiSDloMDhOK2c1cStCejR0VkVWcTlaVGVmT25hMENzUmF4c2JGY3YzNmQ5eWUrYjdNT1lNcmtLY1RFMkpZOWlvMk41Y0FCNjBhZXpabzE0OTMzM2lVcUtvcTB0RFNxVjgrZGxaR1NhbHVqTmpVMWxjMmJOd09RbVpsSmVIZzRUei85TlBlemJMdHh3MGE2ZCsvT2dBSG1NbGFXbVQvUlVkRmN1M2FOUy9HWDZOR3pCNkVOUXRrYnNaZkJ6dzhtTlRXVmpJd01IQndjbUQxN3RrMkdjbVpXSmg0NU4zODFHZzFQdEh1Q1lqbWY1YThQZngxUFQwOFdMbGlJaDRjSGpSb1ZmWGFPZURBU3FCVkNDQ0VFQU5PblRyTDYvc0NoSTZ4YXM1NTNSbyswQ3F6RlgwcXdhWGhWV0xiZWlsVnJPWGo0Q0w4dFhWRG9jY1RGWCtMRGp6L24xU0hQMC9sSmM5TWdyZGFTa1pkN1FybGwyM1p1M2JwTmwwNGRyT3FIdG03Wm5OWXRtL1A3VG5PV1hybXlaZGgzNEJDenZyYnRkTDloOHphcjc3dDM3Y0l6L1hyWmpGdTIwcHpSMGFSUktNV0t1VnV0ZXpxc0UzSHhsOWdSdm9mUjc3eFBTbW9xenM1T3ZEZjJUYXRBY0Y0WkdabTgrT29JbStYUkYyTHNMaS9NL2Rzc1dmQURBNS9wbzlSQkxVek40T29NNkd2N3ZQT0tpbzRwY3FBMk91WWk4eGN1QWVDRjU1NmhjbEJGd2pvL3lZWk5XNW44MFhRKyttQkNrUnRkUFlqbVRSc1JzZjhndisvY2JUZFF1MnpsYXVyV0NhRnE1VW8yNjN5OHZha1VGS2pVWFFaelU2L2YxcTZuZEttU05yWDQ4c3RtQm5CMmRyYmJUTXhpNTY2OXpQcjZPelFhRnlhTUc2MjhUbjdmdVl1VHA4NVFwM1l0UW1yV1VNYW5wS1lCdHFVUEVpNWZBYUIwbnVtVStiRUU4L1BMQXY0eldVb2VXR1RuQkdvdEFWSm5aeWRlZldrd2pSb1dYTysxZGkxejl2cXhFK1pBclVxbG9tS0ZBTTZlanlZakk1TnIxMjl3TnptWk5xMmFXMTFzSGp0eGtnK21UbGUrZDNOenBXcVZ5dFNyRTBKQ3doV3JnRUREQnZVNWVqeVNnNGVPMERXc0V6V3FWV1hOdW8yY1BIMkdHdFdyRXJIL0lCN0ZpbEcvbm0xd1FBZ2gvczA4UFQyWjl2RTA5dXpadzg0ZE81VXA4Tzd1N3ZqNit0S3FkU3M2ZERBMzFveVBqeWM1T1psS2RqNC9qVVlqbjA3L2xCczNiakJ6MWt4U1UxUFp2Mzgvdi8zMkc3MTY5V0xRb0VIc2k5akg1QThtOCttbm4xSzZUR25DdzhQWnRuVWJJYlZEZUxKamJxbVpNMmZPOFBPOG56bDM3aHhCUVVHOC9jN2JuRDUxbWg5Ly9KSDMzbnVQbWpWcjhsVFhwMmpjdUxGTmNCZk1nZGhseTVleFkvc09uSjJkYWR5a3NWV0E5TkRoUTJ6ZHNwV05HellTSEJ4TWw3QXV0R2pSUWltdEZSUVV4T2d4by9IMzk3ZjdNM3RyOUZzMjJidXpaczZpZVBIaURQeWZkUWFzUnpGendIUE42aldVTEZXU21qVnpaMlJac204dFRkYVNrNU1aLzk1NExsMjZ4S3V2dnNyMjdkdVo4LzBjakVZajNidGIzOVRjdnQzY2dIVEFnQUgwN2RlWER5Wjl3TldyVjdseHc3elA1Y3VYNCt2clM3bnk1WEIyY3FaRGh3Nzh2dTEzZHV6WVFkbXk1djRVWmNxVXNWdEc0dmF0MjFTdVZGbjVmdmp3NGNyWFBqNCtHSTFHZHV6WVFhdldyWXBjMWtzOE9BblVDaUdFRUFJQWYzL3JyRHhMTmx4eFAxK0tGODhON3FTa3BOcHNhd2xpNVRjbCtvK3kxQXQxY2NtZE92M3JraFhVQ2FsSjVhQ0tWb0ZhaTlObnp1SG82RUJReFFvY09uS2I3T3hzbm1qZDB1WjVnamtRdkdyTmVpVnpONjlMQ1pmWkViNGJsVXBsTlcwOXIxZGZHc3p4RTZlVVR2T2RPclJUYXFiYTQrVGthRldLNFVHWVVIb3Y1YjkvUjhjLzNGRHJZY1ZjakdYU2g1K2cxK3Q1cXZPVFNnM1h3UVA3RXhVZFE4ekZXTWE5UDRVSjQwWVgyTHp0WVRScVVCOFBqMkpFWDRqaDdQa29ncXZubHZQUWFyVXNXcnFTVmF2WHMvaVh1YWhVS3FWaG5sYXI1YnU1ODlpMGRUc3JGczNEeWNtSnBLU2JUSnp5TVZsWjJVeDVmeHd6dnB6OXB4MW5qZXBWS1ZPNkZDT0d2YXcwL0xxVWNKbnZmNWlQaTRzTEw3L3duTlg0MUh3Q3RSZGlZZ0dvVkxFQ0JkSHJEWnpMcWQwYnNmOGdYVHAyZU9EU0VuOUVacWIxK3hkUUd2NFZwRkpRSUs0YURTZHlTblFBQkZVTUpPckNSYTRtWHVQZ1lYT0hiVXNaQkl2QWdQS0UxcXREN1pDYTFBNnBTV0JBZ05MWWJObksxY3EwVG9EUW5BRHNnY05INlJyV2llRHFWU2xSM0E4M1YxZk9SMS9nYXVJMU9uZHNqNlBqMzlQa1VRZ2gvazRxbFlwV3JWcmxteWxyc1huelpod2NIR2pZc0NHN2QrL0daRElSc1M4Q2xVckZsMTkreWI1OSszaG4zRHRVcUdEK1BHclRwZzJMRnkzbXlTZWZ4TXZMaTdkR3Y4V1V5Vk1ZUDJFOHcxOGZ6aGV6dnNEVDA1TlJvMGFSbloxTlJFUUVXelp2NGV6WnM3aTZ1dkxDaXkvUXJWczNIQndjS0Z1MkxJMmJOR2Jwa3FWczJiS0ZUejcrQkZkWFY0S0RnM250OWRjb1VhSUVrU2NpV2I5K1BRY1BIc1RSMFpHdVhidlNwMjhmbXhxdjNidDNwMVdyVm16ZXZKbk5temJ6MmFlZk1lK25lWVE5RlVhWExsMG9WcXhZZ2MzVjdKVmYwR2cwZUhoNFVLVktGWnQxSjQ2ZllNK2VQUXgrZmpCNzl1emhZc3hGdEZvdHUzYnRJakF3RUkxR1ErU0pTR2JNbU1IZHUzZDVhL1JidEduVGhqWnQyekJoL0FSK21Qc0RCdzhlWk9qUW9RUUVtTXN2aFlXRlVhVnlGYVhrZ1krdkQ2VkxsNlpDaFFvRVZBaWdmUG55Vm8zTHlwUXRROU9tVFpuOTdXektseStQUnFOUm5zZXhvOGU0ZXZVcXJtNnV4RjZNNWZMbHl3eDRaZ0FEbjdWZmRzRmtNcEdTa3NMT0hUdUoyQnNCUUowNmRSZ3pOditiMCtMQlNhQldDQ0dFRUFBTUh2SzYzZVdqeDltZi9wV1hYcC9UMWQwaC8yQ0cwV2lpNzhBWHJaWmxaMmR6OWx5VTFmTDdtMWFCT1RDclZxdVZ1L2VPamc0WWpVYWU2ZDg3MytNNWN1d0VOYXBWdFFyS1BORzJsVldtb2tWNmVvYmRHcTE2dlo2Wlg4M0dhRFRScGxWenBVWnBYbGV1SmpMankyKzVtNXlzVE5GYnUyRXp0MjdmNFlWQnp5cmxHL0p5ZG5ibWxaY0cyejMyQ3pHeC9QanpRcDVzMzVZbjJ0Z0dXMmQ5L1IxSk4yL1IrY24yTkczY3dLYkIycU8wWTljZVpzK1poMWFycFVtakJyd3dLTGR1bXJPek0rUGZlWlAzSms0bC9sSUNJOGU4eTdDWFgzaWd4bGFGY1hKeW9tdVhqaXhhdXBKNTh4Znh5ZFNKU3BaM2ZNSmxUQ1lUQVFIbGxHelltN2ZNcFFObXo1MUhkblkyMWF0V3dXUXljU25oTXBPbVRpYzVPWmt4bzRZVFZESHdUenRHZ0ZJbC9mbG0xblRsMks0bVhtUGlsRS9RYXJVTUh6YUVjbVhMV0kxUHVua1RBSi83U2taWTZyTUcxOGpORnVyK2RCZ3RtemVsVko1c29GK1hMRmZlUTR1WHJXTEZiK3RvM2JJWlQ0ZDFva0pBZVlZT2VaNk16RXorS3BaOXUyZ2VyT3lDV3EwbUpDU1k3R3d0bVZsWnVHbzA5T25WamVlZTdZK3pzeE16djVxTnA2ZUgwblROd3RmWGgvZnp5V2pPeXNyR0k4OEZySCtKNGpSdjJsaHBFdWpsNWNrUHM3OEE0SnZ2emFWYjJyUXFQS2dzaEJEL1pmRng4YlI5b2kyZW5wNzgvdnZ2SER0NkRFOVBUMTU4OFVVaUl5TVpQbnc0TFZya2xvaDU0Y1VYNk5tckp4NGU1cHVDRFJzMjVNV1hYaVQ1YmpMbEE4cFRva1FKM2hqNUJ2NysvcHc5ZTVZdlpuMkJ1N3M3ZmZ2MnBVZlBIc3AyRnQ3ZTNyenk2aXNNZUdZQVc3WnNZZWVPblJpTUJ2ejkvUmt6ZWd6bnpwM0QzZDJkSGoxNjBLMTdOL3o4Yk0rOUxIeDlmWG5tbVdmbzI3Y3YyMy9menJMbHkvaGwvaTljakxuNFVIVlhuVjJjY1hLMm4xMjZjdFZLeXBZdFM5ZXVYUW5mR2M3cTFhc3htVXlVTFZ1VzE0ZS96cnExNjVnelp3NmVucDVNbWpTSitxSG1tU2JGaWhWajZrZFQrZUdISDlpNlpTdlRQNW5PVjE5L2hVcWxvbG16WmpScmxudURjc1NJd21kaWpYcHpGRE5uek9UWXNXUDA2ZHRIcVNGOC9mcDF2di9lUE9OTW85SFFzVk5IV3JSb3diMjBlMFYrL2lYOFN4UjVyQ2lhZjg2WnZSQkNDQ0VlcVM4L24yYjEvZDU5QjFtMmNqV1R4cjl0VmZvZzVtSWNYMzQ3QjFXZU1nZloyWllhbFBaUExWbzBhMHlGZ0hJUGREeFZLcGxyaDJWbFpYTTFNZEdxb1ptcnF5dHZqWHlONmxWdHN4Y3N4NTZXZG8rV3pacyswR1BlYjk0dmk0aUxUOERMMDlNcTZBam00TzZ5bGF0WnQzRUxCb09CaW9FQmpCazFuRE5uei9QRHp3dlpkK0FRQnc4ZjVZazJMUW5yOUNRVkEyMkR2SGxkakkxbjZZcmZsQ3hCZzhGQW0xWXRsRXhBTUdjem56c2Z6ZlViU1p3NWV4NHZMMDg2dG05THh3N3QvbEIycXNGZ1VMS1c4Mk12Z0c1eC9VWVNjK2Y5d3BHajV1N0lIZHExWWVpUTU1VUxBUXNmYjIrbVRabkFSNS9NNUh6MEJUNzUvRXZxaE5SazRETjk3WllqZUJqZG51ckMxdTNoUk1kYzVPY0ZpNVhmMjduejVvelN5cFdDbE9lemVhdDUrcUJlcjJmZ2dENzA2dDZWOEQwUnpKNHpENzFleC9CaEwvK3BnZVM4TEVIYTJQaExUSjc2S1hlVGsrblo3U25hdDIxdE5lN2V2WFRDZDV1elZpcmxxYWNYRzMrSnkxZXVVcjVjV2F1YkFVR0JGWlFzM1p1M2JqTi80V0wyUkJ6QTE5ZUhUNmRPNG5qa0tYNWJ1NEhmZCt6aTl4MjdxQjFTa3g1UGgrWGI1TTNTRk8yUFNMeDJIUUJQandmUDRuMTN6Q2lyTWhPV01oR3g4WmU0bW5pTnNNNVAycnpPQ3BLYWxrYkprdFpUV3NlK09keG1uRmFySTJMZlFVcVhLcG52M3hraGhIaGNmREQ1QTJYSy8rVEprNjNXZFFucllsTU95TmZYRjE5ZjYvT1NidDI2S1Y5LzgrMDN5czMzNE9CZ3BuMDhqU3BWcXRndFo1Q1hwNmNuZmZyMG9VK2ZQbWh6eXVwMDY5Nk50bTNiOGtTN0o1U2VCVVhoNk9oSXgwNGRhZCtoUFR0MzdLUnF0YW8yWStiL1VuaFRzbW5UcHVXN2J1aXJRN21YZmc4WEZ4YzZkdXBJeDA0ZHJkYjcrZmtSRlJYRjh5ODhieE5jZG5Oelk4U0lFYlJvM2dLTnE2YkFra3VGY1hOejQ3M3g3OWtzN3hMV2hjNWRPcVBYNjNGMGRGUWV3MUtYV0R3YUVxZ1ZRZ2doQkdCdWpKWFgyWnpBVnRuU3BmRHg4V2JyOW5CY05Sb09IRFkzMThrYkhMb1FjeEVBWHgvYnhsMEFMWnJsUDQyc0lFYWprWjhYTEVLdk4xQTN4RHByTHIvQWtsYXJZOUhTRmJpNXVkS2l1ZlhqSGpsNm5HdlhyOXZkNW40Yk5tMWwvYWF0QUF3Zk5rUUpFQ1VsM1dURDVtMXMyYmFEekt3c0hCMGQ2ZGU3QjMxNlBvMlRreE5seTVTbWZ0M2FMRmk4alBEZEVXemJIczYyN2VFRWxDOUhvd2IxcVZXekJuVkNhaXJadDRlUEhtZnRoczJjem1uNFZicFVTZnIzNlVtckZzMnNnclJnenZhYi9lWG5IRDErZ2cyYnRuSTg4aFRMVnE1aHhXL3JhTmFrRWQyNmRuNm9nT2VxTmV2dFpoUVg1bXJpTlg1YnU0RWQ0WHN3R0F5NHVibnk0dUNCTnNGR3ErZmc2Y25VRDhhellORlMxbTdZUk9TcE0wU09tMGkxcXBWcDE2WVZUUm8zeUxlMmIxRm9OQzZNSHZrYTR5ZDl4SnIxbTBoSlRhVm50NmZZRTJFdWoxRXIySng5cWxhckNhNVJEWjFPeDVnM2gxUGN6NC9QWm4xTnhQNUR1THE2TW03TVNPclhyUTJZQTdsM2s1TXBXNmEwemVOWmdwQ2FCOHdXQmRnUnZvZlpjMzlDcTlYeGRGZ25CZzNzejR3dlp4TnpNWlppeGR4eFVEdHdLZUV5NlJrWjFLcFp3eXJZdjJMVldnQ2JyT3VVMUZST1JKNG1ZdjlCamh3N29keEVlR2YwU0lvWDk2TkR1emEwZjZJMUJ3NGRaZFhxZFp3OGRZYVRwODVRTVRDQW50MmVva1d6SmxhMXBzdVdLVzBUWUwxeDh5WjM4alREQS9OckllSHlGV3JXcUc1VlZtSDd6dDBrSmQzRXhjV0Zra1hNdWpsMStpdzd3dmNVT09ieTFhc0FKQ1JjNW9zODlhZXJWcWxFNTN6S2lwdzdIMDE2ZWdhbC9QMVp2bW9OaVltMmZ3c3NVbEpUU2MvSXdOUFR3MnIvbFNzSEVkYXBRNUdlaHhCQy9GZTR1TGhZelZESzYyRUNpUGZYTjgxYnY3V29MRUhkdkptOEQ4UEJ3WUgySFI2dUhGVmh5dHczUStaK0pVcVVZUFNZMFFXT3NXVFovbFZVS3BYVW0vMkhrVUN0RUVJSUlRcmw1T1RFNHFVclNidG5uZ3JWL29uVzdOeTFoN2o0QkpKVFVyZ1lHMCtGZ1BKNGUzczk5R05NbWZZWmlkZXU0KzNsWlE1NnFWUWtYTDdDclZ1M2NkVm82Tm45cVNMdFovR3lsZHhJdWtuZlh0MXdkM096V3JkNjNjWWk3VU9uMC9IYjJnMEE5T3ZkZzRhaDljak16R1RxOUptY09uMFd5S25yMXFJWnovVHJSZWxTSmEyMkwxN2NqMUhEaDlLN3g5T3NXYitKOE4wUkpGeStRc0xsSzhURlg2SldjSFYrWGJLQ0hlRzd1WFBYWE5lMnBIOEordlRzeGhOdFdoYVlJYWhXcTJnWVdvK0dvZlc0bW5pTjFlczJzaU44TjN2M0hXRHZ2Z1BVQ2FuSnhQZkdQbENXWWRVcWxhbFIzVGFUSksvOUJ3NlJkTk5jS3NEZXo2Sk5xK1lNR2pqQUt2czZQNDZPRGp6LzNETzBiTkdVZWI4czR2U1pjMFJGeHhBVkhZTmFyYVpEdXpaRlBuWjdhbFNyeXBzamhqSGp5MjhJM3gyaFpLUzZ1YmxTTHlmNEN2RHlDOCtoMCtseGRYVmx6THNUaWJrWVMxQmdCZDRhK1JvQW44NzhHbGRYRFhGeGw3aDNMNTFLT1NVUU5tL2J6dEZqa1FBY094R0pXcTIydWRGUkdKUEp4TjU5QnpBWWpMejg0aUFsK0ZmY3o1ZGRleUtVY2M3T3pqUnYyb2doZWVyV3hseU1KV0wvUVZ4ZFhYbXlYVnRpNCtKWnVYbzlGMlBqdUpiVG9BVE1yNm51VDRmUnNYMWJxOWVEU3FXaWFlTUdORzNjZ0tQSEkxbTBkQ1V4RjJQNS9JdHZXYnhzRlY5OGxwc2Q5R3ovUGpSdmFwMVYvTk12aTFoejMzc3BXNnZsNDgvTUpRTzhQRDN4OXZZaUt5dUxHMG5tc2cyZE9qeFI1SXY1SzRuWDJMR3I0RUN0eGFtY0d4d1dXcDFPQ2RRdVhMeWNnNGVQNHVmcmcxcXQ1c3k1ODRBNXczL3g4bFdjT3g5VjRMN1ZhaFUza3BLNGtaVGJSQzlicTVWQXJSQkNDQ0grTWhLb0ZVSUlJUjV6M2JwMnBsM2JncHRJQU16KzhqTXlNek54TCthT3U1c2J5MWV0NGVoeGM1Q3FVbEFndzRlKy9JZU9vMnlaMGh3N0VhbGtLSUs1TzN4b3ZUbzg5MncvbTJCb2Z0by8wWnJqa1NmcDJiMnJ6YnJ4Nzd4bDFXREtJajBqZ3lIRFJpcmZPems1TVdIY2FOWnYzTW96L1hvQjVuSUxGU3NFY0NIbUlxMWJOdWZwc0U0MnRVVHZWNzVjV1Y1LzlTVUdEeHhBeFA2RDdObDNnQ0V2UEllVGt4T3hjZkhjdVp0TVNNMGFkQTNyUk1QUStqWVp0SVVwVzZZMHI3M3lJdjE2OTJEVjZuVnMzUjVPaVJMRmJZSzBhclVhRnhlWGZPdloxZ21weWNBQmZRcDhySVNFeTBxZzF0WFZsZHExZ2psM1BvcVd6WnZTcTN0WHlwY3IrMERIRGxBNXFDSlRKNzNIcWRObldidGhNOVdxVnZuRFFWcUw1azBiVWJKa0NYNWR2Snl6NTZQdzh2VGsxU0hQNDVwbldxU3pzN09Ta1RQMnplR0U3OTVMcis1UDQram9RR1ptSmhIN0QySXltZEJvWEdnUVdwZitmWG9DNE9Mc3dxRWp4d0J6VUw1Lzd4NFBYSHBDcFZJeFp0VHJYTDZhYUpVRi9Xei8zdlRxMFZXcCsrenA0V0VUNEt3VVZKRjJiVnRSSWFBOHhZcTU0K3pzUkZUMEJXN2Z1VVBGd0FCcTE2cEo0NGFoMUtoZXJkRFhWR2k5T29UV3E4T2h3OGRZdEd3RnRVTnE0WnhQcmIyQ2xQTDNSNjFXWVRTYVNFbE5KU1hWM0hUUXpjMlZEayswS2ZUMWxkZVQ3ZG84ZEYzWXZIV3lTNVh5VjI2UUFQajUrakt3Zng5Q2FnVVRVaXY0b2ZZdmhCQkNDUEZYVW1WbFo1a2U5VUVJSVlRUWp6dWowWWpSYUVTbjA2SFZhdkV2NFYvNFJ2OEFScVA1Tk9KQkE0d0Y3OU9JWHEvSFpETGxPODN1ZnRuWjJXaTFPanc4ekUyQzlIckRYOUtsWGF2Vm90ZWJwL2ovVVZjVHI2SFg2eDg0RTdNZ2xvWm1mNlIwUUZHWlRDYlMwdTVaVFhQL3E5eTVjeGU5WGsveDRuNVcwL0lmWithYXdTcmx2WGZuYmpMdWJxNUZmcy9ZWXpLWk1CZ01PRG82a3BLYVNscmFQZng4ZlhCMUxmcnJYYTgzb05OcDBlcDBxRlZxNVQzNUtCa01Ca3dtL3BLL0NYK0ZwSnRKT0RzNzQrVGtoRnF0L2t0ZjgzR3hjYUJXVVRId3oyMllKNFFvbW5ObnoyRXdHcWxWNjhHbi9nc2gvcHNrbzFZSUlZUVFEKzNQRE5EbTdsTmRhRE9KKzkxZk8rMnZDc2lZTXpEL25IM1pxM2Y2Ui9sNEYxNTI0TStpVXFuK2xpQXRnSyt2L2RySGo3UDdnM2RGS1RsUkdKVktwV1JkZTNsNlBsVEEzOUhSQVVkSDF3Y0s3djdWSHFRTWlCQkNDQ0hFb3lRcENVSUlJWVFRUWdnaGhCQkNDUEdJU1VhdEVFSUlJWVFRUWdnaHhOL01aREtYa0VyUHlIakVSeUxFbzZFQzNPNXIvdnU0azBDdEVFSUlJWVFRUWdnaHhDTVNGeHYzcUE5QmlFZEdhalJiazBDdEVFSUlJWVFRUWdnaHhOL013Y0VCbzE1UHhhQ0tqL3BRaEhnay92eHVGLzkrRXFnVlFnZ2hoQkJDQ0NHRStKdXAxV3BRcVhDWHFkOUNpQnpTVEV3SUlZVDRCMUNwck84bkc0M0dSM1FrUWdnaEhwWDcvL2JmLzlrZ2hCQkNpUDgyQ2RRS0lZUVEveUFxbFFxVlNvVldwMzNVaHlLRUVPSnZwdFZwbGM4QklZUVFRangrSkZBcmhCQkMvTU9vVkNwME90MmpQZ3doaEJCL001MU9KMEZhSVlRUTRqRW1nVm9oaEJEaUg4S1NSYVZTcWNqS3lzSmtNajNxUXhKQ0NQRTNNWmxNWkdWbFdYMFdDQ0dFRU9MeElvRmFJWVFRNGg5Q3BWS2hWcXRScTlVWWpVYlMwdEllOVNFSklZVDRtNlNtcG1JMEdwWFBBUW5VQ2lHRUVJOGZDZFFLSVlRUS93Q1dDM0pMc05iQndZSDBqSFFwZ1NDRUVJOEJyVlpMZWtZNkRnNE9Wa0ZhQ2RZS0lZUVFqeGNKMUFvaGhCRC9FSmFwcnBaQXJWcXRKamtsK1ZFZmxoQkNpTDlZY25JeURnNE9Wb0ZhQ2RJS0lZUVFqeDhKMUFvaGhCRC9JSG5MSHpnNk9tSXdHTGlhZUZVQ3RrSUk4UitVa3BMQzFjU3JHRTFHSEIwZHBleUJFRUlJOFpoemZOUUhJSVFRUWdnenk0VzVKYU0yNy9MMDlIUXlNek54Y1hIQjJka1pqWXNHUjBmNUdCZENpSDhUdlY1UFZuWVdPcTJPck93c2pFWnpnTmJ5VHpKcWhSQkNpTWViWE9FSklZUVEveUI1ZzdWNWw2blZhZ3dHQTVtWm1hU25wMk15bVpSL1FnZ2gvdmtzd2RlOEpXNmNuWjJWa2djU3BCVkNDQ0dFQkdxRkVFS0lmeGpMUmJ6bDY3emxFQndjSERBYWpUWkJXZ25ZQ2lIRVAxUGVvS3U5dittVy95M0xKVWdyaEJCQ1BMNGtVQ3VFRUVMOEExa3UyRTBtRXlxVkNxUFJxSHh2Q2RTQ0JHaUZFT0xmd2hLQXpSdVF6VnVUVmpKcGhSQkNDQ0dCV2lHRUVPSWZLdTlGZmQ3QXJXVFRDaUhFdjR1OXJOcjdnN01TcEJWQ0NDR0VCR3FGRUVLSWY3RDdMKzRCeWFZVlFvaC9LWHRCV1FuUUNpR0VFTUpDQXJWQ0NDSEV2OEQ5Ri9XV2tnaENDQ0grWGVSdnR4QkNDQ0h5STRGYUlZUVE0bDlJTHZTRkVFSUlJWVFRNHI5Ri9hZ1BRQWdoaEJCQ0NDR0VFRUlJSVI1M0VxZ1ZRZ2doaEJCQ0NDR0VFRUtJUjB3Q3RVSUlJWVFRUWdnaGhCQkNDUEdJU2FCV0NDR0VFRUlJSVlRUVFnZ2hIakVKMUFvaGhCQkNDQ0dFRUVJSUljUWpKb0ZhSVlRUVFnZ2hoQkJDQ0NHRWVNUWtVQ3VFRUVJSUlZUVFRZ2doaEJDUG1BUnFoUkJDQ0NHRUVFSUlJWVFRNGhHVFFLMFFRZ2doaEJCQ0NDSEVZOFJrTXJGa3lSSnUzNzZkN3hpOVhzL0tsU3VKalkzOUc0L01QcDFPUjFSVUZEcWQ3cUcydjNIOUJrYWo4VTgrcXIvRzJiTm5TVTVPZnRTSElSNFJ4MGQ5QUVJSUlZUVFRZ2doaEJEaTcyTTBHbG00WUNHaG9hSDQrZm5aSGVQZzRNQ1d6VnVJaTQxajlKalJSZHJ2Sng5L2dzRmdZT3piWTNGME5JZWNUaHcvd2ZyMTZ4bjR2NEVFQmdZKzFQR2VPSEdDRHlaOXdQTXZQRSt2WHIwZWFGdWRUc2ZZc1dNcFU2WU0wejZlOWxDUG41NmVUdXpGUHg2d3JsNmpPazVPVGdVK3p2c1QzaWN3TUpEUFB2L3NEeitlK1BlUlFLMFFRZ2doaEJCQ0NDSEVZMkRQbmozVXFWTUhkM2QzWlpuUmFHVHpwczAwYXR3SWJiYldhbnlMRmkxWXNXSUZUM1Y5Q2s4UFQyVzVpOGJGSnNDYm5KeE1SRVFFOWVyVlU0SzBBRGR1M09EQWdRTjA2OWJ0b1kvNzhPSER5dkU4cUIzYmQzRDc5bTFlZnVWbDVUaDM3ZHBWcEczTGx5dFAvZEQ2WEw1OG1YSGp4ajN3WTk5dndjSUYrUGo0NUx0K1YvZ3Vzckt5Nk4ybjl4OStMUEh2SklGYUlZUVFRZ2doaEJCQ2lNZkE4bVhMeWN6SXBGMzdkc3F5Nk9ob3Z2MzJXNUtTa2xpeFlvWGQ3VWEvWloxUld6KzBQcE1uVDdaYXRtUEhEb3hHSTEzQ3VoVHBXRXdtRTl0LzMwN3JOcTJ0c2t3dlhyeElXbXFhMWRoOUVmdndMK25QdGNSclhFdThabmQvbmw2ZUJBVUZXUzNUNlhRc1hicVU0T0JnbWpkdkRzQ2RPM2VZTzJkdWtZNnhYYnQyMUErdFQvWHExVm0vWVQwQUtTa3AzTHAxaTRvVks2SldteXVLbmpwNWluSGp4dkgxTjEvYnpScGV2SGd4YTllc3hkdmJXMW0yYytkT1VsTlRyY1p0MnJnSloyZG5ybCsvenBvMWEvSTlyaElsU3RDc1diTWlQUWZ4N3lLQldpR0VFRUlJSVlRUVFvakhRS05HamRpL2Y3OVZvUGJZMFdOVXIxNGRIMThmU3BZcXlZd1pNNVIxeWNuSmJObThoZTQ5dXVQaTRxSXN6NXN4QytaNnR1dldycU5zMmJJMGJOaXdTTWZ5NjhKZldiSmtDZkh4OGJ3MDVDVmwrVTgvL1VUa2lVaTcyNHdmUHo3Zi9UVnMySkNKa3laYUxkdXdZUU5KU1VtTWZYc3NBRmxaV1FRR0JySjh4WEtyY2QvTi9vN3QyN2V6ZE5sU0pmaHE3M21DT2NDNmNNRkNsaTFmWnJNdTZud1V5WGV0Njh0V3FWcUZvMGVPVXJkdVhWUXFsYko4MWNwVnhNWEYyUzJGTVAvbitmaytUNTFPUjUyNmRTUlEreDhsZ1ZvaGhCQkNDQ0dFRUVLSXgwQ2RPblZZdFdvVjJkblp5ckx3OEhBbEMxYWxVdUhnNE1EZHUzY0JTRXhNWk8zYXRiUnEzVW9wbCtEaTRvS1hsNWZWZnNOM2huUHo1azNlZU9NTnEwQm5mc0xEdzFteVpBbGx5cFJod0RNRGJOYlhxbFdMVjRlK0NzQytmZnRZOU9zaVpuMHhDMGRIUjlMVDAzbDc3TnNNR2p4SUNRcC9NZXNMbTMzY3VYT0hSYjh1b21PbmpsU3ZYcDNFeEVSR2pSekZrQ0ZEYU4raHZkVll0WVA1bURVYURRNE9EZ1VlKzhuSWsxU3JYczN1OC96KysrOXRsaytlTXBsS2xTdFJ1M1p0bS9FaElTRVBYRGQzMk5CaER6UmUvTHRJb0ZZSUlZUVFRZ2doaEJEaU1WQzloamx6OXNhTkc0QTVZMWFsVXRHbVRSdWxidXZlUFh2NTRZY2ZBSFA5V29EeDc1a3pXWFU2SGJWQ2FqRjE2bFJsbjluWjJTeGF0QWd3WjQ4VzVzamhJM3d4Nnd1OHZiMlpPR21pVmIxY0MxZFhWNldFUU5UNUtBQUNBZ0p3ZG5ZbUpTVUZBRDgvUDJXTVJxT3gyY2QzczcvRHljbUp3WU1IQS9EVGp6OWhOQm9KQ1FrcDlCanpjK1A2RFk0Y09ZS0hod2VuVHA0aXBMYjF2bWJNbkdHMzlFRndjUEJEUDZaNHZFaWdWZ2doaEJCQ0NDR0VFT0l4Y09YS0ZkNTg4MDN1M2JzSHdOMDdkeG54eGdqdTNMbWpqT25VdVJPZE9uY0NJRFkybVpyWkdRQUFJQUJKUkVGVWxoSERSL0RqVHovaTVlWEZ6L04rNWtMTUJhdDlybHk1a3FTa3BDSTlmbmg0T0RObnpNVFYxWlVwSDA2aGJObXlmOUl6czdadjN6NzI3ZHRIa3laTjJCVytpN3QzNzNMZ3dBR0dEeDlPeVZJbEgzcS9jK2JNd2NmSGg5QUdvWXdiTjQ3cTFhdFR0MjVkSlVQNStQSGpKQ1FrWURBWU1CcU5tSXdtNVd1RHdZQ25seWV0V3JYNnM1Nm0rQStTUUswUVFnZ2hoQkJDQ0NIRVkyRCt6L09KaVluQllEQUFNRy9lUEJ3Y0hBaXFGRVJvYUNqWHIxMm5kNi9leW5oTFJ1MkxMN3dJbUROcVRTWVRRMThkeXV6dlpuUDE2bFZXcmxpSldxMVd4dVpuOCtiTjdOcTFDejgvUHo2WS9JSGR6Tk0vaThaRmc1T1RFOUhSMGNUR3hwS1VsRVNEQmczbzJLbmpRKzl6NmRLbEhEeDRrUEVUeHRPa1NSUGF0bW5MdG0zYmlJaUlJQzB0RFhkM2QzNWQrQ3NtazhrY3BNMzVIOHlOMHdENjlPa2pnVnBSSUFuVUNpR0VFRUlJSVlRUVFqd0dKbjB3Q1lBdG03ZncxVmRmTVhuS1pLcFVNWmNyV0xWcUZmNGwvYTBhZGwyNWNvWHBuMHhuNHNTSnVCZHpaKzNhdFZ4T3VNd2JJOS9BWUREdytXZWZvMWFyQ1FzTFk5MjZkUVUrOXE1ZHV3Z01ER1RDaEFsL0tLdTFLT3FIMXVlMzFiOEI4TW5IbjZEVDZSanh4b2lIM3QrZVBYdFk4TXNDQmd3WVFKTW1UUUFJcVIyaWxENjRmZnMyNjlhdW8wdFlGL3o5L1l1OFg2UFJpRmFyZmFCanNRUjl4WCtUQkdxRkVFSUlJWVFRUWdnaEhpTVIreUlBaUl1Tnc5dmJteElsU21Bd0dIQnpkU013TUJDOVhnK1lNMmdCU3BjcGphZW5KNTRlbm1oY05RUUVCSERzNkRHaW82TVpPWElrNlJucGRoL25aT1JKVnE1Y0NVRExsaTE1WStRYmR1dkovbFhXckZsRFJFUUVVeithaXUvLzI3dnp1S3FyL0kvamIrNENGMlFURkFYVFFETFhSQ01kYTl4K281V1ZyZFpNaTIxamk1cWxwWldvNVpKYlpTN2xXSmltNWo0dWs3ZzN1ZVdTbVZ1WmltaUlhd3F5S0tEQTVkNzcrNFBoNXUwQ2dabFg0L1Y4UEh6SVBlZDh6L2Z6eFcvemVNeWJ3emtoSVpjOFQ4dVdMZFhuMVQ1cTJMQ2h0bTNiNXRaLyt0UnBMVnk0VUlGQmdicnV1dXZjK3NQRHcxVzdkbTIzOXIxNzkrcWhCeCtxY0QwaG9aZitMTGk2RWRRQ0FBQUFBQUJVRW1mT25IRWUwRFYzN2x5dFdiTkdvMGFQVW41ZXZueDlmYlY4MlhMRng4ZTdYUFBNMDg4NHY0NXBGaU5KYWhyVFZQZDB2a2NkYisrb0pVdVd1SXhQUzB2VHJGbXp0T2FyTmM2MnUrKysrNHFHdEJzM2J0VFVLVlAxMU5OUHFVbVRKa3BOVGRYUEozK1cwV1JVa3laTktqU1hqNCtQT25ic3FEbXo1MmpPbkRsdXoxRzh4Y0dzbWJOa01CaGMrdkx6OC9YQUF3K28yM1BkM09hdFhidTJudWo2UklWcW1UcGxhb1hHNDlwQ1VBc0FBQUFBQUZCSmZMbjZTN1c2dFpYV2ZMVkczWHQwMTRjVFB0VENoUXVWazV1andNQkEzZG5wVHJWdFY3U1A2dEVqUnhVWEY2ZjR5Zkh5OS9mWCt2WHJsWmFhSmtreW1VenEwYU9IMi94VHAwelZzbVhMWkxQWjFQbmV6Z29ORGRXTTZUT3U2RE1lTzNaTVk5NGZJNGZEb1hWcjEybk83RG5PTFFhNmRPbFM0YUQyWWpYRGEycktsQ2t1YmNXSHJvMGNOVklOR2pSdzZldlpvMmVwY3dVSEI2dDE2OVlWdXYrYzJYTXFOQjdYRm9KYUFBQUFBQUNBU2lBdkwwOUxseTdWZ0lFRHRPYXJOUW9KQ1ZHUG5qMlVrWkdoTTJsbkZCWVdKcXZWcXN6TVRFbEYrNkYyNk5CQnVibTVzbHF0aW9tSlVVQkFRSm4zOFBIeFVXeHNySjc5NTdPcVZhdVdWcTlhWGVyWWpJd01yVmkrUWgwNmRGQjRSUGhsZTg2UWtCQkZSRVFvSWlKQ3RXclZVcTFhdFJRUkVhSHdpSENGaG9iK3JybnRkcnN5TWpKYzJyTFBaUmY5blozdDFsZDhjQnRRSGdTMUFBQUFBQUFBbGNEaXhZc1ZIQnlzUm8wYU9kdUtWM1F1V2JKRXQvMzFObTNmdmwzdnYvZSt5M1ZyMXZ5eWhjRTluZThwY1NWdHNhNVBkaTEzUGVucDZabzNiNTVNWnBNZWZmVFJjbC8zVzZwVXFhS1BQL25ZcmQxdXR5czlQVjNWcWxXNzVMbFRUNmZxcVNlZktyRnY2SkNobHp3dklCSFVBZ0FBQUFBQVZBb3JWNnpVQ3krKzROYWVrcEtpOURQcGF0bXlwWGJzMkNHTHhhTDUvNTd2Tm03SWtDR1h0WjVUcDA1SmttclVxSEZaNXkyV2taR2hwS1FrSFVnOG9NUURpVHFZZEZDeHNiR0tHeEIzeVhPR2hZVnArUERoTG0zSGpoL1RPOFBlVWYrNC9xb2JWZGZabnBhV3BrMmJOK21Sdno5eXlmZEQ1VUpRQ3dBQUFBQUFVQWs4MU9VaHRXN2Qybm40VmJGTkd6ZXBlZlBtOHZmM2Q3WVpqVWEzNjcyOHZDcDhUNU81S0hyS1BaL3IxbmN3NmFBa3FVNmRPa3BKU1ZGZVhwN081NTZYMVd4VlltS2lwRi9DM0FNSERzaHNOdXQ4N25sbmUvR1kzTnhjMld3MkpTWW15c2ZIUnlkT25OQm5VejlUYW1xcUpNblgxMWNOR2piUVExMGUwazFOYmxKT1RvNUxIYlpDbTNPZVh4OEdackZZWkRJVlBjTjk5OStuTys2OHcyMUZibDUrbmlTcFdyVnFpcWdWNFd6ZnRXdVhWcTVZcWVDZzRCSVBEVXROUzlXQ0JRdksvZ2IreXJsejUxUTFwR3FGcnNHMWc2QVdBQUFBQUFDZ0Vuand3UWZkMnRMVDA1V1FrS0RCUXdZNzIydzJtM1pzMytFMjl0elpjd29QcjloZXNsRlJVWktrS1ZPbTZOREJRODdnTmlzclM2dFhyVlpvYUtpaW9xTFUrNVhlT256NHNQTzZmbjM3dWN3VDE5OTFGZXljMlhQY0R0YnExN2VmNnRTcG85ZjZ2cWJJeUVoMXZyZXpicnJwSmtWSFI4dGdNQ2dsSlVXOVh1cFZhcTJQUC9hNFcxdi91UDZLaW9yU3dZTUhaYlBaNUhBNDVMQTdaTGZiWmJQWlpMZmJsWlpXZE1EYTJyVnJ0WHYzYnRsdGRoVVdGcXF3c0ZDQmdZR2FPM2V1TEw0V2RlblN4V1h1MU5PcG1qL1BmZVZ5V2ZMejh5czBIdGNXZ2xvQUFBQUFBSUJLYXVXS2xXclJvb1VhTjI3c2JMTmFyUm8zYnB6YjJKeWNITlZ2VUw5Qzg5ZXRXMWN2dnZpaUVoSVM5TVVYWHpqYlRTYVRicnp4Um5WN3Jwc01Cb05lZmUxVlhiaHc0ZElmNUg4c0ZvdWlvNlAxOXVDMzNmcENRMFAxNG9zdlZtaSs2THJSMnJ0M3I4YVBIeTlKTWhnTTh2YjJsdGxzTHZyamJaYlpaRlprWktTU0RpVEpaRExKWkRMSmFETEthRFNxWWNPR3lzek0xTFRQcGlrb0tFZ2RPM1owenQya1NST05HajJxUXZYMDdOR3pRdU54YmZIS3k4OXplTG9JQUFBQUFNQ1ZkVGo1c0dUd1VsUmtwS2RMQVNxbGcwa0hsVysxcWtualJyODkrQStRazVNalB6OC9HUXdHV2ExV21jMW1qOVJ4TGJEWmJMSmFyZkwyOW5iYkdxRThyRmFyeG40d1ZvLzgvUkhWclZ2M3R5OUFwY1dLV2dBQUFBQUFnQ3ZNMDZ2bUx0NlBscEMyYkVhanNjUTllOHZMYkRicnpmNXZYc2FLOEdkVjhSOERBQUFBQUFBQTRIY3hHQXlTd3lHSHc5T1JMWUNyQlVFdEFBQUFBQURBRldiNjN3ck52THc4RDFjQzRHcEJVQXNBQUFBQUFIQ0ZtY3dteWN0THFXbHBuaTRGd0ZXQ29CWUFBQUFBQU9BSzg1S1hURWFqc3M5bEt5MlZzQllBaDRrQkFBQUFBQUI0aEpmQlM2R2hJVHFkbXFyekZ5Nm9SbGlZek43bTMzVndGWUJyRjBFdEFBQUFBQUNBaDRTSGh5c2dJRURIamgzWG9aOSs4blE1cUNTOHZMelV1SEVqVDVlQlh5R29CUUFBQUFBQThDQi9mMzgxYk5oQWVYbjV1cEIzUVFVRkJaNHVDWDl5Qmk5MlE3MGFFZFFDQUFBQUFBQmNCU3dXSDFrc1BwNHVBNENIRUo4REFBQUFBQUFBZ0ljUjFBSUFBQUFBQUFDQWh4SFVBZ0FBQUFBQUFJQ0hFZFFDQUFBQUFBQUFnSWNSMUFJQUFBQUFBQUNBaHhIVUFnQUFBQUFBQUlDSEVkUUNBQUFBQUFBQWdJY1IxQUlBQUFBQUFBQ0FoeEhVQWdBQUFBQUFBSUNIRWRRQ0FBQUFBQUFBZ0ljUjFBSUFBQUFBQUFDQWh4SFVBZ0FBQUFBQUFJQ0hFZFFDQUFBQUFBQUFnSWNSMUFJQUFBQUFBQUNBaHhIVUFnQUFBQUFBQUlDSEVkUUNBQUFBQUFBQWdJY1IxQUlBQUFBQUFBQ0FoeEhVQWdBQUFBQUFBSUNIRWRRQ0FBQUFBQUFBZ0ljUjFBSUFBQUFBQUFDQWh4SFVBZ0FBQUFBQUFJQ0hFZFFDQUFBQUFBQUFnSWNSMUFJQUFBQUFBQUNBaHhIVUFnQUFBQUFBQUlDSEVkUUNBQUFBQUFCVUlnNkhRL1BtelZONmVucXBZd29MQzdWbzBTSWxKeWRmd2NwS1pyVmFkZURBQVZtdDFzcytkMkppb3FaUG02NkNnb0xMUHZlbDJMZHZuN0t5c2p4ZEJqekU1T2tDQUFBQUFBQUFjT1hZN1hiTm1qbExzYkd4Q2cwTkxYR00wV2pVNmxXcmRUajVzUHE5M3E5Yzg3NDcrbDNaYkRhOThlWWJNcG1LSXFmZHUzWnIyYkpsNnZwa1YwVkdSbDVTdmJ0Mzc5YlFJVVAxN0QrZlZaY3VYY3AxelplcnY5U0JwQU42NmFXWFpEQ1V2azR4K2Fka0xWeTRVQTgvOHJDOHZiMUxISk9ibTZ2a24zNS9ZTjJnWVFPWnplWlMrM056Yy9YMlcyOHJNakpTWXo0WTg3dnZoMnNQUVMwQUFBQUFBRUFsc0hIalJzWEV4S2hLbFNyT05ydmRybFVyVjZubFgxcXFJTjkxVlducjFxMjFjT0ZDZGI2M3N3SURBcDN0UGhZZnQ0QTNLeXRMbXpkdlZ2UG16WjBoclNTZFBuMWFXN2R1MWYzMzMzL0pkWC8zM1hmT2Vzb3JMejlQWDY3K1VobnBHWW9iRUNlajBhaDFhOWU1alR0dzRJQWthY1A2RGZMeDhYSHI3M2g3UngwN2RreHhjWEdYV1AwdlpzNmFxYXBWcTViYXYySDlCdVhsNWVuaFJ4NyszZmZDdFltZ0ZnQUFBQUFBb0JKWThPOEZ1bkQrZ2pwMDdPQnNTMHBLMHFSSms1U2FtcXFGQ3hlV2VGMi92cTRyYW0rT3ZWbkRoZzF6YVZ1N2RxM3NkcnZ1dnVmdWN0WGljRGkwNXFzMWF0ZStuY3NxMDU5Kytrblo1N0pkeG03WnZFVmhOY0wwODhtZjlmUEpuMHVjTHpBb1VIWHIxblYrdnUrKyt4UVNFcUl4NzQvUjRMY0g2L1UzWHRmaXhZdmRyc3ZOelpVa0xWdTJURjVlWG03OUhXL3ZxQVlOR21qWjhtV1NwTE5ueityTW1UT0tpb3B5cnRUZDg4TWV4Y1hGYWVLL0pwYTRhbmp1M0xsS1dKS2c0T0JnWjl1NmRldDA3dHc1bDNFclY2eVV0N2UzVHAwNnBTVkxscFQ0bkpKVXZYcDEzWGJiYmFYMjQ5cEZVQXNBQUFBQUFGQUp0R3paVXQ5ODg0MUxVTHR6eDA0MWFOQkFWVU9xcWtiTkdobzdkcXl6THlzclM2dFhyZFlERHo3Z3N0cjA0aFd6VXRGK3Rrc1RscXBXclZwcTBhSkZ1V3FaUFd1MjVzMmJwNVNVRkQzMy9IUE85czgrKzB6ZjcvNit4R3NHRFJwVTZud3RXclRRNENHRFhkcGF0MjR0WDR1djFxMWJKMTlmWDQwZE4xYloyYTRoOFByMTZ6VmorZ3pGRFlpVHI2K3ZTOS9GSzQrTHJWdTNUck5tenRLL0YvemJyZTlBNGdGbFpicnVMMXZ2eG5yYXNYMkhtalZyNWhJRUwxNjBXSWNQSHk1eEs0UVowMmVVK3B4V3ExVXh6V0lJYXYra0NHb0JBQUFBQUFBcWdaaVlHQzFldkZqNStmbk90dlhyMXp0WHdYcDVlY2xvTkNvek0xT1NkUExrU1NVa0pLaHR1N2JPME5MSHgwZEJRVUV1ODY1ZnQxNXBhV25xM2J0M21mdkJYbnpQZWZQbUtTSWlRbzg5L3BoYmY1TW1UZFM5UjNkSjBwWXRXelJuOWh5Tm56QmVKcE5KdWJtNWV2T05OL1gwTTA4N1ErRUo0eWVVZXEvWVcySVZlMHVzSkduMXF0WDY2S09QU2h6WHMwZFB0N2F1VDNiVm80OCs2dEwydy9jL3FINkQraVUrWjN4OHZGdjdzSGVHS2ZxR2FEVnQydFJ0L0UwMzNhUlJvMGVWV250NTY4U2ZCMEV0QUFBQUFBQkFKZENnWWRISzJkT25UMHNxV2pIcjVlV2w5dTNiYThPR0RaS2tUUnMzYWNxVUtaS0s5cStWcEVFRGkxYXlXcTFXTmJtcGlVYU1HT0djTXo4L1gzUG16SkZVdEhyMHQyei9icnNtakorZzRPQmdEUjR5dU1SVnE3Nit2czR0QkE0a0Z1MGhXNmRPSFhsN2UrdnMyYk9TcE5EUVVPY1lpOFhpY24xS1Nvb20vV3VTWHV6K29xS2pvNTN0N2YrdnZWcTBkRjN4dTNidFdrMmZObDN4aytQZFZ0VDYrZm01ZkQ1OTZyUzJiOSt1Z0lBQTdmbGhqMjVxZXBOTC85aHhZMHZjK3FCUm8wYWxmME9BaXhEVUFnQUFBQUFBVkFMSGp4L1hhNis5cHB5Y0hFbFNaa2FtWHVuOWlqSXlNcHhqT3QzVlNaM3U2aVJKU2s1TzFpc3Z2NktwbjAxVlVGQ1Fwayticm9PSERyck11V2pSSXFXbXBwYnIvdXZYcjllNHNlUGs2K3VyZDRhL28xcTFhbDJtSjNPVm01dXJreWRQNnJWWFg5T2pqejJxdi8vOTcvcHM2bWZhdFd0WGlXTWxhZmc3dzB2Y283WmJ0MjdPRmJtVEowOVcxYXBWRlh0THJPTGk0dFNnUVFNMWE5Yk11VUo1MTY1ZE9ucjBxR3cybSt4MnV4eDJoL05ybTgybXdLQkF0VzNiOWc5NVp2dzVFTlFDQUFBQUFBQlVBak9tejlDaFE0ZGtzOWtrU2RPbVRaUFJhRlRkNkxxS2pZM1ZxWjlQNmVFdUR6dkhGNitvN2ZiUGJwS0tWdFE2SEE3MTZONURIMy95c1U2Y09LRkZDeGZKWURBNHg1Wm0xYXBWMnJCaGcwSkRRelYwMk5BU1Y1NWVMbzBiTjlhRUR5ZG8yTkJobWoxcnRpSWlJdFNxVlN0RlJVVlZlSzdycnJ0T2tqUi8vbng5KysyM0d2VFdJTFZxMVVyLzEvNy85Ti8vL2xlYk4yOVdkbmEycWxTcG90bXpac3ZoY0JTRnRQLzdXeW82T0UyU0hubmtFWUphbEltZ0ZnQUFBQUFBb0JJWU1uU0lwRi8yYWgzMnpqRFZxMWUwWGNIaXhZc1ZWaVBNNWNDdTQ4ZVA2NzEzMzlQZ3dZTlZ4YitLRWhJU2RPem9NZlh1MDFzMm0wMGZqUGxBQm9OQjk5eHpqNVl1WFZybXZUZHMyS0RJeUVpOTlkWmJxbEd6eGgvM2tQOFRHaHFxZDk5N1YxLzk5eXUxYTlkT2tsVG5iQjBkUFhLMFhOY2JqQVkxYnR4WWtyUng0MGJOL0h5bUhudnNNYlZxMVVxU2RGUFRtNXhiSDZTbnAydHB3bExkZmMvZENnc0xLM2VOZHJ0ZEJRVUZGWGtzWitpTFB5ZUNXZ0FBQUFBQWdFcGs4NWJOa3FURHlZY1ZIQnlzNnRXcnkyYXp5Yy9YVDVHUmtTb3NMSlJVdElKV2tzSWp3aFVZR0tqQWdFQlpmQzJxVTZlT2R1N1lxYVNrSlBYcDAwZTU1M05Mdk04UDMvK2dSWXNXU1pMYXRHbWozbjE2dSswbiswZXlXQ3pxZkc5bjUrZDkrL1pweFBBUk1wbE1KVzV6VU14bXM4blgxMWZ6L3oxZmt0U3laVXYxZWJXUEdqWnNxRzNidHJtTlAzM3F0Qll1WEtqQW9FRG5DdHlMaFllSHEzYnQybTd0ZS9mdTFVTVBQbFRoNXdvSkRhbndOYmcyRU5RQ0FBQUFBQUJVRW1mT25IRWUwRFYzN2x5dFdiTkdvMGFQVW41ZXZueDlmYlY4MlhMRng4ZTdYUFBNMDg4NHY0NXBGaU5KYWhyVFZQZDB2a2NkYisrb0pVdVd1SXhQUzB2VHJGbXp0T2FyTmM2MnUrKysrNHFHdEZMUllXa2J2OTZvTm0zYktEZzQyTmtlSHg5ZjVxcmVtWi9QMUxKbHk1eWZmWHg4MUxGalI4MlpQVWR6NXN4eGU0N2lMUTVtelp3bGc4SGcwcGVmbjY4SEhuaEEzWjdyNW5hZjJyVnI2NG11VDFUb21hWk9tVnFoOGJpMkVOUUNBQUFBQUFCVUVsK3UvbEt0Ym0ybE5WK3RVZmNlM2ZYaGhBKzFjT0ZDNWVUbUtEQXdVSGQydWxOdDJ4WHRvM3IweUZIRnhjVXBmbks4L1AzOXRYNzllcVdscGttU1RDYVRldlRvNFRiLzFDbFR0V3paTXRsc05uVyt0N05DUTBNMVkvcU1LL3FNeGI3Ly9udkZ4OGVyZWxoMTU1WUZrdFNyVnkrM1FQVmlCUVVGOHZiMkxyR3ZabmhOVFpreXhhV3QrTkMxa2FOR3FrR0RCaTU5UFh2MExQVSt3Y0hCYXQyNmRYa2V4V25PN0RrVkdvOXJDMEV0QUFBQUFBQkFKWkNYbDZlbFM1ZHF3TUFCV3ZQVkdvV0VoS2hIeng3S3lNalFtYlF6Q2dzTGs5VnFWV1ptcHFTaS9WQTdkT2lnM054Y1dhMVd4Y1RFS0NBZ29NeDcrUGo0S0RZMlZzLys4MW5WcWxWTHExZXRMblZzUmthR1ZpeGZvUTRkT2lnOEl2eXlQcXNrN2RtelIxNWVYbXJTcElsTGU2K1hleW1rYXVuYkIzejU1WmNsYm5FZ0ZhMmV6Y2pJY0duTFBwZGQ5SGQydGx0ZjhjRnRRSGtRMUFJQUFBQUFBRlFDaXhjdlZuQndzQm8xYXVSc0sxN1J1V1RKRXQzMjE5dTBmZnQydmYvZSt5N1hyVm56eXhZRzkzUytwOFNWdE1XNlB0bTEzUFdrcDZkcjNyeDVNcGxOZXZUUlI4dDlYWG50K1dHUGJyamhCdm43Kzd1MG04MW1tYjNOcFY1bk1KYSsyamIxZEtxZWV2S3BFdnVHRGhsNmFZVUMvME5RQ3dBQUFBQUFVQW1zWExGU0w3ejRnbHQ3U2txSzBzK2txMlhMbHRxeFk0Y3NGb3Z6SUsyTERSa3k1TExXYytyVUtVbFNqUnFsN3hkN3FVNmZQcTBUSjA2b1M1Y3VibjN2dmZ0ZXVRNFRLMGxZV0ppR0R4L3UwbmJzK0RHOU0rd2Q5WS9ycjdwUmRaM3RhV2xwMnJSNWt4NzUreU9YK0JTb2JBaHFBUUFBQUFBQUtvR0h1anlrMXExYk93Ky9LclpwNHlZMWI5N2NaZVdwMFdoMHU3NnNjTE0wSm5OUjlKUjdQdGV0NzJEU1FVbFNuVHAxbEpLU29yeThQSjNQUFMrcjJhckV4RVJKdjRTNUJ3NGNrTmxzMXZuYzg4NzI0akc1dWJteTJXeEtURXlVajQrUG9xS2k5TzIzMzBxU1ltSmkzTzc3VzRlSnpaZytReXRXckhCcnYrLysrM1RIblhlb1dyVnFMdTE1K1htU3BHclZxaW1pVm9TemZkZXVYVnE1WXFXQ2c0SkxQRFFzTlMxVkN4WXNLTFdPa3B3N2QwNVZRNnBXNkJwY093aHFBUUFBQUFBQUtvRUhIM3pRclMwOVBWMEpDUWthUEdTd3M4MW1zMm5IOWgxdVk4K2RQYWZ3OElydEpSc1ZGU1ZKbWpKbGlnNGRQT1FNYnJPeXNyUjYxV3FGaG9ZcUtpcEt2Vi9wcmNPSER6dXY2OWUzbjhzOGNmM2pYRDdQbVQzSDdXQ3RmbjM3cVU2ZE9wcjA4U1I5KysyM01ocU5hdFM0a1g3TDl1KzJhL2Z1M2ZMeDhaSGRidGZhdFdzVkV2TExIclluVHB6UXdZTUhaYlBaNUhBNDVMQTdaTGZiWmJQWlpMZmJsWlpXZE1EYTJyVnJ0WHYzYnRsdGRoVVdGcXF3c0ZDQmdZR2FPM2V1TEw0V3Q5VzlxYWRUTlgrZSs4cmxzdVRuNTFkb1BLNHRCTFVBQUFBQUFBQ1YxTW9WSzlXaVJRczFidHpZMldhMVdqVnUzRGkzc1RrNU9hcmZvSDZGNXE5YnQ2NWVmUEZGSlNRazZJc3Z2bkMybTB3bTNYampqZXIyWERjWkRBYTkrdHFydW5EaHdxVS95UDlZTEJaSlJkc3ArUG42T1QrWHhTR0h2dnZ1TzBsRnE0YkR3OFAxeEJPL3JJRGR2MisveG84Zkwwa3lHQXp5OXZZdTJ1ZjJmM3ZkbWsxbVJVWkdLdWxBa2t3bWswd21rNHdtbzR4R294bzJiS2pNekV4TisyeWFnb0tDMUxGalIrZThUWm8wMGFqUm95cjBmRDE3OUt6UWVGeGJ2UEx5OHh5ZUxnSUFBQUFBY0dVZFRqNHNHYndVRlJucDZWS0FTdW5FOFJQS09aK3IramZlNkpINzUrVGt5TS9QVHdhRFFWYXJWV1p6NllkclZYWTJtMDFXcTFYZTN0NHlHRW8vYUt3MFZxdFZZejhZcTBmKy9vanExcTM3MnhlZzBtSkZMUUFBQUFBQVFDVno4WDYwaExSbE14cU5KZTdaVzE1bXMxbHY5bi96TWxhRVA2dUsveGdBQUFBQUFBQUF2NHZKWkpMTld1anBNZ0JjUlFocUFRQUFBQUFBcmpBZlg0dnNEb2Z5Q3dvOFhRcUFxd1JCTFFBQUFBQUF3QlhtKzc5RHJ0TFQwejFjQ1lDckJVRXRBQUFBQUFEQUZlYmo0NlBBb0VCbHBHY29OemZYMCtVQXVBb1ExQUlBQUFBQUFIakFkYlZxeVdLeDZQRGhGS1duWjNpNkhBQWVadkowQVFBQUFBQUFBSldSd1dEUURUZEU2K2RUcC9Uenp6L3I5T25UTXB2Tk1ocU5uaTROZjNJR2cwR1JrZGQ3dWd6OENrRXRBQUFBQUFDQUI0WFhyS21xd2NIS3pUMnY4K2ZQeTJxMWVyb2tBQjVBVUFzQUFBQUFBT0JoRm90RkZvdEZvYUVobmk0RmdJZXdSeTBBQUFBQUFBQUFlQmhCTFFBQUFBQUFBQUI0R0VFdEFBQUFBQUFBQUhnWVFTMEFBQUFBQUFBQWVCaEJMUUFBQUFBQUFBQjRHRUV0QUFBQUFBQUFBSGdZUVMwQUFBQUFBQUFBZUJoQkxRQUFBQUFBQUFCNEdFRXRBQUFBQUFBQUFIZ1lRUzBBQUFBQUFBQUFlQmhCTFFBQUFBQUFBQUI0R0VFdEFBQUFBQUFBQUhnWVFTMEFBQUFBQUFBQWVCaEJMUUFBQUFBQUFBQjRHRUV0QUFBQUFBQUFBSGdZUVMwQUFBQUFBQUFBZUJoQkxRQUFBQUFBQUFCNEdFRXRBQUFBQUFBQUFIZ1lRUzBBQUFBQUFBQUFlQmhCTFFBQUFBQUFBQUI0R0VFdEFBQUFBQUFBQUhnWVFTMEFBQUFBQUFBQWVCaEJMUUFBQUFBQUFBQjRHRUV0QUFBQUFBQUFBSGdZUVMwQUFBQUFBQUFBZUJoQkxRQUFBQURBSS9iOHNFZnA2ZWwveU54SGp4NVZXbHBhaGE5ek9CeWFOMjllbVhVVkZoWnEwYUpGU2s1Ty9zMzU4dlB6TlhIaVJQMzAwMDhWcnFVMGVYbDV2emttTnpmM044ZXNYNzllQ3hZcytNMHhYM3p4aFFvTEM4dGRYMWx5Y25LVW5aMTlXZWJDMWZPZVg2cU5HemRXYVA3ang0Ly9ZYlVBVndPQ1dnQUFBQURBRldlejJUUjY5R2g5L3ZubmJuMTJ1MTE1ZVhsS1QwL1h3WU1IdFhYclZxMVl2a0t6WnM3UytQSGp5eFh1amhzN1RyMWU2aVdyMVZxaHV1eDJ1MmJObktXTWpJeFN4eGlOUnExZXRWcUxGeTMremZtc1ZxdFdyVnlsbjMvK3VVSjFsT2JZc1dONnJ0dHpTa2hJS0hWTWZuNitldmZ1cmVIdkRKZk5aaXQxM1A3OSsvWGR0dTlLN1U5T1R0YVk5OGRveXFkVGxKU1VWT0lZdTkwdW04M205cWNrUDUvOFdWMmY2S29KNHllVWVrOVVqS2ZmODUwN2RtckY4aFhPeitucDZUcDI3RmlKZjg2ZVBldDIvWlJQcDJqck4xdkxWZk9rU1pQVXMwZFA3ZGkrbzF6amdXdVJ5ZE1GQUFBQUFBQXFuKzNidCt2czJiTzY0NDQ3dEhQSFRvMGJOMDRGQlFYS3o4OHZkZlZtbFNwVkZCUVVwSDM3OXFsTm16YWx6cDJSa2FGRGh3NnBROGNPTXB2TjVhcG40OGFOaW9tSlVaVXFWWnh0ZHJ0ZHExYXVVc3UvdEZSQmZvSEwrTmF0VzJ2aHdvWHFmRzluQlFZRU90dDlMRDRLRFEwdDgxNHBLU25xMTdmZmI5WlU3OFo2R2pWcWxFdGJ6Wm8xRlIwZHJjbnhrNVY5TGx0UGRIM0M3YnJaczJicjFNK25kTWNkZDhob05QN21mVXJpY0RqMDZhZWZxa3FWS3FwU3BZcmlQNG5YdVBIalpEQzRydmVhOXRrMC9lYy8vM0c3ZnVLL0ppb3lNdEtsN2ZQUFA1ZmRidGQzMzMybmxKUVV0MzVVek5Yd251L1lzVU5MbGl4UmVucTZubnpxU2NWL0VxOHRXN2FVZU8vSEgzOWNqei94dU9iTW1hT0dEUnFxK2MzTksvUzhEOXovZ05hdFhhZkpreWRyWXN6RWNqOHpjQzBocUFVQUFBQUFYSEhMbGkxVG5UcDExTGh4WTMzenpUZkt6TXpVazA4OXFXclZxc25YMTFjV0g0c21USmlnaGcwYjZ2a1hubGRRVUpCTUp2Zi9DNXVibTZ1RFNRZGQybmJ1M0NtSHc2SHExYXByOTY3ZHBkWndZLzBiNWVmbkowbGE4TzhGdW5EK2dqcDA3T0RzVDBwSzBxUkprNVNhbXFxRkN4ZVdPTWV2QTllYlkyL1dzR0hEeW56MjRoWERqejc2cUdyWHFWM2ltSVFsQ1c2aG1TU1p6V1lOZW11UWhnd1pvcmx6NTZwR2pScnFlSHRIWi8rK2ZmdjBuLy84UjdmZWVxc2VlZVNSTXVzb3k5S2xTN1huaHoxNitlV1hWVFdrcW9ZTkhhYVpuOC9VMDg4ODdUTHV6azUzcWxtelpzN1B5WWVUTldQNkRBVUVCTGlNMjdwMXF6WnUzS2crci9iUml1VXJOR0g4QkwzMy9udUViZVYwdGI3bno3L3d2S3lGVnMyZlA5KzVKVWZEaGczMXhCT3VQMEFZTTJhTTgrdTFhOWZLYkRhWEdOUU9IVEpVZS9ic0tmVlpDZ29LbEpxYXFzY2VmYXpVTWJObXo1TEZZaW0xSDdpYUVkUUNBQUFBQUs2b3c0Y1BhOWZPWGVyVHA0OUxlL3QyN1ZXalpnM241OERBUVBuNGxMMUNOU1VsUllNR0RTcXhiKzdjdVdYV01XNzhPTldyVjArUzFMSmxTMzN6elRjdUFkYk9IVHZWb0VFRFZRMnBxaG8xYTJqczJMSE92cXlzTEsxZXRWb1BQUGlBZkh4OG5PMG1rMGtPaDBOYnR4YjlPbmR4ZUhVdzZhQnpkV3ZWcWxVbFNURXhNYnFwNlUwbDFyWjUwMmFYTFI2eXM3UDE0NDgvT2o5MzdOaFJGODVma01YWG9tKysrY2JaL3RuVXorVGo0Nk5XdDdaeTFpQkpFUkVSdXY3NjY1VXhJOTlOQUFBV1BVbEVRVlNkbmEwVEowNFVQVU5tbHM2ZlA2L0V4RVJKVXExYXRSUVFFS0JEaHc1cDJtZlRkSFBzemJyanpqdms1ZVdsMisrNFhRc1dMRkJrVktUYXRXdm5uUGU2NjY3VHlaTW5kZnJVYWQxNzM3MjZrSGRCVXRHL1hiSFUxRlJOR0Q5QnNiR3g2dGl4bytyWHI2OVgrN3lxRHlkOHFMNzkrcGIyejRPTFhJM3ZlYkh1M2J2cnd2a0xxbmRqUGFXbHBTa29LRWpObWpkVFRrNk9KTW5mMzEvZTN0N2xlczRDYTRHQ2dvUFVxVk9uY28yLzJNNGRPN1Zueng0NUhJNEtYd3RjTFFocUFRQUFBQUJYMVB4NTh4VWFHcXIyLzllK3pIRyt2cjdsM252empUZmZVSjA2ZFNSSmd3WU9Vb3VXTFhULy9mZExLbHBGdUcvZlBnMGVNbGlTZE9qZ0lZMGZQOTdsK3BpWUdDMWV2Rmo1K2ZuT3R2WHIxK3Z1ZSs2V0pIbDVlY2xvTkNvek0xT1NkUExrU1NVa0pLaHR1N2JPWHlQMzhmRlJVRkNRN0hhNzNudjNQWmY1di9qaUN4a1NpcllOR0RCd1FMbWU2V0luVHB6UWlPRWozTnBIanhwZDR2aHhZOGU1Zkg3d3dRZlY3Ymx1K3ZISEg5M21LVjR0T1hEUVFOV05xcXVoUTRZcU1EQlFmZnYybFplWGx5U3BaOCtlT25iMG1ENFk4NEVjRG9mYXQvL2wzMjdMbGkzS3lzelN2ZmZkcSt4ejJiSllMTTZWc2xsWldYcjdyYmZsNitmckRHVnIxNjZ0ZnEvMzA0amhJK1RyNTZ2dTNidTdiYW1Ba2wxTjcza3hnOEhnL0xmZHN2bVhiUTgrR1BPQmpFYWpCcjFWY3NCY21yRHFZWmUwR2p3M0o3Zk0xYmpBdFlDZ0ZnQUFBQUJ3eGV6YnQwK2JObTFTVExPWUVyY3l1SmpGMStJU0tKVWxQRHpjdWVlcDBXaFVVR0NRODdOL2dMK01KcVB6Yy9hNWJMZnJHelFzV2xGNCt2UnBTVVVCbzVlWGw5cTNiNjhOR3paSWtqWnQzS1FwVTZaSUt0cStRQ29LeTZTaVE4T2EzTlJFSTBhTWtNRmcwSCsrS05xM2RmZXUzUm8wYUpCZWYrTjF0VzdkV3BJcWRNcDlzZWpvYUUyZVBMbkV2djJKK3pWdTdEZzkvOEx6YW5GTGl4TEgrQWY0UzVMKzhwZS9hTUhDQlhJNEhPcitZbmVGaFlYcG5lSHZTQ3JhODNUZ29JRzZjT0dDUm8wZTVSTEdtYzFtRFJrNlJHOE5la3NmalBsQXg0OGQxK05QUEM2RHdhQ3N6Q3dGQlJlTlBaZDl6cm1hTmpVMVZjT0dEdFBaczJjMWF2UW9sMVcyclZxMTBrc3Z2YVNKRXljcS9VeTZYbjdsWlFVSEIxZjQrMUxaWEUzdmVVcEtpcjVjL2FXNlBkZnRrdmRDL3JWbXpacVZlUUJlV1NLakl0V21UWnZmL044VjRHckcyd3NBQUFBQXVDTHNkcnMrbmZ4cHVjZjdXbnlWbmVNZU52MFJqaDgvcnRkZWU4MzU2OXFaR1psNnBmY3J5c2pJY0k3cGRGY25kYnFyNkZleWs1T1Q5Y3JMcjJqcVoxTVZGQlNrNmRPbTYrQ2hnMjd6YnZtbTVJT1ZKT250dDk4dU5lQXFLQ2h3L3JxNlZCU1VSdFNLS0hGc2NlZ1dFaEpTNnBoaUJvTkJ2cjYrT25EZ2dESXlNbFN6WmszNSt2b3FLeXRMYjc3eHBuSnpjOVh2OVg0S0R3OTNmaTh1MWordXZ5Wk9uS2g1OCthcFdyVnE2blJYSjJWbVpqcFhlWjQ3ZTA0QkFRSGF1M2V2Um80WUtadk5wamZlZUVOVnExYlYyYk5uWGVhNjliWmJsWmVmcDJtZlRWT3ZsM29wZm5LOHl5Rlh1UHd1NTN1ZW5KeXNwVXVYNnNqUkk0cUxpNU8vdi8vdnF1M2d3WVBPa0hiZXZIbVhOTWYxa2RkcjI3WnQrdXRmLy9xN2FnRThoYUFXQUFBQUFIQkZMRnEwU0ljT0hWSkVSTWxoWXMrZVBaMi9haThWaFpVT2gwTVBkM25ZWlZ4MGRMVGVmZS9keTFyYmpPa3pkT2pRSVdkUU5HM2FOQm1OUnRXTnJxdlkyRmlkK3ZtVVN4M0ZLdzI3L2JPYnBLS1ZoZzZIUXoyNjk5REhuM3dzU2NyUHo5ZlhHNzZXVkJSZ0hqMTYxQmxvU3RJL0h2Mkhyci8rK2hMcldiUndVYm4zMnJ5VVBUbTNmbE8wZiszNTgrYzFhK1lzUGZiNFk3cjc3cnZWcEVrVGZmTEpKeG8xY2xTSjE1bk5aaTFhdkVqLy9mSy91djJPMnlVVnJjb3NYbEdiazVPamdNQUFWUTJ1cXJDd01MM3c0Z3Q2dmQvcnBkYlJxRkVqRFI4K1hJZFREaFBTWGdHWCt6MDNtVXdhOC80WTlldmJUMlBIalhXL1lRWDhkT2duTFZ4UThtRm14WXBYMkYrOFgrNnYzWHJyclFTMXVHWVIxQUlBQUFBQS9uQjVlWG1hTTN1T0huNzRZYVdscFNreks5TnRUSmVIdXlqQVA4RDUrZHR0MytwZzBrRjE3ZHJWWlZ4dzFjdi9LL0pEaGc2UkpLMWV0Vm9mZmZTUmhyMHp6TG1pZGZIaXhRcXJFZVp5bU5QeDQ4ZjEzcnZ2YWZEZ3dhcmlYMFVKQ1FrNmR2U1lldmZwN1J5emZ0MTY1eDY3Q3hjdTFKdzVjelJ5MUVobmYrTkdqVXM5VEd6ZDJuWE93OFRPbmoycjQ4ZVBsMXA3eXBFVVNVWDdpZTdkdTdmVWNZR0JnYXBkdTdZa2FmUG16YnIrK3V2bGNEaTBaczBhRlJRVTZKL2QvaWxKZXFuWFM4cTdrRmZpSEFhRFFRYURRWGQydWxOU1VVaWNtWm1wTTJsbnRHM2JOaDAvZmx3bWswbnBHZWthTjM2Y0Nnc0xOV3BVeWFHdkpQbFY4Vk4wZEhTcDN3ZGNYcGY3UFcvYnRxMU1KcE1PSngrV241K2Z5NzBxK2dPRWkxZnlscVpQN3o0eUdvMzZZT3dIRlpvYnVGWVExQUlBQUFBQS9uQVdpMFYvNi9BM1BkSDFDWTBmTjc3RU1SMysxa0UxYXRad2ZyWTc3TnI3NDE3ZGU5KzlWNnBNYmQ2eVdaSjBPUG13Z29PRFZiMTZkZGxzTnZuNStpa3lNbEtGaFlXUzVBeGd3eVBDRlJnWXFNQ0FRRmw4TGM0VnMxYXJWZlBuejFlSGpoMjBZdmtLUGY3RTQxcStiTGtHeEEzUTh5ODhYNkdhZHUvZXJmZmZlLzgzeDgzOGZHYVovYmZkZHBzR0RCeWdiNy85VmprNU9mcHI2Ny9xU01vUnZmRENDeG80Y0tEKzF1RnZxbHExcXFLaW91VG41NmVOR3pkcTN0eDUrdGVrZnpubldMQmdnUXB0aFdyUm9tZ3YzSFBuemttU2xpOWZydVhMbDBzcVdvVTVkY3BValo5UTlPOGNmVU8wL1B6ODlQbU16M1g4K0hHWHc5UStuZnlwenB3NW83Lzg1UzhWK3A3Zzk3bGM3N2xVOUY3ZGR0dHRidmNvc0JiSVlyRmNVbjAvL3ZpakZpMWNwS2VlZmtwUlVWR1hOQWR3TFNLb0JRQUFBQUJjRWIxNjlYTFoydUMzVks5ZVhWYXJWZW5wNlFvTkRmMERLeXR5NXN3WkhVZzhJRW1hTzNldTFxeFpvMUdqUnlrL0wxKyt2cjVhdm15NTR1UGpYYTU1NXVsbm5GL0hOSXR4ZnYzRkYxL296Smt6dXVlZWU3UmkrUXBaTEJZTkhqSlk0OGVOZDY0OHRGcXRLaWdvS0xHV2kxY2pObS9lWEdNK0dGTnEzWlBqSnlzcEtVa1JFUkY2cmU5cnBZNHJQc3hyM3R4NWF0ZXVuZXdPdTdQdU1SK01VYzJhTmZYb1B4N1ZpeSsrcUx2dXZrdkJRY0U2Y3VTSVRwNDRxWWhhRWNyUHo5ZWMyWFBVcm4wN1oxQWJGQlNraEtVSkx2ZVpOR21TVWc0WHJmSjk0ZmtYMUs1ZE96Mzl6TlB5OWZQVjl1M2JWVkJRSUc5dmI2V21wbXJKa2lXcVZyMWFxVFhqOHJ1Yzc3a2taV2RueTJBd3VHMWRrWk9kb3hvMWF1aFNKQ1VsNmJ2dnZsUDM3dDB2NlhyZ1drVlFDd0FBQUFDNElpb1Mwa3B5N3Q5NkpPWElGUWxxdjF6OXBWcmQya3BydmxxajdqMjY2OE1KSDJyaHdvWEt5YzFSWUdDZzd1eDBwOXEyYXl0Sk9ucmtxT0xpNGhRL09WNysvdjVhdjM2OTBsTFRKRW5wNmVtYU0zdU9PdDNWeWFYdTRPQmdEUms2Uk1uSnlaS0tEaE1yUy8zNjlTVVZCYXpGSWV1dm5UNTlXai85OUpOcTFhcWxFeWRPNk1TSkUrclFvVU9wYzM3MzNYYzZlUENnZXZmcHJaVXJWenJiR3pSbzRMem50bTNiZE5mZGQ2bCtnL295bTgzYXQzK2ZJbXBGYU4vZWZiSmFyYnIxMWx0TG5MdXdzRkNuVHAyUzFXcVYyZHNzcVdnUDJxODNmcTJubjNsYVRaczIxWXpwTTdUM3g3MXFmbk56YmRteVJRYURRZTNidHkveis0REw2M0s5NThVMmZyMVJNMmJNY05tajF1Rnc2TlNwVTJyWnN1VWwxWGpreUJFRkJnYTZyTEF2ZHVEQUFkMTM3MzBsWHZmNkc2K3JUWnMybDNSUDRHcEFVQXNBQUFBQXVDcEZSRVRJMzk5ZmlZbUp1am4yNWovMFhubDVlVnE2ZEtrR0RCeWdOVit0VVVoSWlIcjA3S0dNakF5ZFNUdWpzTEF3V2ExV1pXWVc3YTNyY0RqVW9VTUg1ZWJteW1xMUtpWW1SZ0VCUmZ2ckJnVUZxWGJ0Mm5ycXFhZkt2R2VQSGowVWZVTjBpWDB6WnN4UVFYN0pxMjB2RnY5SnZPeDJ1K0lHeE9uVFR6L1ZaMU0vVStOR2pWVXp2R2FwMTl4eXl5MktqSXdzdWEvRkxabzdaNjZzVnF1OHZiMVZwMDRkN2QrL1h4MDdkdFRPblR0bHNWalV2SGx6NS9qMTY5ZnJZTkpCSFRwMFNFbEpTYXBaczZhaW82Tmw4U242bGZkYmI3dFY2OWV2MTRFREIxU3ZYajFWcVZKRnUzZnZMZ3BxTjI5UmJHeXNxbGF0K3B2UGljdmpjcjdueGZiczJTT2J6YWF3c0RBWmpVWkpVbkp5c3M2ZlA2ODYxeGR0a1dBd0dxUnkvcHpHYnJkcngvWWR1ajZ5NUlQMndtcUU2Y0VISGl5eEx6cTY1UCtlZ0dzRlFTMEFBQUFBNEtxU2twS2laY3VXcVZldlhtcmV2TG0yYnQycXg1OTRYSkswZi85K0xmbGlpVjdwL1lyYjRVVy94K0xGaXhVY0hLeEdqUm81MjFxM2JpMUpXckpraVc3NzYyM2F2bjI3MjE2eGE5YXNjWDU5VCtkNzFLTkhENWxNSm8wWU9VTCsvdjdLeWNrcDlaNTE2dFJ4cm1UOXRRRC9BS1hucDVkWjg4elBaMnJidG0yNi8vNzdGUmtacWU3ZHUrdlZQcThxTGk1T0kwYU1VRVN0Q0xkcmJyNzVadFdzV1hxSTI2UkpFeFVVRkdqL3Z2MXFHdE5Va1ZHUjJyZDNueVJweDQ0ZGF0R2loYnk5dlozalo4MmFKWXVQUlUxdWFxTE85M1pXbzBhTjlNbkhuOGpIeDBlU0ZCc2JLN1BackMyYnQ2aCsvZnBxMHFTSmtwS1NkUExFU2UzYnQwOXhBK0xLZkVaY1hwZnpQUysyZCs5ZU5XM2FWR2F6V1cvMmYxT1NOSEhpUkVsRkszTHRkcnVtVEpsUzdocjMvTEJIV1ZsWnlzN08xdkhqeDNYZGRkZTU5RmNOcm5wRjk2MEdyaVNDV2dBQUFBREFWU0VqTTBQei96MWZYLzMzSzFXclhrMkZoWVZxMTc2ZGhyOHpYSHYzN2xYanhvMlZtcHFxVFpzMmxia1g2NlZZdVdLbFhuanhCYmYybEpRVXBaOUpWOHVXTGJWanh3NVpMQmJOLy9kOHQzRkRoZ3h4K2Z6clZZZVhrOVZxMWFlZmZxb1Z5MWVvYVV4VFBmdlBaeVZKdFd2WDFsdHZ2YVVoUTRhb2YvLys2dmxTVDdWcTFjcmxXcVBScU5xMWE1YzZkNzE2OWVUajQ2UHZ2LzllVFdPYUtqWTJWa0dCUVRwNTRxU09IajJxcms5MmRSbi84Y2NmeTJ3MnU3UmR5THVnZ01DaTV5OCtSTTQvd0YrUzFPdmxYZ29NRE5Tc21iTVVFQkJ3eWI4YWowdHp1ZC96bEpRVVpXUmt1S3l5M3JObmoxYXZXcTE2OWVwcDBhSkYycmQvbi9yMjdldmNCbVRpeElreW1VcVBvK2JObXljL1B6K0ZoSVJvelB0ak5HTGtDTGY5YjRFL0s0SmFBQUFBQUlCSG5UNTlXcExVLzgzK01wdk4rc2MvL2lFZmk0OGNEb2RhdG15cDY2Ky9YaDlQK2xqdnZmK2VUcDgrcldyVnFpay9QMS9KeWNrNmR2U1lwS0o5YkcwMm02U2l2Vkl6TWpLVW1KZ29TY3JLekZLaHRkRDUrZWpSb3k3WDFLcFZTdzkxZVVpdFc3ZVczVzUzcVczVHhrMXEzcnk1L1AzOW5XM0Z2OTU5c1lydXZ5dEp1ZWR6ZGZiczJSTDdDZ3NMUzJ6LzhjY2Y5Y25IbnlnbEpVV3RXclhTNjIrODdoSjZ4VFNMMFlDQkF6VG0vVEVhL3M1d3RXclZTazgvODNTWjRlekZUQ2FUQmc0Y3FMclJkU1ZKYmR1MlZkdTJiYlZvMFNMNStmbnBsbHR1Y1JuLzY1QldrdExQcE91RzZCdWNuMTkrK1dYbjExV3JWcFhkYnRmYXRXdlZ0bDNiRXEvSEw3S3pzM1hpeEltcjlqM2ZzbVdMSkRtM0prbE1UTlR3ZDRZckpDUkVRNFlPVVdwcXFrYU9HS21YZTcyc3ZuMzdLdmFXV0Zrc0Z1ZjFOcHZOWlV1RURSczJhTStlUGVyNlpGZTFhdFZLcjczNm11TDZ4K25sVjE1V3ZYcjFLdjROQks0eEJMVUFBQUFBQUkvYXNya283R25UcG8yZS9lZXpNaGdNZXZPTk43WG5oejBhOU5ZZzlYeXBwd1lPR0toWFhubEZoZFpDUlVWRjZjY2ZmOVNJNFNPY2M0d2ZQOTVsenJWcjEycnQyclV1YmYzNjluUDVYSHhOLzdqK2V2QkI5ejB2MDlQVGxaQ1FvTUZEQmp2YmJEYWJkbXpmNFRiMjNObHpDZzhQcjlCekQzOW5lSm45eFllSjJlMTI3ZDYxVy8vNTRqL2F0WE9YTEJhTG5uL2hlZDEzMzMwbEJzUXRXclRRUnhNLzByaHg0N1IxNjFadDNicFZEUm8wVUtkT25kVHg5bzRsM2lzbkowZGZiL2phK2ZuVXFWTXUvVi85OXl1RmhZWHBxLzkrNVd4cjNhYTFBZ01EdFhQSFRwMDRjVUsrZnI1Sy9pbFp4NDRkMDJPUFA2YXVUN2l1dmkzbWNEaDA5dXhaclZ1N1RwczNiWllreGNURTZQVTNYaS96KzFFWlhlM3YrWmJOV3hRV0ZxYnc4SEF0V2JKRTA2ZE5WMkJnb0lhUEdLNmdvQ0FGQlFWcDNQaHhHdjdPY0EwZVBGamp4by9UbHMxYjVGZkZUNm1wcWNyS3lsSm9TTkZLMjhURVJIMzA0VWNLRFEzVkF3ODhJSXZGb3RIdmp0Ym8wYVAxYXA5WEZSa1pxZlQwZEhsN2Uydld6Rmt5R0lyMnZUVVlETExiN1NxMEZxcXdzRkFPaDBQUFBQdE1pVUV6Y0xVanFBVUFBQUFBZUZTUG5qMTA1TWdSdFcvZjN0azJjdFJJeGZXUDA5bzFhM1ZucHpzMWRPaFF4Y2ZISy90Y3R1Ni8vMzVGM3hDdGQ5OTc5N0xjdjdUVnBpdFhyRlNMRmkzVXVIRmpaNXZWYXRXNGNlUGN4dWJrNUtoK2cvcHU3VjVlWGpLYnpVV2gwcSs4OU5KTHVxSGVEVzd0a2pSdDJqVGw1K1U3Ni9qNDQ0OWxNQmgwK3gyMzYvSEhIMWYxNnRYTGZLYXdzRENOSERsU216ZHYxb0ovTDFCaVlxSTZkZXBVNnZoejU4NXB4b3daWmM0cHlXVk1vOGFORkJnWXFGT25UaWsrUGw1UzBWWUhkM2E2VTYxYnQxWk9kdW43OC81YTliQ3luNmV5YXRLa3lWWDduaGNXRnFwV3JWcnlEL0RYM3IxNzllbmtUOVg4NXVaNjlkVlhGUklTNHJ3bU9EaFlJMGVOMUxadDIxU3ZYajI5Lzk3N09ubnlwQXdHZzVyR05GV2J0bTJLNmxpNVVqYWJUWEVENHB5cmJtKzg4VVpObWpSSlgyLzRXcHMzYjViVmFsVldWcFlXTFZya0RHVi9yZm5OelFscGNjM3l5c3ZQYzMrckFRQUFBQUIvYW9lVEQwc0dMMFZGUm5xNmxGTFpiRGFQQkM0NU9Ubnk4L09Ud1dDUTFXcjErSy9uT3h3T3JWcTVTaTFhdGxDMWF0VXVhWTVqeDQ2VmUvdURTK0Z3T0ZSWVdDaVR5WFJKMjBEZ3lydGM3N25kYnBmQllOQ2hRNGQwd3cwbC8rRGgxNG9EMW92ZmxiTm56MnIvL3YxdSt5cVg1LzRYSyttSElzQzFncUFXQUFBQUFDcWhJeWxIWkxVVjZvYm9hRStYQWdBQUpQRmpCZ0FBQUFDb2hDeSt2c3Eva09mcE1nQUF3UDhRMUFJQUFBQkFKV1N4K01naEtUTXJ5OU9sQUFBQUVkUUNBQUFBUUtVVUdCZ29iMjl2blRyNXM5c2Vqd0FBNE1vanFBVUFBQUNBU3NqTHkwdDFycThqdThPaDVPVERLaWdvOEhSSkFBQlVhaHdtQmdBQUFBQ1ZXTjZGUEIwOWRreUZoWVh5cjFKRlpoOXZUazNITmNOdXQrdkNoUXZ5OGJISVpESjZ1aHo4Q1FRR0JNalgxOWZUWmFDU0lxZ0ZBQUFBZ0VyTzRYRG96SmwwNWVibTZzS0ZDN0xaYko0dUNTZ2ZoMFB5OHZKMEZmZ1RDUSt2cWREUVVFK1hnVXFLb0JZQUFBQUFBQUFBUEl6Zlp3RUFBQUFBQUFBQUR5T29CUUFBQUFBQUFBQVBJNmdGQUFBQUFBQUFBQThqcUFVQUFBQUFBQUFBRHlPb0JRQUFBQUFBQUFBUEk2Z0ZBQUFBQUFBQUFBOGpxQVVBQUFBQUFBQUFEeU9vQlFBQUFBQUFBQUFQSTZnRkFBQUFBQUFBQUE4anFBVUFBQUFBQUFBQUR5T29CUUFBQUFBQUFBQVBJNmdGQUFBQUFBQUFBQThqcUFVQUFBQUFBQUFBRHlPb0JRQUFBQUFBQUFBUEk2Z0ZBQUFBQUFBQUFBOGpxQVVBQUFBQUFBQUFEeU9vQlFBQUFBQUFBQUFQSTZnRkFBQUFBQUFBQUE4anFBVUFBQUFBQUFBQUR5T29CUUFBQUFBQUFBQVBJNmdGQUFBQUFBQUFBQThqcUFVQUFBQUFBQUFBRHlPb0JRQUFBQUFBQUFBUEk2Z0ZBQUFBQUFBQUFBOGpxQVVBQUFBQUFBQUFEeU9vQlFBQUFBQUFBQUFQSTZnRkFBQUFBQUFBQUE4anFBVUFBQUFBQUFBQUR5T29CUUFBQUFBQUFBQVBJNmdGQUFBQUFBQUFBQThqcUFVQUFBQUFBQUFBRHlPb0JRQUFBQUFBQUFBUEk2Z0ZBQUFBQUFBQUFBOGpxQVVBQUFBQUFBQUFEeU9vQlFBQUFBQUFBQUFQSTZnRkFBQUFBQUFBQUE4anFBVUFBQUFBQUFBQUR5T29CUUFBQUFBQUFBQVBJNmdGQUFBQUFBQUFBQThqcUFVQUFBQUFBQUFBRHlPb0JRQUFBQUFBQUFBUEk2Z0ZBQUFBQUFBQUFBOGpxQVVBQUFBQUFBQUFEL3QvSmg3NmxsdUI2SWdBQUFBQVNVVk9SSzVDWUlJPSIsCgkiVGhlbWUiIDogIiIsCgkiVHlwZSIgOiAibWluZCIsCgkiVmVyc2lvbiIgOiAiIgp9Cg=="/>
    </extobj>
  </extobjs>
</s:customData>
</file>

<file path=customXml/itemProps21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2039</Words>
  <Application>WPS 演示</Application>
  <PresentationFormat>在屏幕上显示</PresentationFormat>
  <Paragraphs>772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lgc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SunLi</dc:creator>
  <cp:lastModifiedBy>王晓静</cp:lastModifiedBy>
  <cp:revision>130</cp:revision>
  <dcterms:created xsi:type="dcterms:W3CDTF">2014-08-21T02:53:00Z</dcterms:created>
  <dcterms:modified xsi:type="dcterms:W3CDTF">2024-05-16T04:55:57Z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11DA3A52CCEB414B8BF0C645E4352256_12</vt:lpwstr>
  </property>
</Properties>
</file>